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72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45" autoAdjust="0"/>
  </p:normalViewPr>
  <p:slideViewPr>
    <p:cSldViewPr>
      <p:cViewPr varScale="1">
        <p:scale>
          <a:sx n="109" d="100"/>
          <a:sy n="109" d="100"/>
        </p:scale>
        <p:origin x="-167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73B46-6359-4D70-878C-08F50DF44E28}" type="datetimeFigureOut">
              <a:rPr lang="zh-TW" altLang="en-US" smtClean="0"/>
              <a:pPr/>
              <a:t>2015/4/8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D3F45C-31DF-4988-9EC8-372FA8D7679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59632" y="1268760"/>
            <a:ext cx="7406640" cy="2840336"/>
          </a:xfrm>
        </p:spPr>
        <p:txBody>
          <a:bodyPr>
            <a:noAutofit/>
          </a:bodyPr>
          <a:lstStyle/>
          <a:p>
            <a:pPr algn="ctr"/>
            <a:r>
              <a:rPr lang="en-US" altLang="zh-TW" sz="4000" dirty="0" smtClean="0"/>
              <a:t>Building Smarter Manufacturing With The Internet of Things (</a:t>
            </a:r>
            <a:r>
              <a:rPr lang="en-US" altLang="zh-TW" sz="4000" dirty="0" err="1" smtClean="0"/>
              <a:t>IoT</a:t>
            </a:r>
            <a:r>
              <a:rPr lang="en-US" altLang="zh-TW" sz="4000" dirty="0" smtClean="0"/>
              <a:t>) </a:t>
            </a:r>
            <a:br>
              <a:rPr lang="en-US" altLang="zh-TW" sz="4000" dirty="0" smtClean="0"/>
            </a:b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> (by Lopez Research LLC  )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endParaRPr lang="zh-TW" alt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267672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Automation: </a:t>
            </a:r>
            <a:r>
              <a:rPr lang="en-US" altLang="zh-TW" dirty="0" smtClean="0"/>
              <a:t>Once machinery and systems are connected within the plant, manufacturers can use this information to automate workflows to maintain and optimize production systems without human intervention. </a:t>
            </a:r>
          </a:p>
          <a:p>
            <a:pPr lvl="1"/>
            <a:r>
              <a:rPr lang="en-US" altLang="zh-TW" dirty="0" smtClean="0"/>
              <a:t>One example of this is Harley-Davidson’s use of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in its York, PA motorcycle plant. The company installed software that keeps a record of how different equipment is performing, such as the speed of fans in the </a:t>
            </a:r>
            <a:r>
              <a:rPr lang="en-US" altLang="zh-TW" dirty="0" smtClean="0">
                <a:solidFill>
                  <a:srgbClr val="FF0000"/>
                </a:solidFill>
              </a:rPr>
              <a:t>painting booth</a:t>
            </a:r>
            <a:r>
              <a:rPr lang="en-US" altLang="zh-TW" dirty="0" smtClean="0"/>
              <a:t>. The software can </a:t>
            </a:r>
            <a:r>
              <a:rPr lang="en-US" altLang="zh-TW" dirty="0" smtClean="0">
                <a:solidFill>
                  <a:srgbClr val="FF0000"/>
                </a:solidFill>
              </a:rPr>
              <a:t>automatically adjust the machinery </a:t>
            </a:r>
            <a:r>
              <a:rPr lang="en-US" altLang="zh-TW" dirty="0" smtClean="0"/>
              <a:t>if it detects that a measurement – such as </a:t>
            </a:r>
            <a:r>
              <a:rPr lang="en-US" altLang="zh-TW" dirty="0" smtClean="0">
                <a:solidFill>
                  <a:srgbClr val="FF0000"/>
                </a:solidFill>
              </a:rPr>
              <a:t>fan speed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temperature, or humidity </a:t>
            </a:r>
            <a:r>
              <a:rPr lang="en-US" altLang="zh-TW" dirty="0" smtClean="0"/>
              <a:t>– has deviated from acceptable ranges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Energy management: </a:t>
            </a:r>
            <a:r>
              <a:rPr lang="en-US" altLang="zh-TW" dirty="0" smtClean="0"/>
              <a:t>Many companies lack cost effective measurement systems and modeling tools and/or performance and management tools to </a:t>
            </a:r>
            <a:r>
              <a:rPr lang="en-US" altLang="zh-TW" dirty="0" smtClean="0">
                <a:solidFill>
                  <a:srgbClr val="FF0000"/>
                </a:solidFill>
              </a:rPr>
              <a:t>optimize energy use </a:t>
            </a:r>
            <a:r>
              <a:rPr lang="en-US" altLang="zh-TW" dirty="0" smtClean="0"/>
              <a:t>in individual production operations, much less in real-time across multiple operations, facilities, or an entire supply chain. </a:t>
            </a:r>
          </a:p>
          <a:p>
            <a:pPr lvl="1"/>
            <a:r>
              <a:rPr lang="en-US" altLang="zh-TW" dirty="0" smtClean="0"/>
              <a:t>For example, HVAC and electricity can create cost savings for manufacturers. Connected energy solutions can provide </a:t>
            </a:r>
            <a:r>
              <a:rPr lang="en-US" altLang="zh-TW" dirty="0" smtClean="0">
                <a:solidFill>
                  <a:srgbClr val="FF0000"/>
                </a:solidFill>
              </a:rPr>
              <a:t>peak demand charge avoidance</a:t>
            </a:r>
            <a:r>
              <a:rPr lang="en-US" altLang="zh-TW" dirty="0" smtClean="0"/>
              <a:t> and enable </a:t>
            </a:r>
            <a:r>
              <a:rPr lang="en-US" altLang="zh-TW" dirty="0" smtClean="0">
                <a:solidFill>
                  <a:srgbClr val="FF0000"/>
                </a:solidFill>
              </a:rPr>
              <a:t>economy model operations</a:t>
            </a:r>
            <a:r>
              <a:rPr lang="en-US" altLang="zh-TW" dirty="0" smtClean="0"/>
              <a:t>. Certain </a:t>
            </a:r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-enabled HVAC </a:t>
            </a:r>
            <a:r>
              <a:rPr lang="en-US" altLang="zh-TW" dirty="0" smtClean="0"/>
              <a:t>systems also offer </a:t>
            </a:r>
            <a:r>
              <a:rPr lang="en-US" altLang="zh-TW" dirty="0" smtClean="0">
                <a:solidFill>
                  <a:srgbClr val="FF0000"/>
                </a:solidFill>
              </a:rPr>
              <a:t>integrated weather data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prediction analysis </a:t>
            </a:r>
            <a:r>
              <a:rPr lang="en-US" altLang="zh-TW" dirty="0" smtClean="0"/>
              <a:t>to help manufacturers understand expenses and plan energy usage. 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Proactive maintenance</a:t>
            </a:r>
            <a:r>
              <a:rPr lang="en-US" altLang="zh-TW" dirty="0" smtClean="0"/>
              <a:t>: Manufacturers have widely accepted the concept of preventative and condition-based monitoring but many are still in the process of implementing these programs. Lower cost </a:t>
            </a:r>
            <a:r>
              <a:rPr lang="en-US" altLang="zh-TW" dirty="0" smtClean="0">
                <a:solidFill>
                  <a:srgbClr val="FF0000"/>
                </a:solidFill>
              </a:rPr>
              <a:t>sensors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wireless connectivity </a:t>
            </a:r>
            <a:r>
              <a:rPr lang="en-US" altLang="zh-TW" dirty="0" smtClean="0"/>
              <a:t>and</a:t>
            </a:r>
            <a:r>
              <a:rPr lang="en-US" altLang="zh-TW" dirty="0" smtClean="0">
                <a:solidFill>
                  <a:srgbClr val="FF0000"/>
                </a:solidFill>
              </a:rPr>
              <a:t> big data processing tools </a:t>
            </a:r>
            <a:r>
              <a:rPr lang="en-US" altLang="zh-TW" dirty="0" smtClean="0"/>
              <a:t>make it cheaper and easier to collect actual performance data and </a:t>
            </a:r>
            <a:r>
              <a:rPr lang="en-US" altLang="zh-TW" dirty="0" smtClean="0">
                <a:solidFill>
                  <a:srgbClr val="FF0000"/>
                </a:solidFill>
              </a:rPr>
              <a:t>monitor equipment health</a:t>
            </a:r>
            <a:r>
              <a:rPr lang="en-US" altLang="zh-TW" dirty="0" smtClean="0"/>
              <a:t>. </a:t>
            </a:r>
          </a:p>
          <a:p>
            <a:pPr lvl="1"/>
            <a:r>
              <a:rPr lang="en-US" altLang="zh-TW" dirty="0" smtClean="0"/>
              <a:t>For example, If the manufacturer has equipment that’s supposed to operate within a certain temperature range, the company can use </a:t>
            </a:r>
            <a:r>
              <a:rPr lang="en-US" altLang="zh-TW" dirty="0" smtClean="0">
                <a:solidFill>
                  <a:srgbClr val="FF0000"/>
                </a:solidFill>
              </a:rPr>
              <a:t>sensors to actively monitor when it goes out of range and prevent malfunctions.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Connected Supply Chain: </a:t>
            </a:r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,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analytics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and IP networks</a:t>
            </a:r>
            <a:r>
              <a:rPr lang="en-US" altLang="zh-TW" dirty="0" smtClean="0"/>
              <a:t> will help manufacturers gain a better </a:t>
            </a:r>
            <a:r>
              <a:rPr lang="en-US" altLang="zh-TW" dirty="0" smtClean="0">
                <a:solidFill>
                  <a:srgbClr val="FF0000"/>
                </a:solidFill>
              </a:rPr>
              <a:t>understanding</a:t>
            </a:r>
            <a:r>
              <a:rPr lang="en-US" altLang="zh-TW" dirty="0" smtClean="0"/>
              <a:t> of the </a:t>
            </a:r>
            <a:r>
              <a:rPr lang="en-US" altLang="zh-TW" dirty="0" smtClean="0">
                <a:solidFill>
                  <a:srgbClr val="FF0000"/>
                </a:solidFill>
              </a:rPr>
              <a:t>supply chain information </a:t>
            </a:r>
            <a:r>
              <a:rPr lang="en-US" altLang="zh-TW" dirty="0" smtClean="0"/>
              <a:t>that can be delivered </a:t>
            </a:r>
            <a:r>
              <a:rPr lang="en-US" altLang="zh-TW" dirty="0" smtClean="0">
                <a:solidFill>
                  <a:srgbClr val="FF0000"/>
                </a:solidFill>
              </a:rPr>
              <a:t>in </a:t>
            </a:r>
            <a:r>
              <a:rPr lang="en-US" altLang="zh-TW" dirty="0" err="1" smtClean="0">
                <a:solidFill>
                  <a:srgbClr val="FF0000"/>
                </a:solidFill>
              </a:rPr>
              <a:t>realtime</a:t>
            </a:r>
            <a:r>
              <a:rPr lang="en-US" altLang="zh-TW" dirty="0" smtClean="0"/>
              <a:t>. </a:t>
            </a:r>
          </a:p>
          <a:p>
            <a:pPr lvl="1"/>
            <a:r>
              <a:rPr lang="en-US" altLang="zh-TW" dirty="0" smtClean="0"/>
              <a:t>By </a:t>
            </a:r>
            <a:r>
              <a:rPr lang="en-US" altLang="zh-TW" dirty="0" smtClean="0">
                <a:solidFill>
                  <a:srgbClr val="FF0000"/>
                </a:solidFill>
              </a:rPr>
              <a:t>connecting the production line and balance of plant equipment to suppliers</a:t>
            </a:r>
            <a:r>
              <a:rPr lang="en-US" altLang="zh-TW" dirty="0" smtClean="0"/>
              <a:t>, all parties can understand interdependencies, the flow of materials, and manufacturing cycle times. </a:t>
            </a:r>
          </a:p>
          <a:p>
            <a:pPr lvl="1"/>
            <a:r>
              <a:rPr lang="en-US" altLang="zh-TW" dirty="0" err="1" smtClean="0"/>
              <a:t>IoT</a:t>
            </a:r>
            <a:r>
              <a:rPr lang="en-US" altLang="zh-TW" dirty="0" smtClean="0"/>
              <a:t> enabled systems can be configured for </a:t>
            </a:r>
            <a:r>
              <a:rPr lang="en-US" altLang="zh-TW" dirty="0" smtClean="0">
                <a:solidFill>
                  <a:srgbClr val="FF0000"/>
                </a:solidFill>
              </a:rPr>
              <a:t>location tracking,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remote health monitoring of inventory</a:t>
            </a:r>
            <a:r>
              <a:rPr lang="en-US" altLang="zh-TW" dirty="0" smtClean="0"/>
              <a:t>, and </a:t>
            </a:r>
            <a:r>
              <a:rPr lang="en-US" altLang="zh-TW" dirty="0" smtClean="0">
                <a:solidFill>
                  <a:srgbClr val="FF0000"/>
                </a:solidFill>
              </a:rPr>
              <a:t>reporting</a:t>
            </a:r>
            <a:r>
              <a:rPr lang="en-US" altLang="zh-TW" dirty="0" smtClean="0"/>
              <a:t> of parts and </a:t>
            </a:r>
            <a:r>
              <a:rPr lang="en-US" altLang="zh-TW" dirty="0" smtClean="0">
                <a:solidFill>
                  <a:srgbClr val="FF0000"/>
                </a:solidFill>
              </a:rPr>
              <a:t>products </a:t>
            </a:r>
            <a:r>
              <a:rPr lang="en-US" altLang="zh-TW" dirty="0" smtClean="0"/>
              <a:t>as they </a:t>
            </a:r>
            <a:r>
              <a:rPr lang="en-US" altLang="zh-TW" dirty="0" smtClean="0">
                <a:solidFill>
                  <a:srgbClr val="FF0000"/>
                </a:solidFill>
              </a:rPr>
              <a:t>move through the supply chain</a:t>
            </a:r>
            <a:r>
              <a:rPr lang="en-US" altLang="zh-TW" dirty="0" smtClean="0"/>
              <a:t>, among many other things. </a:t>
            </a:r>
          </a:p>
          <a:p>
            <a:pPr lvl="1"/>
            <a:r>
              <a:rPr lang="en-US" altLang="zh-TW" dirty="0" err="1" smtClean="0"/>
              <a:t>IoT</a:t>
            </a:r>
            <a:r>
              <a:rPr lang="en-US" altLang="zh-TW" dirty="0" smtClean="0"/>
              <a:t> systems can also </a:t>
            </a:r>
            <a:r>
              <a:rPr lang="en-US" altLang="zh-TW" dirty="0" smtClean="0">
                <a:solidFill>
                  <a:srgbClr val="FF0000"/>
                </a:solidFill>
              </a:rPr>
              <a:t>collect and feed </a:t>
            </a:r>
            <a:r>
              <a:rPr lang="en-US" altLang="zh-TW" dirty="0" smtClean="0"/>
              <a:t>delivery information into </a:t>
            </a:r>
            <a:r>
              <a:rPr lang="en-US" altLang="zh-TW" dirty="0" smtClean="0">
                <a:solidFill>
                  <a:srgbClr val="FF0000"/>
                </a:solidFill>
              </a:rPr>
              <a:t>an ERP system</a:t>
            </a:r>
            <a:r>
              <a:rPr lang="en-US" altLang="zh-TW" dirty="0" smtClean="0"/>
              <a:t>; providing up-to-date information to accounting functions for billing.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zh-TW" sz="3600" dirty="0" smtClean="0"/>
              <a:t>How to Get Started: Laying The Foundation For </a:t>
            </a:r>
            <a:r>
              <a:rPr lang="en-US" altLang="zh-TW" sz="3600" dirty="0" err="1" smtClean="0"/>
              <a:t>IoT</a:t>
            </a:r>
            <a:r>
              <a:rPr lang="en-US" altLang="zh-TW" sz="3600" dirty="0" smtClean="0"/>
              <a:t> in Manufacturing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Network: </a:t>
            </a:r>
            <a:r>
              <a:rPr lang="en-US" altLang="zh-TW" dirty="0" smtClean="0"/>
              <a:t>A smart manufacturing environment requires a </a:t>
            </a:r>
            <a:r>
              <a:rPr lang="en-US" altLang="zh-TW" dirty="0" smtClean="0">
                <a:solidFill>
                  <a:srgbClr val="FF0000"/>
                </a:solidFill>
              </a:rPr>
              <a:t>standardized IP-centric network</a:t>
            </a:r>
            <a:r>
              <a:rPr lang="en-US" altLang="zh-TW" dirty="0" smtClean="0"/>
              <a:t> that will enable all devices within a plant to </a:t>
            </a:r>
            <a:r>
              <a:rPr lang="en-US" altLang="zh-TW" dirty="0" smtClean="0">
                <a:solidFill>
                  <a:srgbClr val="FF0000"/>
                </a:solidFill>
              </a:rPr>
              <a:t>communicate</a:t>
            </a:r>
            <a:r>
              <a:rPr lang="en-US" altLang="zh-TW" dirty="0" smtClean="0"/>
              <a:t> to both operational and enterprise business systems.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Security: </a:t>
            </a:r>
            <a:r>
              <a:rPr lang="en-US" altLang="zh-TW" dirty="0" smtClean="0"/>
              <a:t>Operations managers need to ensure that </a:t>
            </a:r>
            <a:r>
              <a:rPr lang="en-US" altLang="zh-TW" dirty="0" smtClean="0">
                <a:solidFill>
                  <a:srgbClr val="FF0000"/>
                </a:solidFill>
              </a:rPr>
              <a:t>safeguards</a:t>
            </a:r>
            <a:r>
              <a:rPr lang="en-US" altLang="zh-TW" dirty="0" smtClean="0"/>
              <a:t> are built into the solution including security procedures such as </a:t>
            </a:r>
            <a:r>
              <a:rPr lang="en-US" altLang="zh-TW" dirty="0" smtClean="0">
                <a:solidFill>
                  <a:srgbClr val="FF0000"/>
                </a:solidFill>
              </a:rPr>
              <a:t>hardware encryption, physical building security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FF0000"/>
                </a:solidFill>
              </a:rPr>
              <a:t>network security </a:t>
            </a:r>
            <a:r>
              <a:rPr lang="en-US" altLang="zh-TW" dirty="0" smtClean="0"/>
              <a:t>for data in transit.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Software systems: </a:t>
            </a:r>
            <a:r>
              <a:rPr lang="en-US" altLang="zh-TW" dirty="0" smtClean="0"/>
              <a:t>It requires collecting a wide range of data from a variety of sensors. These software systems and models must </a:t>
            </a:r>
            <a:r>
              <a:rPr lang="en-US" altLang="zh-TW" dirty="0" smtClean="0">
                <a:solidFill>
                  <a:srgbClr val="FF0000"/>
                </a:solidFill>
              </a:rPr>
              <a:t>translate information from the physical world into actionable insight that can be used by humans and machines.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Big data and analytics: </a:t>
            </a:r>
            <a:r>
              <a:rPr lang="en-US" altLang="zh-TW" dirty="0" smtClean="0"/>
              <a:t>While manufacturers have been generating big data for many years, companies have had limited ability to </a:t>
            </a:r>
            <a:r>
              <a:rPr lang="en-US" altLang="zh-TW" dirty="0" smtClean="0">
                <a:solidFill>
                  <a:srgbClr val="FF0000"/>
                </a:solidFill>
              </a:rPr>
              <a:t>store, analyze and effectively use all the data </a:t>
            </a:r>
            <a:r>
              <a:rPr lang="en-US" altLang="zh-TW" dirty="0" smtClean="0"/>
              <a:t>that was available. </a:t>
            </a:r>
            <a:r>
              <a:rPr lang="en-US" altLang="zh-TW" dirty="0" smtClean="0">
                <a:solidFill>
                  <a:srgbClr val="FF0000"/>
                </a:solidFill>
              </a:rPr>
              <a:t>New big data processing tools </a:t>
            </a:r>
            <a:r>
              <a:rPr lang="en-US" altLang="zh-TW" dirty="0" smtClean="0"/>
              <a:t>are enabling </a:t>
            </a:r>
            <a:r>
              <a:rPr lang="en-US" altLang="zh-TW" dirty="0" smtClean="0">
                <a:solidFill>
                  <a:srgbClr val="FF0000"/>
                </a:solidFill>
              </a:rPr>
              <a:t>real-time data stream </a:t>
            </a:r>
            <a:r>
              <a:rPr lang="en-US" altLang="zh-TW" dirty="0" smtClean="0"/>
              <a:t>analysis that can provide dramatic improvements in </a:t>
            </a:r>
            <a:r>
              <a:rPr lang="en-US" altLang="zh-TW" dirty="0" smtClean="0">
                <a:solidFill>
                  <a:srgbClr val="FF0000"/>
                </a:solidFill>
              </a:rPr>
              <a:t>real time problem solving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cost avoidance</a:t>
            </a:r>
            <a:r>
              <a:rPr lang="en-US" altLang="zh-TW" dirty="0" smtClean="0"/>
              <a:t>. 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IP-enabled wireless sensor network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5600" t="27000" r="46001" b="28001"/>
          <a:stretch>
            <a:fillRect/>
          </a:stretch>
        </p:blipFill>
        <p:spPr bwMode="auto">
          <a:xfrm>
            <a:off x="2267744" y="1412776"/>
            <a:ext cx="5184576" cy="486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 smtClean="0"/>
              <a:t>Contents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Manufacturing: IOT and the Next Industrial Revolution .</a:t>
            </a:r>
          </a:p>
          <a:p>
            <a:r>
              <a:rPr lang="en-US" altLang="zh-TW" dirty="0" smtClean="0"/>
              <a:t>Where’s The Value In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For Manufacturing?</a:t>
            </a:r>
          </a:p>
          <a:p>
            <a:r>
              <a:rPr lang="en-US" altLang="zh-TW" dirty="0" smtClean="0"/>
              <a:t>How to Get Started: Laying The Foundation For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in Manufacturing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7498080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Manufacturing: IOT and the Next Industrial Revolution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988840"/>
            <a:ext cx="7498080" cy="4043536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According to a December 2013 survey by the American Society for Quality (ASQ), only </a:t>
            </a:r>
            <a:r>
              <a:rPr lang="en-US" altLang="zh-TW" dirty="0" smtClean="0">
                <a:solidFill>
                  <a:srgbClr val="FF0000"/>
                </a:solidFill>
              </a:rPr>
              <a:t>13 percent</a:t>
            </a:r>
            <a:r>
              <a:rPr lang="en-US" altLang="zh-TW" dirty="0" smtClean="0"/>
              <a:t> of the manufacturers surveyed said they use </a:t>
            </a:r>
            <a:r>
              <a:rPr lang="en-US" altLang="zh-TW" dirty="0" smtClean="0">
                <a:solidFill>
                  <a:srgbClr val="FF0000"/>
                </a:solidFill>
              </a:rPr>
              <a:t>smart manufacturing </a:t>
            </a:r>
            <a:r>
              <a:rPr lang="en-US" altLang="zh-TW" dirty="0" smtClean="0"/>
              <a:t>within their organization. </a:t>
            </a:r>
          </a:p>
          <a:p>
            <a:r>
              <a:rPr lang="en-US" altLang="zh-TW" dirty="0" smtClean="0"/>
              <a:t>Organizations that claim to have implemented smart manufacturing, </a:t>
            </a:r>
            <a:r>
              <a:rPr lang="en-US" altLang="zh-TW" dirty="0" smtClean="0">
                <a:solidFill>
                  <a:srgbClr val="FF0000"/>
                </a:solidFill>
              </a:rPr>
              <a:t>82 percent </a:t>
            </a:r>
            <a:r>
              <a:rPr lang="en-US" altLang="zh-TW" dirty="0" smtClean="0"/>
              <a:t>say they have experienced increased </a:t>
            </a:r>
            <a:r>
              <a:rPr lang="en-US" altLang="zh-TW" dirty="0" smtClean="0">
                <a:solidFill>
                  <a:srgbClr val="FF0000"/>
                </a:solidFill>
              </a:rPr>
              <a:t>efficiency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49 percent </a:t>
            </a:r>
            <a:r>
              <a:rPr lang="en-US" altLang="zh-TW" dirty="0" smtClean="0"/>
              <a:t>experienced </a:t>
            </a:r>
            <a:r>
              <a:rPr lang="en-US" altLang="zh-TW" dirty="0" smtClean="0">
                <a:solidFill>
                  <a:srgbClr val="FF0000"/>
                </a:solidFill>
              </a:rPr>
              <a:t>fewer product defects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45 percent</a:t>
            </a:r>
            <a:r>
              <a:rPr lang="en-US" altLang="zh-TW" dirty="0" smtClean="0"/>
              <a:t> experienced </a:t>
            </a:r>
            <a:r>
              <a:rPr lang="en-US" altLang="zh-TW" dirty="0" smtClean="0">
                <a:solidFill>
                  <a:srgbClr val="FF0000"/>
                </a:solidFill>
              </a:rPr>
              <a:t>increased customer satisfaction.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9632" y="548680"/>
            <a:ext cx="7498080" cy="5627712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The development and adoption of the </a:t>
            </a:r>
            <a:r>
              <a:rPr lang="en-US" altLang="zh-TW" dirty="0" smtClean="0">
                <a:solidFill>
                  <a:srgbClr val="FF0000"/>
                </a:solidFill>
              </a:rPr>
              <a:t>Internet of Things (</a:t>
            </a:r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en-US" altLang="zh-TW" dirty="0" smtClean="0"/>
              <a:t> is a critical element of </a:t>
            </a:r>
            <a:r>
              <a:rPr lang="en-US" altLang="zh-TW" dirty="0" smtClean="0">
                <a:solidFill>
                  <a:srgbClr val="FF0000"/>
                </a:solidFill>
              </a:rPr>
              <a:t>smarter manufacturing.</a:t>
            </a:r>
            <a:r>
              <a:rPr lang="en-US" altLang="zh-TW" dirty="0" smtClean="0"/>
              <a:t> </a:t>
            </a:r>
          </a:p>
          <a:p>
            <a:r>
              <a:rPr lang="en-US" altLang="zh-TW" dirty="0" smtClean="0"/>
              <a:t>Though manufacturing companies have been implementing sensors and computerized automation for decades, the sensors, Programmable Logic Controllers (PLC) and PC-based controllers and management systems are largely </a:t>
            </a:r>
            <a:r>
              <a:rPr lang="en-US" altLang="zh-TW" dirty="0" smtClean="0">
                <a:solidFill>
                  <a:srgbClr val="FF0000"/>
                </a:solidFill>
              </a:rPr>
              <a:t>disconnected from IT and operational systems. </a:t>
            </a:r>
          </a:p>
          <a:p>
            <a:r>
              <a:rPr lang="en-US" altLang="zh-TW" dirty="0" smtClean="0"/>
              <a:t>While the transition to more </a:t>
            </a:r>
            <a:r>
              <a:rPr lang="en-US" altLang="zh-TW" dirty="0" smtClean="0">
                <a:solidFill>
                  <a:srgbClr val="FF0000"/>
                </a:solidFill>
              </a:rPr>
              <a:t>open network architectures and data sharing of </a:t>
            </a:r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poses challenges in manufacturing and industrial markets, the combination of </a:t>
            </a:r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,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Big Data</a:t>
            </a:r>
            <a:r>
              <a:rPr lang="en-US" altLang="zh-TW" dirty="0" smtClean="0"/>
              <a:t>, and </a:t>
            </a:r>
            <a:r>
              <a:rPr lang="en-US" altLang="zh-TW" dirty="0" smtClean="0">
                <a:solidFill>
                  <a:srgbClr val="FF0000"/>
                </a:solidFill>
              </a:rPr>
              <a:t>M2M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optimization</a:t>
            </a:r>
            <a:r>
              <a:rPr lang="en-US" altLang="zh-TW" dirty="0" smtClean="0"/>
              <a:t> will bring profound opportunities.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As costs of industrial standard </a:t>
            </a:r>
            <a:r>
              <a:rPr lang="en-US" altLang="zh-TW" dirty="0" smtClean="0">
                <a:solidFill>
                  <a:srgbClr val="FF0000"/>
                </a:solidFill>
              </a:rPr>
              <a:t>“smart” sensors</a:t>
            </a:r>
            <a:r>
              <a:rPr lang="en-US" altLang="zh-TW" dirty="0" smtClean="0"/>
              <a:t> with </a:t>
            </a:r>
            <a:r>
              <a:rPr lang="en-US" altLang="zh-TW" dirty="0" smtClean="0">
                <a:solidFill>
                  <a:srgbClr val="FF0000"/>
                </a:solidFill>
              </a:rPr>
              <a:t>IP communications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embedded controls falls</a:t>
            </a:r>
            <a:r>
              <a:rPr lang="en-US" altLang="zh-TW" dirty="0" smtClean="0"/>
              <a:t>, these solutions will be implemented across the whole range of manufacturing equipment and in new areas that have not seen heavy investment in automation, such as Balance of Plant4 (</a:t>
            </a:r>
            <a:r>
              <a:rPr lang="en-US" altLang="zh-TW" dirty="0" err="1" smtClean="0"/>
              <a:t>BoP</a:t>
            </a:r>
            <a:r>
              <a:rPr lang="en-US" altLang="zh-TW" dirty="0" smtClean="0"/>
              <a:t>) equipment and supply chain logistics. </a:t>
            </a:r>
          </a:p>
          <a:p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will benefit manufacturing companies by </a:t>
            </a:r>
            <a:r>
              <a:rPr lang="en-US" altLang="zh-TW" dirty="0" smtClean="0">
                <a:solidFill>
                  <a:srgbClr val="FF0000"/>
                </a:solidFill>
              </a:rPr>
              <a:t>collecting data from these sensors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communicating that data </a:t>
            </a:r>
            <a:r>
              <a:rPr lang="en-US" altLang="zh-TW" dirty="0" smtClean="0"/>
              <a:t>to factory floor </a:t>
            </a:r>
            <a:r>
              <a:rPr lang="en-US" altLang="zh-TW" dirty="0" smtClean="0">
                <a:solidFill>
                  <a:srgbClr val="FF0000"/>
                </a:solidFill>
              </a:rPr>
              <a:t>workers,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plant managers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software systems </a:t>
            </a:r>
            <a:r>
              <a:rPr lang="en-US" altLang="zh-TW" dirty="0" smtClean="0"/>
              <a:t>and many aspects of </a:t>
            </a:r>
            <a:r>
              <a:rPr lang="en-US" altLang="zh-TW" dirty="0" smtClean="0">
                <a:solidFill>
                  <a:srgbClr val="FF0000"/>
                </a:solidFill>
              </a:rPr>
              <a:t>the supply chain</a:t>
            </a:r>
            <a:r>
              <a:rPr lang="en-US" altLang="zh-TW" dirty="0" smtClean="0"/>
              <a:t>. 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Where’s The Value In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For Manufacturing?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Bosch</a:t>
            </a:r>
            <a:r>
              <a:rPr lang="en-US" altLang="zh-TW" dirty="0" smtClean="0"/>
              <a:t>, a German manufacturer of consumer and industrial products, refers to the next wave of </a:t>
            </a:r>
            <a:r>
              <a:rPr lang="en-US" altLang="zh-TW" dirty="0" smtClean="0">
                <a:solidFill>
                  <a:srgbClr val="FF0000"/>
                </a:solidFill>
              </a:rPr>
              <a:t>manufacturing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with</a:t>
            </a:r>
            <a:r>
              <a:rPr lang="en-US" altLang="zh-TW" dirty="0" smtClean="0"/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-enabled systems </a:t>
            </a:r>
            <a:r>
              <a:rPr lang="en-US" altLang="zh-TW" dirty="0" smtClean="0"/>
              <a:t>as </a:t>
            </a:r>
            <a:r>
              <a:rPr lang="en-US" altLang="zh-TW" dirty="0" smtClean="0">
                <a:solidFill>
                  <a:srgbClr val="FF0000"/>
                </a:solidFill>
              </a:rPr>
              <a:t>Industry 4.0</a:t>
            </a:r>
            <a:r>
              <a:rPr lang="en-US" altLang="zh-TW" dirty="0" smtClean="0"/>
              <a:t>. </a:t>
            </a:r>
          </a:p>
          <a:p>
            <a:r>
              <a:rPr lang="en-US" altLang="zh-TW" dirty="0" smtClean="0"/>
              <a:t>Stefan Ferber, Director for business development of the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at Bosch Software Innovations, said “</a:t>
            </a:r>
            <a:r>
              <a:rPr lang="en-US" altLang="zh-TW" dirty="0" smtClean="0">
                <a:solidFill>
                  <a:srgbClr val="FF0000"/>
                </a:solidFill>
              </a:rPr>
              <a:t>Industry 1.0 </a:t>
            </a:r>
            <a:r>
              <a:rPr lang="en-US" altLang="zh-TW" dirty="0" smtClean="0"/>
              <a:t>was the invention of mechanical help, </a:t>
            </a:r>
            <a:r>
              <a:rPr lang="en-US" altLang="zh-TW" dirty="0" smtClean="0">
                <a:solidFill>
                  <a:srgbClr val="FF0000"/>
                </a:solidFill>
              </a:rPr>
              <a:t>Industry 2.0 </a:t>
            </a:r>
            <a:r>
              <a:rPr lang="en-US" altLang="zh-TW" dirty="0" smtClean="0"/>
              <a:t>was mass production, pioneered by Henry Ford, </a:t>
            </a:r>
            <a:r>
              <a:rPr lang="en-US" altLang="zh-TW" dirty="0" smtClean="0">
                <a:solidFill>
                  <a:srgbClr val="FF0000"/>
                </a:solidFill>
              </a:rPr>
              <a:t>Industry 3.0 </a:t>
            </a:r>
            <a:r>
              <a:rPr lang="en-US" altLang="zh-TW" dirty="0" smtClean="0"/>
              <a:t>brought electronics and control systems to the shop floor, and </a:t>
            </a:r>
            <a:r>
              <a:rPr lang="en-US" altLang="zh-TW" dirty="0" smtClean="0">
                <a:solidFill>
                  <a:srgbClr val="FF0000"/>
                </a:solidFill>
              </a:rPr>
              <a:t>Industry 4.0 </a:t>
            </a:r>
            <a:r>
              <a:rPr lang="en-US" altLang="zh-TW" dirty="0" smtClean="0"/>
              <a:t>is </a:t>
            </a:r>
            <a:r>
              <a:rPr lang="en-US" altLang="zh-TW" dirty="0" smtClean="0">
                <a:solidFill>
                  <a:srgbClr val="FF0000"/>
                </a:solidFill>
              </a:rPr>
              <a:t>peer-to-pee</a:t>
            </a:r>
            <a:r>
              <a:rPr lang="en-US" altLang="zh-TW" dirty="0" smtClean="0"/>
              <a:t>r communication between </a:t>
            </a:r>
            <a:r>
              <a:rPr lang="en-US" altLang="zh-TW" dirty="0" smtClean="0">
                <a:solidFill>
                  <a:srgbClr val="FF0000"/>
                </a:solidFill>
              </a:rPr>
              <a:t>products,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systems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FF0000"/>
                </a:solidFill>
              </a:rPr>
              <a:t>machines</a:t>
            </a:r>
            <a:r>
              <a:rPr lang="en-US" altLang="zh-TW" dirty="0" smtClean="0"/>
              <a:t>.”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>
            <a:normAutofit fontScale="92500"/>
          </a:bodyPr>
          <a:lstStyle/>
          <a:p>
            <a:r>
              <a:rPr lang="en-US" altLang="zh-TW" u="sng" dirty="0" smtClean="0">
                <a:solidFill>
                  <a:srgbClr val="FF0000"/>
                </a:solidFill>
              </a:rPr>
              <a:t>People: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in manufacturing will improve business by </a:t>
            </a:r>
            <a:r>
              <a:rPr lang="en-US" altLang="zh-TW" dirty="0" smtClean="0">
                <a:solidFill>
                  <a:srgbClr val="FF0000"/>
                </a:solidFill>
              </a:rPr>
              <a:t>connecting people </a:t>
            </a:r>
            <a:r>
              <a:rPr lang="en-US" altLang="zh-TW" dirty="0" smtClean="0"/>
              <a:t>to </a:t>
            </a:r>
            <a:r>
              <a:rPr lang="en-US" altLang="zh-TW" dirty="0" smtClean="0">
                <a:solidFill>
                  <a:srgbClr val="FF0000"/>
                </a:solidFill>
              </a:rPr>
              <a:t>the right information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over the right device at the point of need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FF0000"/>
                </a:solidFill>
              </a:rPr>
              <a:t>cross company boundaries </a:t>
            </a:r>
            <a:r>
              <a:rPr lang="en-US" altLang="zh-TW" dirty="0" smtClean="0"/>
              <a:t>to include suppliers, maintenance partners, and distribution chains. </a:t>
            </a:r>
          </a:p>
          <a:p>
            <a:r>
              <a:rPr lang="en-US" altLang="zh-TW" u="sng" dirty="0" smtClean="0">
                <a:solidFill>
                  <a:srgbClr val="FF0000"/>
                </a:solidFill>
              </a:rPr>
              <a:t>Process: </a:t>
            </a:r>
            <a:r>
              <a:rPr lang="en-US" altLang="zh-TW" dirty="0" smtClean="0"/>
              <a:t>As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becomes more pervasive, manufacturers will enable </a:t>
            </a:r>
            <a:r>
              <a:rPr lang="en-US" altLang="zh-TW" dirty="0" smtClean="0">
                <a:solidFill>
                  <a:srgbClr val="FF0000"/>
                </a:solidFill>
              </a:rPr>
              <a:t>faster information flow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faster decisions</a:t>
            </a:r>
            <a:r>
              <a:rPr lang="en-US" altLang="zh-TW" dirty="0" smtClean="0"/>
              <a:t>, and </a:t>
            </a:r>
            <a:r>
              <a:rPr lang="en-US" altLang="zh-TW" dirty="0" smtClean="0">
                <a:solidFill>
                  <a:srgbClr val="FF0000"/>
                </a:solidFill>
              </a:rPr>
              <a:t>greater market responsiveness</a:t>
            </a:r>
            <a:r>
              <a:rPr lang="en-US" altLang="zh-TW" dirty="0" smtClean="0"/>
              <a:t> by connecting devices into both operational and business software processes. 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05976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altLang="zh-TW" dirty="0" smtClean="0"/>
              <a:t>For example, GM uses </a:t>
            </a:r>
            <a:r>
              <a:rPr lang="en-US" altLang="zh-TW" dirty="0" smtClean="0">
                <a:solidFill>
                  <a:srgbClr val="FF0000"/>
                </a:solidFill>
              </a:rPr>
              <a:t>sensor data </a:t>
            </a:r>
            <a:r>
              <a:rPr lang="en-US" altLang="zh-TW" dirty="0" smtClean="0"/>
              <a:t>to decide if it’s </a:t>
            </a:r>
            <a:r>
              <a:rPr lang="en-US" altLang="zh-TW" dirty="0" smtClean="0">
                <a:solidFill>
                  <a:srgbClr val="FF0000"/>
                </a:solidFill>
              </a:rPr>
              <a:t>too humid to paint </a:t>
            </a:r>
            <a:r>
              <a:rPr lang="en-US" altLang="zh-TW" dirty="0" smtClean="0"/>
              <a:t>an automobile. If the system defines the conditions are unfavorable, the automobile will be routed to another area of the manufacturing process, reducing repainting and maximizing plant uptime. </a:t>
            </a:r>
          </a:p>
          <a:p>
            <a:r>
              <a:rPr lang="en-US" altLang="zh-TW" u="sng" dirty="0" smtClean="0">
                <a:solidFill>
                  <a:srgbClr val="FF0000"/>
                </a:solidFill>
              </a:rPr>
              <a:t>Data: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IoT</a:t>
            </a:r>
            <a:r>
              <a:rPr lang="en-US" altLang="zh-TW" dirty="0" smtClean="0">
                <a:solidFill>
                  <a:srgbClr val="FF0000"/>
                </a:solidFill>
              </a:rPr>
              <a:t> will connect physical items </a:t>
            </a:r>
            <a:r>
              <a:rPr lang="en-US" altLang="zh-TW" dirty="0" smtClean="0"/>
              <a:t>such as sensors, actuators, video cameras and RFID readers – to the Internet and to each other. </a:t>
            </a:r>
            <a:r>
              <a:rPr lang="en-US" altLang="zh-TW" dirty="0" smtClean="0">
                <a:solidFill>
                  <a:srgbClr val="FF0000"/>
                </a:solidFill>
              </a:rPr>
              <a:t>Big data processing and analytics</a:t>
            </a:r>
            <a:r>
              <a:rPr lang="en-US" altLang="zh-TW" dirty="0" smtClean="0"/>
              <a:t>, either on-premise or in the cloud, will collect and analyze data from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-enabled devices. These </a:t>
            </a:r>
            <a:r>
              <a:rPr lang="en-US" altLang="zh-TW" dirty="0" smtClean="0">
                <a:solidFill>
                  <a:srgbClr val="FF0000"/>
                </a:solidFill>
              </a:rPr>
              <a:t>solutions</a:t>
            </a:r>
            <a:r>
              <a:rPr lang="en-US" altLang="zh-TW" dirty="0" smtClean="0"/>
              <a:t> will </a:t>
            </a:r>
            <a:r>
              <a:rPr lang="en-US" altLang="zh-TW" dirty="0" smtClean="0">
                <a:solidFill>
                  <a:srgbClr val="FF0000"/>
                </a:solidFill>
              </a:rPr>
              <a:t>turn data into context</a:t>
            </a:r>
            <a:r>
              <a:rPr lang="en-US" altLang="zh-TW" dirty="0" smtClean="0"/>
              <a:t> that can be used to </a:t>
            </a:r>
            <a:r>
              <a:rPr lang="en-US" altLang="zh-TW" dirty="0" smtClean="0">
                <a:solidFill>
                  <a:srgbClr val="FF0000"/>
                </a:solidFill>
              </a:rPr>
              <a:t>help people and machines make more relevant and valuable decisions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What It Means For Your Business?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Manufacturing Use Cases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Factory visibility: </a:t>
            </a:r>
            <a:r>
              <a:rPr lang="en-US" altLang="zh-TW" dirty="0" err="1" smtClean="0"/>
              <a:t>IoT</a:t>
            </a:r>
            <a:r>
              <a:rPr lang="en-US" altLang="zh-TW" dirty="0" smtClean="0"/>
              <a:t> data and IP networks will connect what’s happening on the factory floor to enterprise-based systems and decision makers. </a:t>
            </a:r>
          </a:p>
          <a:p>
            <a:pPr lvl="1"/>
            <a:r>
              <a:rPr lang="en-US" altLang="zh-TW" dirty="0" smtClean="0"/>
              <a:t>For example, GE mobile-enabled SCADA applications allow tablets to display performance data and status updates traditionally available only on PCs.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330</TotalTime>
  <Words>1216</Words>
  <Application>Microsoft Office PowerPoint</Application>
  <PresentationFormat>如螢幕大小 (4:3)</PresentationFormat>
  <Paragraphs>39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夏至</vt:lpstr>
      <vt:lpstr>Building Smarter Manufacturing With The Internet of Things (IoT)    (by Lopez Research LLC  ) </vt:lpstr>
      <vt:lpstr>Contents</vt:lpstr>
      <vt:lpstr>Manufacturing: IOT and the Next Industrial Revolution </vt:lpstr>
      <vt:lpstr>投影片 4</vt:lpstr>
      <vt:lpstr>投影片 5</vt:lpstr>
      <vt:lpstr>Where’s The Value In IoT For Manufacturing?</vt:lpstr>
      <vt:lpstr>投影片 7</vt:lpstr>
      <vt:lpstr>投影片 8</vt:lpstr>
      <vt:lpstr>What It Means For Your Business? IoT Manufacturing Use Cases</vt:lpstr>
      <vt:lpstr>投影片 10</vt:lpstr>
      <vt:lpstr>投影片 11</vt:lpstr>
      <vt:lpstr>投影片 12</vt:lpstr>
      <vt:lpstr>投影片 13</vt:lpstr>
      <vt:lpstr>How to Get Started: Laying The Foundation For IoT in Manufacturing</vt:lpstr>
      <vt:lpstr>投影片 15</vt:lpstr>
      <vt:lpstr>IP-enabled wireless sensor network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Smarter Manufacturing With The Internet of Things (IoT)    (by Lopez Research LLC  ) </dc:title>
  <dc:creator>user</dc:creator>
  <cp:lastModifiedBy>user</cp:lastModifiedBy>
  <cp:revision>8</cp:revision>
  <dcterms:created xsi:type="dcterms:W3CDTF">2015-04-07T11:42:48Z</dcterms:created>
  <dcterms:modified xsi:type="dcterms:W3CDTF">2015-04-08T03:26:46Z</dcterms:modified>
</cp:coreProperties>
</file>