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0" r:id="rId3"/>
    <p:sldId id="259" r:id="rId4"/>
    <p:sldId id="256" r:id="rId5"/>
    <p:sldId id="265" r:id="rId6"/>
    <p:sldId id="266" r:id="rId7"/>
    <p:sldId id="267" r:id="rId8"/>
    <p:sldId id="262" r:id="rId9"/>
    <p:sldId id="264" r:id="rId10"/>
    <p:sldId id="268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8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7996-7626-4E0D-A6D5-8E319E88D813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E54DE-0070-4718-8F8B-5967ED69EA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02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E54DE-0070-4718-8F8B-5967ED69EAC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52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CD89-591C-4F50-9FB3-E991DF4B3CE4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1C-F499-45D6-961B-9CF6589AA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39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CD89-591C-4F50-9FB3-E991DF4B3CE4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1C-F499-45D6-961B-9CF6589AA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59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CD89-591C-4F50-9FB3-E991DF4B3CE4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1C-F499-45D6-961B-9CF6589AA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60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CD89-591C-4F50-9FB3-E991DF4B3CE4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1C-F499-45D6-961B-9CF6589AA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05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CD89-591C-4F50-9FB3-E991DF4B3CE4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1C-F499-45D6-961B-9CF6589AA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41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CD89-591C-4F50-9FB3-E991DF4B3CE4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1C-F499-45D6-961B-9CF6589AA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67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CD89-591C-4F50-9FB3-E991DF4B3CE4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1C-F499-45D6-961B-9CF6589AA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2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CD89-591C-4F50-9FB3-E991DF4B3CE4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1C-F499-45D6-961B-9CF6589AA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37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CD89-591C-4F50-9FB3-E991DF4B3CE4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1C-F499-45D6-961B-9CF6589AA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77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CD89-591C-4F50-9FB3-E991DF4B3CE4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1C-F499-45D6-961B-9CF6589AA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07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CD89-591C-4F50-9FB3-E991DF4B3CE4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1C-F499-45D6-961B-9CF6589AA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53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ACD89-591C-4F50-9FB3-E991DF4B3CE4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6651C-F499-45D6-961B-9CF6589AA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43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hestoragealchemist.com/defining-big-dat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weekly.com.tw/KIndepArticle.aspx?id=24264" TargetMode="External"/><Relationship Id="rId2" Type="http://schemas.openxmlformats.org/officeDocument/2006/relationships/hyperlink" Target="http://www.ettoday.net/news/20141205/434578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nntw.com/articles/20150319-z2m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zh.wikipedia.org/wiki/File:Komatsu_company_logos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ra.org/ccc/files/docs/init/bigdatawhitepaper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980728"/>
            <a:ext cx="8568952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2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Presentation of </a:t>
            </a:r>
            <a:r>
              <a:rPr lang="en-US" altLang="zh-TW" sz="62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Big </a:t>
            </a:r>
            <a:r>
              <a:rPr lang="en-US" altLang="zh-TW" sz="62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Data Issues</a:t>
            </a:r>
            <a:r>
              <a:rPr lang="zh-TW" altLang="en-US" sz="62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62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6200" baseline="30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6200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6200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6200" baseline="30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62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2015/03/25</a:t>
            </a:r>
          </a:p>
          <a:p>
            <a:pPr algn="ctr"/>
            <a:r>
              <a:rPr lang="zh-TW" altLang="en-US" sz="62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傅家啟</a:t>
            </a:r>
            <a:endParaRPr lang="zh-TW" altLang="en-US" sz="6200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154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gdata">
            <a:hlinkClick r:id="rId2" tooltip="Permanent Link to Defining Big Dat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8" y="836712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23352" y="642413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http://www.thestoragealchemist.com/defining-big-data/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01116" y="7180"/>
            <a:ext cx="8241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Who has </a:t>
            </a: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final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ay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6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6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9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g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6702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204520" y="4209277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FFC000"/>
                </a:solidFill>
              </a:rPr>
              <a:t>1GB =1024MB</a:t>
            </a:r>
            <a:r>
              <a:rPr lang="zh-TW" altLang="en-US" sz="1400" dirty="0" smtClean="0">
                <a:solidFill>
                  <a:srgbClr val="FFC000"/>
                </a:solidFill>
              </a:rPr>
              <a:t>，</a:t>
            </a:r>
            <a:r>
              <a:rPr lang="en-US" altLang="zh-TW" sz="1400" dirty="0" smtClean="0">
                <a:solidFill>
                  <a:srgbClr val="FFC000"/>
                </a:solidFill>
              </a:rPr>
              <a:t>1TB </a:t>
            </a:r>
            <a:r>
              <a:rPr lang="en-US" altLang="zh-TW" sz="1400" dirty="0">
                <a:solidFill>
                  <a:srgbClr val="FFC000"/>
                </a:solidFill>
              </a:rPr>
              <a:t>=</a:t>
            </a:r>
            <a:r>
              <a:rPr lang="en-US" altLang="zh-TW" sz="1400" dirty="0" smtClean="0">
                <a:solidFill>
                  <a:srgbClr val="FFC000"/>
                </a:solidFill>
              </a:rPr>
              <a:t>1024GB</a:t>
            </a:r>
            <a:r>
              <a:rPr lang="zh-TW" altLang="en-US" sz="1400" dirty="0">
                <a:solidFill>
                  <a:srgbClr val="FFC000"/>
                </a:solidFill>
              </a:rPr>
              <a:t>，</a:t>
            </a:r>
            <a:r>
              <a:rPr lang="en-US" altLang="zh-TW" sz="1400" dirty="0" smtClean="0">
                <a:solidFill>
                  <a:srgbClr val="FFC000"/>
                </a:solidFill>
              </a:rPr>
              <a:t>1PB </a:t>
            </a:r>
            <a:r>
              <a:rPr lang="en-US" altLang="zh-TW" sz="1400" dirty="0">
                <a:solidFill>
                  <a:srgbClr val="FFC000"/>
                </a:solidFill>
              </a:rPr>
              <a:t>=</a:t>
            </a:r>
            <a:r>
              <a:rPr lang="en-US" altLang="zh-TW" sz="1400" dirty="0" smtClean="0">
                <a:solidFill>
                  <a:srgbClr val="FFC000"/>
                </a:solidFill>
              </a:rPr>
              <a:t>1024TB(</a:t>
            </a:r>
            <a:r>
              <a:rPr lang="en-US" altLang="zh-TW" sz="1400" dirty="0" smtClean="0">
                <a:solidFill>
                  <a:srgbClr val="FFC000"/>
                </a:solidFill>
                <a:latin typeface="新細明體"/>
                <a:ea typeface="新細明體"/>
              </a:rPr>
              <a:t>~=</a:t>
            </a:r>
            <a:r>
              <a:rPr lang="en-US" altLang="zh-TW" sz="1400" dirty="0" smtClean="0">
                <a:solidFill>
                  <a:srgbClr val="FFC000"/>
                </a:solidFill>
              </a:rPr>
              <a:t>10</a:t>
            </a:r>
            <a:r>
              <a:rPr lang="en-US" altLang="zh-TW" sz="1400" baseline="30000" dirty="0" smtClean="0">
                <a:solidFill>
                  <a:srgbClr val="FFC000"/>
                </a:solidFill>
              </a:rPr>
              <a:t>9</a:t>
            </a:r>
            <a:r>
              <a:rPr lang="en-US" altLang="zh-TW" sz="1400" dirty="0" smtClean="0">
                <a:solidFill>
                  <a:srgbClr val="FFC000"/>
                </a:solidFill>
              </a:rPr>
              <a:t>MB)</a:t>
            </a:r>
            <a:endParaRPr lang="zh-TW" altLang="en-US" sz="1400" dirty="0">
              <a:solidFill>
                <a:srgbClr val="FFC000"/>
              </a:solidFill>
            </a:endParaRPr>
          </a:p>
          <a:p>
            <a:endParaRPr lang="zh-TW" altLang="en-US" sz="1400" dirty="0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437" y="649681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http://www.datasciencecentral.com/forum/topics/the-3vs-that-define-big-data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19221" y="47100"/>
            <a:ext cx="8404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data is everywhere !!  (3Vs of Big Data)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單箭頭接點 2"/>
          <p:cNvCxnSpPr/>
          <p:nvPr/>
        </p:nvCxnSpPr>
        <p:spPr>
          <a:xfrm flipH="1" flipV="1">
            <a:off x="2041231" y="1484784"/>
            <a:ext cx="17113" cy="3566332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單箭頭接點 3"/>
          <p:cNvCxnSpPr/>
          <p:nvPr/>
        </p:nvCxnSpPr>
        <p:spPr>
          <a:xfrm flipH="1">
            <a:off x="992923" y="5051116"/>
            <a:ext cx="1048308" cy="874536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2093350" y="5023242"/>
            <a:ext cx="2256329" cy="1153452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01116" y="7180"/>
            <a:ext cx="8241676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Qsearch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鎖定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社群媒體正在關注的特定議題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人口統計學進行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 </a:t>
            </a:r>
            <a:r>
              <a:rPr lang="en-US" altLang="zh-TW" sz="28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[1]</a:t>
            </a:r>
            <a:r>
              <a:rPr lang="zh-TW" altLang="en-US" sz="28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800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9512" y="6176694"/>
            <a:ext cx="7272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hlinkClick r:id="rId2"/>
              </a:rPr>
              <a:t>1. http</a:t>
            </a:r>
            <a:r>
              <a:rPr lang="en-US" altLang="zh-TW" sz="1400" dirty="0">
                <a:hlinkClick r:id="rId2"/>
              </a:rPr>
              <a:t>://</a:t>
            </a:r>
            <a:r>
              <a:rPr lang="en-US" altLang="zh-TW" sz="1400" dirty="0" smtClean="0">
                <a:hlinkClick r:id="rId2"/>
              </a:rPr>
              <a:t>www.ettoday.net/news/20141205/434578.htm</a:t>
            </a:r>
            <a:endParaRPr lang="en-US" altLang="zh-TW" sz="1400" dirty="0" smtClean="0"/>
          </a:p>
          <a:p>
            <a:r>
              <a:rPr lang="en-US" altLang="zh-TW" sz="1400" dirty="0" smtClean="0"/>
              <a:t>2. </a:t>
            </a:r>
            <a:r>
              <a:rPr lang="en-US" altLang="zh-TW" sz="1400" dirty="0" smtClean="0">
                <a:hlinkClick r:id="rId3"/>
              </a:rPr>
              <a:t>http</a:t>
            </a:r>
            <a:r>
              <a:rPr lang="en-US" altLang="zh-TW" sz="1400" dirty="0">
                <a:hlinkClick r:id="rId3"/>
              </a:rPr>
              <a:t>://</a:t>
            </a:r>
            <a:r>
              <a:rPr lang="en-US" altLang="zh-TW" sz="1400" dirty="0" smtClean="0">
                <a:hlinkClick r:id="rId3"/>
              </a:rPr>
              <a:t>www.businessweekly.com.tw/KIndepArticle.aspx?id=24264</a:t>
            </a:r>
            <a:endParaRPr lang="en-US" altLang="zh-TW" sz="1400" dirty="0" smtClean="0"/>
          </a:p>
          <a:p>
            <a:r>
              <a:rPr lang="en-US" altLang="zh-TW" sz="1400" dirty="0"/>
              <a:t>3. </a:t>
            </a:r>
            <a:r>
              <a:rPr lang="en-US" altLang="zh-TW" sz="1400" dirty="0">
                <a:hlinkClick r:id="rId4"/>
              </a:rPr>
              <a:t>https://</a:t>
            </a:r>
            <a:r>
              <a:rPr lang="en-US" altLang="zh-TW" sz="1400" dirty="0" smtClean="0">
                <a:hlinkClick r:id="rId4"/>
              </a:rPr>
              <a:t>anntw.com/articles/20150319-z2mi</a:t>
            </a:r>
            <a:endParaRPr lang="en-US" altLang="zh-TW" sz="1400" dirty="0" smtClean="0"/>
          </a:p>
        </p:txBody>
      </p:sp>
      <p:sp>
        <p:nvSpPr>
          <p:cNvPr id="13" name="矩形 12"/>
          <p:cNvSpPr/>
          <p:nvPr/>
        </p:nvSpPr>
        <p:spPr>
          <a:xfrm>
            <a:off x="2252591" y="1484784"/>
            <a:ext cx="62697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MG149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案爆發，網路上討論柯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的文章，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％繞著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MG149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打轉，羅淑蕾臉書每日最高人氣有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萬人次，一人按讚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個朋友看到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，一篇文章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萬人次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看到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柯團隊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冷處理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MG149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案態度，柯在網路大放送的政見無人聞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柯受到網友好評的關鍵字是「公開、透明、開放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柯文哲召開記者會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發表「光明磊落」聲明，反擊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MG149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endParaRPr lang="en-US" alt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數據顯示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MG149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的聲量從尖峰的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％驟降到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47188" y="4512041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[2]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79512" y="1488717"/>
            <a:ext cx="1666672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Data Velocity</a:t>
            </a:r>
            <a:r>
              <a:rPr lang="zh-TW" altLang="en-US" sz="2800" b="1" baseline="300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b="1" baseline="300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800" b="1" baseline="300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49679" y="5339148"/>
            <a:ext cx="1626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Data Volume</a:t>
            </a:r>
          </a:p>
        </p:txBody>
      </p:sp>
      <p:sp>
        <p:nvSpPr>
          <p:cNvPr id="23" name="矩形 22"/>
          <p:cNvSpPr/>
          <p:nvPr/>
        </p:nvSpPr>
        <p:spPr>
          <a:xfrm>
            <a:off x="0" y="5023242"/>
            <a:ext cx="134506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Data Variation</a:t>
            </a:r>
            <a:r>
              <a:rPr lang="zh-TW" altLang="en-US" sz="2000" baseline="300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000" baseline="300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aseline="300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4986" y="961564"/>
            <a:ext cx="6841860" cy="52322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鯊魚追著你跑怎麼辦？游得比鯊魚更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 </a:t>
            </a:r>
            <a:r>
              <a:rPr lang="en-US" altLang="zh-TW" sz="1400" baseline="30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[3]</a:t>
            </a:r>
            <a:endParaRPr lang="zh-TW" altLang="en-US" sz="1400" baseline="30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94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4200" y="204935"/>
            <a:ext cx="781537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連勝文</a:t>
            </a:r>
            <a:r>
              <a:rPr lang="en-US" altLang="zh-TW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:……</a:t>
            </a:r>
            <a:r>
              <a:rPr lang="zh-TW" altLang="en-US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，選舉不是靠</a:t>
            </a:r>
            <a:r>
              <a:rPr lang="zh-TW" altLang="en-US" sz="2400" b="1" u="sng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幾台電腦</a:t>
            </a:r>
            <a:r>
              <a:rPr lang="zh-TW" altLang="en-US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幾個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名嘴就可</a:t>
            </a:r>
            <a:r>
              <a:rPr lang="zh-TW" altLang="en-US" sz="2400" i="1" dirty="0">
                <a:latin typeface="標楷體" panose="03000509000000000000" pitchFamily="65" charset="-120"/>
                <a:ea typeface="標楷體" panose="03000509000000000000" pitchFamily="65" charset="-120"/>
              </a:rPr>
              <a:t>勝</a:t>
            </a:r>
            <a:r>
              <a:rPr lang="zh-TW" altLang="en-US" sz="240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endParaRPr lang="zh-TW" altLang="en-US" sz="24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://twimg.edgesuite.net/images/ReNews/20141115/640_2e7614a99e0f13fc77e0c9441997c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895" y="4105417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169830" y="4105417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4360" y="3462263"/>
            <a:ext cx="710963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連勝文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:……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靠名嘴與</a:t>
            </a:r>
            <a:r>
              <a:rPr lang="zh-TW" altLang="en-US" sz="24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幾台電腦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做不了台北市長的路</a:t>
            </a:r>
          </a:p>
        </p:txBody>
      </p:sp>
      <p:pic>
        <p:nvPicPr>
          <p:cNvPr id="1028" name="Picture 4" descr="http://img.ltn.com.tw/Upload/liveNews/BigPic/600_phpIkrSl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44" y="768273"/>
            <a:ext cx="3350224" cy="22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960685" y="2451318"/>
            <a:ext cx="3362732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成功高中活動中心舉行台北市小組長團結大會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60390" y="5965648"/>
            <a:ext cx="3362732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台北市青溪後援會總會舉行</a:t>
            </a:r>
          </a:p>
          <a:p>
            <a:pPr algn="ctr"/>
            <a:r>
              <a:rPr lang="zh-TW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挺連勝文大會</a:t>
            </a:r>
          </a:p>
        </p:txBody>
      </p:sp>
      <p:sp>
        <p:nvSpPr>
          <p:cNvPr id="15" name="矩形 14"/>
          <p:cNvSpPr/>
          <p:nvPr/>
        </p:nvSpPr>
        <p:spPr>
          <a:xfrm>
            <a:off x="1027609" y="76827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09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44208" y="768273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聯合報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自由時報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44207" y="4105417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聯合報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蘋果日報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29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172643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大數據的獲利模式  </a:t>
            </a:r>
            <a:r>
              <a:rPr lang="en-US" altLang="zh-TW" sz="32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en-US" altLang="zh-TW" sz="3200" baseline="30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Shirota</a:t>
            </a:r>
            <a:r>
              <a:rPr lang="en-US" altLang="zh-TW" sz="32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(2014)</a:t>
            </a:r>
            <a:endParaRPr lang="zh-TW" altLang="en-US" sz="3200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09464" y="757418"/>
            <a:ext cx="3953594" cy="625764"/>
            <a:chOff x="611560" y="1227771"/>
            <a:chExt cx="3953594" cy="625764"/>
          </a:xfrm>
        </p:grpSpPr>
        <p:sp>
          <p:nvSpPr>
            <p:cNvPr id="3" name="矩形 2"/>
            <p:cNvSpPr/>
            <p:nvPr/>
          </p:nvSpPr>
          <p:spPr>
            <a:xfrm>
              <a:off x="611560" y="1268760"/>
              <a:ext cx="22390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800" baseline="30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小</a:t>
              </a:r>
              <a:r>
                <a:rPr lang="zh-TW" altLang="en-US" sz="4800" baseline="30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松製作所</a:t>
              </a:r>
              <a:endParaRPr lang="zh-TW" altLang="en-US" sz="3200" baseline="30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026" name="Picture 2" descr="Komatsu">
              <a:hlinkClick r:id="rId2" tooltip="Komatsu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654" y="1227771"/>
              <a:ext cx="1714500" cy="333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矩形 3"/>
          <p:cNvSpPr/>
          <p:nvPr/>
        </p:nvSpPr>
        <p:spPr>
          <a:xfrm>
            <a:off x="994048" y="109374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日本重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化工業產品製造公司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，日本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重化工業器材製造公司中排名第一，而世界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排名第二名</a:t>
            </a:r>
            <a:r>
              <a:rPr lang="zh-TW" altLang="en-US" sz="2400" dirty="0" smtClean="0">
                <a:latin typeface="標楷體"/>
                <a:ea typeface="標楷體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9434" y="1924739"/>
            <a:ext cx="8191478" cy="482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7236296" y="5301208"/>
            <a:ext cx="100811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7205816" y="5528280"/>
            <a:ext cx="100811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245776" y="5785832"/>
            <a:ext cx="100811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7245776" y="6093296"/>
            <a:ext cx="100811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092280" y="6158670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aseline="30000" dirty="0">
                <a:latin typeface="+mj-ea"/>
                <a:ea typeface="+mj-ea"/>
              </a:rPr>
              <a:t>防竊</a:t>
            </a:r>
          </a:p>
        </p:txBody>
      </p:sp>
      <p:sp>
        <p:nvSpPr>
          <p:cNvPr id="15" name="矩形 14"/>
          <p:cNvSpPr/>
          <p:nvPr/>
        </p:nvSpPr>
        <p:spPr>
          <a:xfrm>
            <a:off x="7092280" y="6497224"/>
            <a:ext cx="1791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aseline="30000" dirty="0" smtClean="0">
                <a:latin typeface="+mj-ea"/>
                <a:ea typeface="+mj-ea"/>
              </a:rPr>
              <a:t>客戶欠債催款</a:t>
            </a:r>
            <a:endParaRPr lang="zh-TW" altLang="en-US" sz="2400" baseline="30000" dirty="0">
              <a:latin typeface="+mj-ea"/>
              <a:ea typeface="+mj-ea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7306736" y="6367616"/>
            <a:ext cx="100811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345128" y="6694277"/>
            <a:ext cx="133132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3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55954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/>
                <a:ea typeface="標楷體"/>
              </a:rPr>
              <a:t>小松董事長 坂根正弘</a:t>
            </a:r>
            <a:r>
              <a:rPr lang="en-US" altLang="zh-TW" sz="2800" dirty="0" smtClean="0">
                <a:latin typeface="標楷體"/>
                <a:ea typeface="標楷體"/>
              </a:rPr>
              <a:t>:</a:t>
            </a:r>
          </a:p>
          <a:p>
            <a:endParaRPr lang="en-US" altLang="zh-TW" sz="2800" dirty="0">
              <a:latin typeface="標楷體"/>
              <a:ea typeface="標楷體"/>
            </a:endParaRPr>
          </a:p>
          <a:p>
            <a:r>
              <a:rPr lang="zh-TW" altLang="en-US" sz="2800" dirty="0" smtClean="0">
                <a:latin typeface="標楷體"/>
                <a:ea typeface="標楷體"/>
              </a:rPr>
              <a:t>如果只有遙遙領先對手的產品和服務的話，總有一天同業會追趕上來，但只要連資料運用的領域都能大幅超越同業，對手便沒有辦法趕上，</a:t>
            </a:r>
            <a:r>
              <a:rPr lang="en-US" altLang="zh-TW" sz="2800" dirty="0" smtClean="0">
                <a:latin typeface="標楷體"/>
                <a:ea typeface="標楷體"/>
              </a:rPr>
              <a:t>…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21603" y="2813127"/>
            <a:ext cx="3162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/>
                <a:ea typeface="標楷體"/>
              </a:rPr>
              <a:t>產品</a:t>
            </a:r>
            <a:endParaRPr lang="en-US" altLang="zh-TW" sz="2400" dirty="0" smtClean="0">
              <a:latin typeface="標楷體"/>
              <a:ea typeface="標楷體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/>
                <a:ea typeface="標楷體"/>
              </a:rPr>
              <a:t>服務</a:t>
            </a:r>
            <a:endParaRPr lang="en-US" altLang="zh-TW" sz="2400" dirty="0" smtClean="0">
              <a:latin typeface="標楷體"/>
              <a:ea typeface="標楷體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/>
                <a:ea typeface="標楷體"/>
              </a:rPr>
              <a:t>資料</a:t>
            </a:r>
            <a:r>
              <a:rPr lang="zh-TW" altLang="en-US" sz="2400" dirty="0" smtClean="0">
                <a:latin typeface="標楷體"/>
                <a:ea typeface="標楷體"/>
              </a:rPr>
              <a:t>運用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074840" y="318245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/>
                <a:ea typeface="標楷體"/>
              </a:rPr>
              <a:t>核心競爭力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6505" y="452435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prstClr val="black"/>
                </a:solidFill>
                <a:latin typeface="標楷體"/>
                <a:ea typeface="標楷體"/>
              </a:rPr>
              <a:t>GPS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74840" y="538226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標楷體"/>
                <a:ea typeface="標楷體"/>
              </a:rPr>
              <a:t>感測器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011800" y="492060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標楷體"/>
                <a:ea typeface="標楷體"/>
              </a:rPr>
              <a:t>資料分析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479116" y="57222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prstClr val="black"/>
                </a:solidFill>
                <a:latin typeface="標楷體"/>
                <a:ea typeface="標楷體"/>
              </a:rPr>
              <a:t>債權管理</a:t>
            </a:r>
            <a:r>
              <a:rPr lang="en-US" altLang="zh-TW" sz="2400" dirty="0" smtClean="0">
                <a:solidFill>
                  <a:prstClr val="black"/>
                </a:solidFill>
                <a:latin typeface="標楷體"/>
                <a:ea typeface="標楷體"/>
              </a:rPr>
              <a:t>(</a:t>
            </a:r>
            <a:r>
              <a:rPr lang="zh-TW" altLang="en-US" sz="2400" dirty="0" smtClean="0">
                <a:solidFill>
                  <a:prstClr val="black"/>
                </a:solidFill>
                <a:latin typeface="標楷體"/>
                <a:ea typeface="標楷體"/>
              </a:rPr>
              <a:t>遠端上鎖</a:t>
            </a:r>
            <a:r>
              <a:rPr lang="en-US" altLang="zh-TW" sz="2400" dirty="0" smtClean="0">
                <a:solidFill>
                  <a:prstClr val="black"/>
                </a:solidFill>
                <a:latin typeface="標楷體"/>
                <a:ea typeface="標楷體"/>
              </a:rPr>
              <a:t>)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468463" y="632412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需求預測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庫存控制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79116" y="468977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維修計劃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68463" y="420449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車輛調度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68463" y="518472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客戶提醒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9" name="肘形接點 18"/>
          <p:cNvCxnSpPr>
            <a:stCxn id="7" idx="3"/>
            <a:endCxn id="12" idx="1"/>
          </p:cNvCxnSpPr>
          <p:nvPr/>
        </p:nvCxnSpPr>
        <p:spPr>
          <a:xfrm flipV="1">
            <a:off x="4427572" y="4435331"/>
            <a:ext cx="1040891" cy="716106"/>
          </a:xfrm>
          <a:prstGeom prst="bentConnector3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接點 20"/>
          <p:cNvCxnSpPr>
            <a:stCxn id="7" idx="3"/>
            <a:endCxn id="10" idx="1"/>
          </p:cNvCxnSpPr>
          <p:nvPr/>
        </p:nvCxnSpPr>
        <p:spPr>
          <a:xfrm>
            <a:off x="4427572" y="5151437"/>
            <a:ext cx="1040891" cy="1403524"/>
          </a:xfrm>
          <a:prstGeom prst="bentConnector3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4948017" y="4920603"/>
            <a:ext cx="520446" cy="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endCxn id="13" idx="1"/>
          </p:cNvCxnSpPr>
          <p:nvPr/>
        </p:nvCxnSpPr>
        <p:spPr>
          <a:xfrm>
            <a:off x="4948017" y="5415553"/>
            <a:ext cx="520446" cy="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endCxn id="8" idx="1"/>
          </p:cNvCxnSpPr>
          <p:nvPr/>
        </p:nvCxnSpPr>
        <p:spPr>
          <a:xfrm>
            <a:off x="4948017" y="5953069"/>
            <a:ext cx="531099" cy="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接點 30"/>
          <p:cNvCxnSpPr>
            <a:stCxn id="5" idx="3"/>
            <a:endCxn id="7" idx="1"/>
          </p:cNvCxnSpPr>
          <p:nvPr/>
        </p:nvCxnSpPr>
        <p:spPr>
          <a:xfrm>
            <a:off x="2182836" y="4755188"/>
            <a:ext cx="828964" cy="396249"/>
          </a:xfrm>
          <a:prstGeom prst="bentConnector3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接點 32"/>
          <p:cNvCxnSpPr>
            <a:stCxn id="6" idx="3"/>
            <a:endCxn id="7" idx="1"/>
          </p:cNvCxnSpPr>
          <p:nvPr/>
        </p:nvCxnSpPr>
        <p:spPr>
          <a:xfrm flipV="1">
            <a:off x="2182836" y="5151437"/>
            <a:ext cx="828964" cy="461665"/>
          </a:xfrm>
          <a:prstGeom prst="bentConnector3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接點 35"/>
          <p:cNvCxnSpPr>
            <a:stCxn id="4" idx="3"/>
          </p:cNvCxnSpPr>
          <p:nvPr/>
        </p:nvCxnSpPr>
        <p:spPr>
          <a:xfrm flipV="1">
            <a:off x="2947048" y="2996952"/>
            <a:ext cx="774555" cy="416339"/>
          </a:xfrm>
          <a:prstGeom prst="bentConnector3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endCxn id="3" idx="1"/>
          </p:cNvCxnSpPr>
          <p:nvPr/>
        </p:nvCxnSpPr>
        <p:spPr>
          <a:xfrm>
            <a:off x="3334325" y="3413290"/>
            <a:ext cx="387278" cy="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3334325" y="3413292"/>
            <a:ext cx="0" cy="37574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3334325" y="3789040"/>
            <a:ext cx="387278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689798" y="7620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大數據的獲利模式  </a:t>
            </a:r>
            <a:r>
              <a:rPr lang="en-US" altLang="zh-TW" sz="32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en-US" altLang="zh-TW" sz="3200" baseline="30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Shirota</a:t>
            </a:r>
            <a:r>
              <a:rPr lang="en-US" altLang="zh-TW" sz="32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(2014)</a:t>
            </a:r>
            <a:endParaRPr lang="zh-TW" altLang="en-US" sz="3200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689798" y="81855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大數據的獲利模式  </a:t>
            </a:r>
            <a:r>
              <a:rPr lang="en-US" altLang="zh-TW" sz="32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en-US" altLang="zh-TW" sz="3200" baseline="30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Shirota</a:t>
            </a:r>
            <a:r>
              <a:rPr lang="en-US" altLang="zh-TW" sz="32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(2014)</a:t>
            </a:r>
            <a:endParaRPr lang="zh-TW" altLang="en-US" sz="3200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328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7230" y="213285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麥當勞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一對一行銷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(One-to-One Marketing)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美國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US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Xpress: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油資成本優化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車裝感測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器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英國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Centrica: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智慧電表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- 30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分鐘抄表一次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03848" y="845911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latin typeface="標楷體"/>
                <a:ea typeface="標楷體"/>
              </a:rPr>
              <a:t>其他案例</a:t>
            </a:r>
            <a:endParaRPr lang="zh-TW" altLang="en-US" sz="4800" dirty="0"/>
          </a:p>
        </p:txBody>
      </p:sp>
      <p:sp>
        <p:nvSpPr>
          <p:cNvPr id="4" name="矩形 3"/>
          <p:cNvSpPr/>
          <p:nvPr/>
        </p:nvSpPr>
        <p:spPr>
          <a:xfrm>
            <a:off x="1331640" y="172643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大數據的獲利模式  </a:t>
            </a:r>
            <a:r>
              <a:rPr lang="en-US" altLang="zh-TW" sz="32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en-US" altLang="zh-TW" sz="3200" baseline="30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Shirota</a:t>
            </a:r>
            <a:r>
              <a:rPr lang="en-US" altLang="zh-TW" sz="32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(2014)</a:t>
            </a:r>
            <a:endParaRPr lang="zh-TW" altLang="en-US" sz="3200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771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1" y="188641"/>
            <a:ext cx="8568953" cy="622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95536" y="645676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www.cra.org/ccc/files/docs/init/bigdatawhitepaper.pdf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13267" y="5661248"/>
            <a:ext cx="4968552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Big Data Pipeline</a:t>
            </a:r>
          </a:p>
        </p:txBody>
      </p:sp>
      <p:sp>
        <p:nvSpPr>
          <p:cNvPr id="3" name="矩形 2"/>
          <p:cNvSpPr/>
          <p:nvPr/>
        </p:nvSpPr>
        <p:spPr>
          <a:xfrm>
            <a:off x="3970421" y="19671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i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Major Steps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85837" y="501317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i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Challenge</a:t>
            </a:r>
            <a:endParaRPr lang="zh-TW" altLang="en-US" b="1" i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901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59129"/>
              </p:ext>
            </p:extLst>
          </p:nvPr>
        </p:nvGraphicFramePr>
        <p:xfrm>
          <a:off x="179512" y="646331"/>
          <a:ext cx="8789321" cy="627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8762"/>
                <a:gridCol w="5040559"/>
              </a:tblGrid>
              <a:tr h="395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單元主題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內容綱要</a:t>
                      </a:r>
                    </a:p>
                  </a:txBody>
                  <a:tcPr marL="68580" marR="68580" marT="0" marB="0" anchor="ctr"/>
                </a:tc>
              </a:tr>
              <a:tr h="1960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Big Data &amp; Computing Environments 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2720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 Data Pipeline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2720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Structured/Unstructured &amp; Centralized/Distributed Databases 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2720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Acquisition &amp; Recording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2720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Storage &amp; Retrieval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52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Modeling &amp; Programming 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0820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Analytical Tools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0820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Predictive Modeling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0820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Segmentation &amp; Clustering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0820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Series &amp; Data Mining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0820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 Analysis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0820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Performance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68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 &amp; Case Studies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Manufacturing Industry 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Logistics Management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Healthcare Management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Marketing &amp; Media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259632" y="0"/>
            <a:ext cx="734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擬新開課程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數據分析與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機器學習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496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550</Words>
  <Application>Microsoft Office PowerPoint</Application>
  <PresentationFormat>如螢幕大小 (4:3)</PresentationFormat>
  <Paragraphs>93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win7</dc:creator>
  <cp:lastModifiedBy>win7</cp:lastModifiedBy>
  <cp:revision>59</cp:revision>
  <dcterms:created xsi:type="dcterms:W3CDTF">2014-12-13T04:53:07Z</dcterms:created>
  <dcterms:modified xsi:type="dcterms:W3CDTF">2015-04-09T06:04:58Z</dcterms:modified>
</cp:coreProperties>
</file>