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56" r:id="rId2"/>
    <p:sldId id="262" r:id="rId3"/>
    <p:sldId id="264" r:id="rId4"/>
    <p:sldId id="270" r:id="rId5"/>
    <p:sldId id="257" r:id="rId6"/>
    <p:sldId id="259" r:id="rId7"/>
    <p:sldId id="265" r:id="rId8"/>
    <p:sldId id="266" r:id="rId9"/>
    <p:sldId id="268" r:id="rId10"/>
    <p:sldId id="261" r:id="rId11"/>
    <p:sldId id="258" r:id="rId12"/>
    <p:sldId id="267" r:id="rId13"/>
    <p:sldId id="269" r:id="rId14"/>
    <p:sldId id="260"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8694F0-5001-4ED6-AF17-05654394C176}" type="datetimeFigureOut">
              <a:rPr lang="zh-TW" altLang="en-US" smtClean="0"/>
              <a:pPr/>
              <a:t>2015/9/16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5D085D-8977-4805-842C-CF3668B6809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D5D085D-8977-4805-842C-CF3668B68091}"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77B14DAF-F769-4BCB-AAAB-135E3E31DB83}" type="datetime1">
              <a:rPr lang="zh-TW" altLang="en-US" smtClean="0"/>
              <a:pPr/>
              <a:t>2015/9/16</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8E23039C-4499-4A98-BA63-2F11B9415274}"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21A0C68-BE9B-46B7-8013-2F6DFC16ACF4}" type="datetime1">
              <a:rPr lang="zh-TW" altLang="en-US" smtClean="0"/>
              <a:pPr/>
              <a:t>2015/9/16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E23039C-4499-4A98-BA63-2F11B9415274}"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EC942B6-8451-473E-AB16-4B258D65E167}" type="datetime1">
              <a:rPr lang="zh-TW" altLang="en-US" smtClean="0"/>
              <a:pPr/>
              <a:t>2015/9/16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E23039C-4499-4A98-BA63-2F11B9415274}"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437D73CC-3E0D-434C-BDF1-D5D1A8EE4039}" type="datetime1">
              <a:rPr lang="zh-TW" altLang="en-US" smtClean="0"/>
              <a:pPr/>
              <a:t>2015/9/16</a:t>
            </a:fld>
            <a:endParaRPr lang="zh-TW" altLang="en-US"/>
          </a:p>
        </p:txBody>
      </p:sp>
      <p:sp>
        <p:nvSpPr>
          <p:cNvPr id="9" name="投影片編號版面配置區 8"/>
          <p:cNvSpPr>
            <a:spLocks noGrp="1"/>
          </p:cNvSpPr>
          <p:nvPr>
            <p:ph type="sldNum" sz="quarter" idx="15"/>
          </p:nvPr>
        </p:nvSpPr>
        <p:spPr/>
        <p:txBody>
          <a:bodyPr rtlCol="0"/>
          <a:lstStyle/>
          <a:p>
            <a:fld id="{8E23039C-4499-4A98-BA63-2F11B9415274}" type="slidenum">
              <a:rPr lang="zh-TW" altLang="en-US" smtClean="0"/>
              <a:pPr/>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B01A95CB-6306-4DBE-A8A6-0B9E3BE917D3}" type="datetime1">
              <a:rPr lang="zh-TW" altLang="en-US" smtClean="0"/>
              <a:pPr/>
              <a:t>2015/9/16</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8E23039C-4499-4A98-BA63-2F11B9415274}"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B8D48044-392D-464C-B72E-323FA95C3DBB}" type="datetime1">
              <a:rPr lang="zh-TW" altLang="en-US" smtClean="0"/>
              <a:pPr/>
              <a:t>2015/9/16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E23039C-4499-4A98-BA63-2F11B9415274}" type="slidenum">
              <a:rPr lang="zh-TW" altLang="en-US" smtClean="0"/>
              <a:pPr/>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AEDDA35B-8CE6-4EAB-A9B0-3859CA4E6758}" type="datetime1">
              <a:rPr lang="zh-TW" altLang="en-US" smtClean="0"/>
              <a:pPr/>
              <a:t>2015/9/16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E23039C-4499-4A98-BA63-2F11B9415274}" type="slidenum">
              <a:rPr lang="zh-TW" altLang="en-US" smtClean="0"/>
              <a:pPr/>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BC91BCC5-C517-411E-809F-DC6399962B5A}" type="datetime1">
              <a:rPr lang="zh-TW" altLang="en-US" smtClean="0"/>
              <a:pPr/>
              <a:t>2015/9/16</a:t>
            </a:fld>
            <a:endParaRPr lang="zh-TW" altLang="en-US"/>
          </a:p>
        </p:txBody>
      </p:sp>
      <p:sp>
        <p:nvSpPr>
          <p:cNvPr id="7" name="投影片編號版面配置區 6"/>
          <p:cNvSpPr>
            <a:spLocks noGrp="1"/>
          </p:cNvSpPr>
          <p:nvPr>
            <p:ph type="sldNum" sz="quarter" idx="11"/>
          </p:nvPr>
        </p:nvSpPr>
        <p:spPr/>
        <p:txBody>
          <a:bodyPr rtlCol="0"/>
          <a:lstStyle/>
          <a:p>
            <a:fld id="{8E23039C-4499-4A98-BA63-2F11B9415274}" type="slidenum">
              <a:rPr lang="zh-TW" altLang="en-US" smtClean="0"/>
              <a:pPr/>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8882B33-EE44-4E79-BBCB-C7ACF68A3A4D}" type="datetime1">
              <a:rPr lang="zh-TW" altLang="en-US" smtClean="0"/>
              <a:pPr/>
              <a:t>2015/9/16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E23039C-4499-4A98-BA63-2F11B9415274}"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62A5650B-3F14-4A8B-BE73-D421D3C9C94C}" type="datetime1">
              <a:rPr lang="zh-TW" altLang="en-US" smtClean="0"/>
              <a:pPr/>
              <a:t>2015/9/16</a:t>
            </a:fld>
            <a:endParaRPr lang="zh-TW" altLang="en-US"/>
          </a:p>
        </p:txBody>
      </p:sp>
      <p:sp>
        <p:nvSpPr>
          <p:cNvPr id="22" name="投影片編號版面配置區 21"/>
          <p:cNvSpPr>
            <a:spLocks noGrp="1"/>
          </p:cNvSpPr>
          <p:nvPr>
            <p:ph type="sldNum" sz="quarter" idx="15"/>
          </p:nvPr>
        </p:nvSpPr>
        <p:spPr/>
        <p:txBody>
          <a:bodyPr rtlCol="0"/>
          <a:lstStyle/>
          <a:p>
            <a:fld id="{8E23039C-4499-4A98-BA63-2F11B9415274}" type="slidenum">
              <a:rPr lang="zh-TW" altLang="en-US" smtClean="0"/>
              <a:pPr/>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61F04219-7F17-4582-8DED-4E86529542F3}" type="datetime1">
              <a:rPr lang="zh-TW" altLang="en-US" smtClean="0"/>
              <a:pPr/>
              <a:t>2015/9/16</a:t>
            </a:fld>
            <a:endParaRPr lang="zh-TW" altLang="en-US"/>
          </a:p>
        </p:txBody>
      </p:sp>
      <p:sp>
        <p:nvSpPr>
          <p:cNvPr id="18" name="投影片編號版面配置區 17"/>
          <p:cNvSpPr>
            <a:spLocks noGrp="1"/>
          </p:cNvSpPr>
          <p:nvPr>
            <p:ph type="sldNum" sz="quarter" idx="11"/>
          </p:nvPr>
        </p:nvSpPr>
        <p:spPr/>
        <p:txBody>
          <a:bodyPr rtlCol="0"/>
          <a:lstStyle/>
          <a:p>
            <a:fld id="{8E23039C-4499-4A98-BA63-2F11B9415274}" type="slidenum">
              <a:rPr lang="zh-TW" altLang="en-US" smtClean="0"/>
              <a:pPr/>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E6695F7-3912-422F-9090-42DD6478946D}" type="datetime1">
              <a:rPr lang="zh-TW" altLang="en-US" smtClean="0"/>
              <a:pPr/>
              <a:t>2015/9/16</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E23039C-4499-4A98-BA63-2F11B9415274}"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latin typeface="標楷體" pitchFamily="65" charset="-120"/>
                <a:ea typeface="標楷體" pitchFamily="65" charset="-120"/>
              </a:rPr>
              <a:t>阿茲海默症步行導航系統警示介面設計與評估</a:t>
            </a:r>
            <a:endParaRPr lang="zh-TW" altLang="en-US" dirty="0">
              <a:latin typeface="標楷體" pitchFamily="65" charset="-120"/>
              <a:ea typeface="標楷體" pitchFamily="65" charset="-120"/>
            </a:endParaRPr>
          </a:p>
        </p:txBody>
      </p:sp>
      <p:sp>
        <p:nvSpPr>
          <p:cNvPr id="3" name="副標題 2"/>
          <p:cNvSpPr>
            <a:spLocks noGrp="1"/>
          </p:cNvSpPr>
          <p:nvPr>
            <p:ph type="subTitle" idx="1"/>
          </p:nvPr>
        </p:nvSpPr>
        <p:spPr/>
        <p:txBody>
          <a:bodyPr/>
          <a:lstStyle/>
          <a:p>
            <a:r>
              <a:rPr lang="zh-TW" altLang="en-US" dirty="0" smtClean="0">
                <a:latin typeface="標楷體" pitchFamily="65" charset="-120"/>
                <a:ea typeface="標楷體" pitchFamily="65" charset="-120"/>
              </a:rPr>
              <a:t>作者</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金柏翰</a:t>
            </a:r>
            <a:endParaRPr lang="zh-TW" altLang="en-US"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8E23039C-4499-4A98-BA63-2F11B9415274}" type="slidenum">
              <a:rPr lang="zh-TW" altLang="en-US" smtClean="0"/>
              <a:pPr/>
              <a:t>1</a:t>
            </a:fld>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實驗因子</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15"/>
          </p:nvPr>
        </p:nvSpPr>
        <p:spPr/>
        <p:txBody>
          <a:bodyPr/>
          <a:lstStyle/>
          <a:p>
            <a:fld id="{8E23039C-4499-4A98-BA63-2F11B9415274}" type="slidenum">
              <a:rPr lang="zh-TW" altLang="en-US" smtClean="0"/>
              <a:pPr/>
              <a:t>10</a:t>
            </a:fld>
            <a:endParaRPr lang="zh-TW" altLang="en-US"/>
          </a:p>
        </p:txBody>
      </p:sp>
      <p:graphicFrame>
        <p:nvGraphicFramePr>
          <p:cNvPr id="7" name="表格 6"/>
          <p:cNvGraphicFramePr>
            <a:graphicFrameLocks noGrp="1"/>
          </p:cNvGraphicFramePr>
          <p:nvPr/>
        </p:nvGraphicFramePr>
        <p:xfrm>
          <a:off x="1403648" y="1412776"/>
          <a:ext cx="6072336" cy="5303520"/>
        </p:xfrm>
        <a:graphic>
          <a:graphicData uri="http://schemas.openxmlformats.org/drawingml/2006/table">
            <a:tbl>
              <a:tblPr firstRow="1" bandRow="1">
                <a:tableStyleId>{5C22544A-7EE6-4342-B048-85BDC9FD1C3A}</a:tableStyleId>
              </a:tblPr>
              <a:tblGrid>
                <a:gridCol w="1518084"/>
                <a:gridCol w="1518084"/>
                <a:gridCol w="1518084"/>
                <a:gridCol w="1518084"/>
              </a:tblGrid>
              <a:tr h="359867">
                <a:tc>
                  <a:txBody>
                    <a:bodyPr/>
                    <a:lstStyle/>
                    <a:p>
                      <a:pPr algn="ctr"/>
                      <a:r>
                        <a:rPr lang="zh-TW" altLang="en-US" dirty="0" smtClean="0">
                          <a:latin typeface="Times New Roman" pitchFamily="18" charset="0"/>
                          <a:ea typeface="標楷體" pitchFamily="65" charset="-120"/>
                          <a:cs typeface="Times New Roman" pitchFamily="18" charset="0"/>
                        </a:rPr>
                        <a:t>變項</a:t>
                      </a:r>
                      <a:endParaRPr lang="zh-TW" altLang="en-US" dirty="0">
                        <a:latin typeface="Times New Roman" pitchFamily="18" charset="0"/>
                        <a:ea typeface="標楷體" pitchFamily="65" charset="-12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實驗屬性</a:t>
                      </a:r>
                      <a:endParaRPr lang="zh-TW" altLang="en-US" dirty="0">
                        <a:latin typeface="Times New Roman" pitchFamily="18" charset="0"/>
                        <a:ea typeface="標楷體" pitchFamily="65" charset="-12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水準</a:t>
                      </a:r>
                      <a:endParaRPr lang="zh-TW" altLang="en-US" dirty="0">
                        <a:latin typeface="Times New Roman" pitchFamily="18" charset="0"/>
                        <a:ea typeface="標楷體" pitchFamily="65" charset="-12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設置目的</a:t>
                      </a:r>
                      <a:endParaRPr lang="zh-TW" altLang="en-US" dirty="0">
                        <a:latin typeface="Times New Roman" pitchFamily="18" charset="0"/>
                        <a:ea typeface="標楷體" pitchFamily="65" charset="-120"/>
                        <a:cs typeface="Times New Roman" pitchFamily="18" charset="0"/>
                      </a:endParaRPr>
                    </a:p>
                  </a:txBody>
                  <a:tcPr anchor="ctr"/>
                </a:tc>
              </a:tr>
              <a:tr h="498336">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族群</a:t>
                      </a:r>
                    </a:p>
                    <a:p>
                      <a:pPr algn="ctr"/>
                      <a:endParaRPr lang="zh-TW" altLang="en-US" dirty="0">
                        <a:latin typeface="Times New Roman" pitchFamily="18" charset="0"/>
                        <a:cs typeface="Times New Roman" pitchFamily="18" charset="0"/>
                      </a:endParaRPr>
                    </a:p>
                  </a:txBody>
                  <a:tcPr anchor="ct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組間因子</a:t>
                      </a:r>
                    </a:p>
                    <a:p>
                      <a:pPr algn="ctr"/>
                      <a:endParaRPr lang="zh-TW" altLang="en-US" dirty="0">
                        <a:latin typeface="Times New Roman" pitchFamily="18" charset="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一般老年人</a:t>
                      </a:r>
                      <a:endParaRPr lang="zh-TW" altLang="en-US" dirty="0">
                        <a:latin typeface="Times New Roman" pitchFamily="18" charset="0"/>
                        <a:ea typeface="標楷體" pitchFamily="65" charset="-120"/>
                        <a:cs typeface="Times New Roman" pitchFamily="18" charset="0"/>
                      </a:endParaRPr>
                    </a:p>
                  </a:txBody>
                  <a:tcPr anchor="ct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dirty="0" smtClean="0">
                        <a:latin typeface="Times New Roman" pitchFamily="18" charset="0"/>
                        <a:ea typeface="標楷體" pitchFamily="65" charset="-12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比較不同族群之間的差異</a:t>
                      </a:r>
                    </a:p>
                    <a:p>
                      <a:pPr algn="ctr"/>
                      <a:endParaRPr lang="zh-TW" altLang="en-US" dirty="0">
                        <a:latin typeface="Times New Roman" pitchFamily="18" charset="0"/>
                        <a:cs typeface="Times New Roman" pitchFamily="18" charset="0"/>
                      </a:endParaRPr>
                    </a:p>
                  </a:txBody>
                  <a:tcPr anchor="ctr"/>
                </a:tc>
              </a:tr>
              <a:tr h="492616">
                <a:tc vMerge="1">
                  <a:txBody>
                    <a:bodyPr/>
                    <a:lstStyle/>
                    <a:p>
                      <a:endParaRPr lang="zh-TW" altLang="en-US" dirty="0"/>
                    </a:p>
                  </a:txBody>
                  <a:tcPr/>
                </a:tc>
                <a:tc vMerge="1">
                  <a:txBody>
                    <a:bodyPr/>
                    <a:lstStyle/>
                    <a:p>
                      <a:endParaRPr lang="zh-TW" altLang="en-US" dirty="0"/>
                    </a:p>
                  </a:txBody>
                  <a:tcPr/>
                </a:tc>
                <a:tc>
                  <a:txBody>
                    <a:bodyPr/>
                    <a:lstStyle/>
                    <a:p>
                      <a:pPr algn="ctr"/>
                      <a:r>
                        <a:rPr lang="en-US" altLang="zh-TW" dirty="0" smtClean="0">
                          <a:latin typeface="Times New Roman" pitchFamily="18" charset="0"/>
                          <a:ea typeface="標楷體" pitchFamily="65" charset="-120"/>
                          <a:cs typeface="Times New Roman" pitchFamily="18" charset="0"/>
                        </a:rPr>
                        <a:t>AD</a:t>
                      </a:r>
                      <a:endParaRPr lang="zh-TW" altLang="en-US" dirty="0">
                        <a:latin typeface="Times New Roman" pitchFamily="18" charset="0"/>
                        <a:ea typeface="標楷體" pitchFamily="65" charset="-120"/>
                        <a:cs typeface="Times New Roman" pitchFamily="18" charset="0"/>
                      </a:endParaRPr>
                    </a:p>
                  </a:txBody>
                  <a:tcPr anchor="ctr"/>
                </a:tc>
                <a:tc vMerge="1">
                  <a:txBody>
                    <a:bodyPr/>
                    <a:lstStyle/>
                    <a:p>
                      <a:endParaRPr lang="zh-TW" altLang="en-US" dirty="0"/>
                    </a:p>
                  </a:txBody>
                  <a:tcPr/>
                </a:tc>
              </a:tr>
              <a:tr h="359867">
                <a:tc vMerge="1">
                  <a:txBody>
                    <a:bodyPr/>
                    <a:lstStyle/>
                    <a:p>
                      <a:endParaRPr lang="zh-TW" altLang="en-US" dirty="0"/>
                    </a:p>
                  </a:txBody>
                  <a:tcPr/>
                </a:tc>
                <a:tc vMerge="1">
                  <a:txBody>
                    <a:bodyPr/>
                    <a:lstStyle/>
                    <a:p>
                      <a:endParaRPr lang="zh-TW" altLang="en-US" dirty="0"/>
                    </a:p>
                  </a:txBody>
                  <a:tcPr/>
                </a:tc>
                <a:tc>
                  <a:txBody>
                    <a:bodyPr/>
                    <a:lstStyle/>
                    <a:p>
                      <a:pPr algn="ctr"/>
                      <a:r>
                        <a:rPr lang="en-US" altLang="zh-TW" dirty="0" smtClean="0">
                          <a:latin typeface="Times New Roman" pitchFamily="18" charset="0"/>
                          <a:ea typeface="標楷體" pitchFamily="65" charset="-120"/>
                          <a:cs typeface="Times New Roman" pitchFamily="18" charset="0"/>
                        </a:rPr>
                        <a:t>MCI</a:t>
                      </a:r>
                      <a:endParaRPr lang="zh-TW" altLang="en-US" dirty="0">
                        <a:latin typeface="Times New Roman" pitchFamily="18" charset="0"/>
                        <a:ea typeface="標楷體" pitchFamily="65" charset="-120"/>
                        <a:cs typeface="Times New Roman" pitchFamily="18" charset="0"/>
                      </a:endParaRPr>
                    </a:p>
                  </a:txBody>
                  <a:tcPr anchor="ctr"/>
                </a:tc>
                <a:tc vMerge="1">
                  <a:txBody>
                    <a:bodyPr/>
                    <a:lstStyle/>
                    <a:p>
                      <a:endParaRPr lang="zh-TW" altLang="en-US" dirty="0"/>
                    </a:p>
                  </a:txBody>
                  <a:tcPr/>
                </a:tc>
              </a:tr>
              <a:tr h="821784">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警示系統介面呈現</a:t>
                      </a:r>
                    </a:p>
                    <a:p>
                      <a:pPr algn="ctr"/>
                      <a:endParaRPr lang="zh-TW" altLang="en-US" dirty="0">
                        <a:latin typeface="Times New Roman" pitchFamily="18" charset="0"/>
                        <a:cs typeface="Times New Roman" pitchFamily="18" charset="0"/>
                      </a:endParaRPr>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組內因子</a:t>
                      </a:r>
                    </a:p>
                    <a:p>
                      <a:pPr algn="ctr"/>
                      <a:endParaRPr lang="zh-TW" altLang="en-US" dirty="0">
                        <a:latin typeface="Times New Roman" pitchFamily="18" charset="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視覺</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觸覺</a:t>
                      </a:r>
                      <a:endParaRPr lang="zh-TW" altLang="en-US" dirty="0">
                        <a:latin typeface="Times New Roman" pitchFamily="18" charset="0"/>
                        <a:ea typeface="標楷體" pitchFamily="65" charset="-120"/>
                        <a:cs typeface="Times New Roman" pitchFamily="18" charset="0"/>
                      </a:endParaRPr>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dirty="0" smtClean="0">
                        <a:latin typeface="Times New Roman" pitchFamily="18" charset="0"/>
                        <a:ea typeface="標楷體" pitchFamily="65" charset="-12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比較何種系統最適合阿茲海默症老年人。</a:t>
                      </a:r>
                    </a:p>
                    <a:p>
                      <a:pPr algn="ctr"/>
                      <a:endParaRPr lang="zh-TW" altLang="en-US" dirty="0">
                        <a:latin typeface="Times New Roman" pitchFamily="18" charset="0"/>
                        <a:cs typeface="Times New Roman" pitchFamily="18" charset="0"/>
                      </a:endParaRPr>
                    </a:p>
                  </a:txBody>
                  <a:tcPr anchor="ctr"/>
                </a:tc>
              </a:tr>
              <a:tr h="359867">
                <a:tc vMerge="1">
                  <a:txBody>
                    <a:bodyPr/>
                    <a:lstStyle/>
                    <a:p>
                      <a:endParaRPr lang="zh-TW" altLang="en-US" dirty="0"/>
                    </a:p>
                  </a:txBody>
                  <a:tcPr/>
                </a:tc>
                <a:tc vMerge="1">
                  <a:txBody>
                    <a:bodyPr/>
                    <a:lstStyle/>
                    <a:p>
                      <a:endParaRPr lang="zh-TW" altLang="en-US" dirty="0"/>
                    </a:p>
                  </a:txBody>
                  <a:tcPr/>
                </a:tc>
                <a:tc>
                  <a:txBody>
                    <a:bodyPr/>
                    <a:lstStyle/>
                    <a:p>
                      <a:pPr algn="ctr"/>
                      <a:r>
                        <a:rPr lang="zh-TW" altLang="en-US" dirty="0" smtClean="0">
                          <a:latin typeface="Times New Roman" pitchFamily="18" charset="0"/>
                          <a:ea typeface="標楷體" pitchFamily="65" charset="-120"/>
                          <a:cs typeface="Times New Roman" pitchFamily="18" charset="0"/>
                        </a:rPr>
                        <a:t>聽覺</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觸覺</a:t>
                      </a:r>
                      <a:endParaRPr lang="zh-TW" altLang="en-US" dirty="0">
                        <a:latin typeface="Times New Roman" pitchFamily="18" charset="0"/>
                        <a:ea typeface="標楷體" pitchFamily="65" charset="-120"/>
                        <a:cs typeface="Times New Roman" pitchFamily="18" charset="0"/>
                      </a:endParaRPr>
                    </a:p>
                  </a:txBody>
                  <a:tcPr anchor="ctr"/>
                </a:tc>
                <a:tc vMerge="1">
                  <a:txBody>
                    <a:bodyPr/>
                    <a:lstStyle/>
                    <a:p>
                      <a:endParaRPr lang="zh-TW" altLang="en-US" dirty="0"/>
                    </a:p>
                  </a:txBody>
                  <a:tcPr/>
                </a:tc>
              </a:tr>
              <a:tr h="726896">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導航系統介面</a:t>
                      </a:r>
                    </a:p>
                    <a:p>
                      <a:pPr algn="ctr"/>
                      <a:endParaRPr lang="zh-TW" altLang="en-US" dirty="0">
                        <a:latin typeface="Times New Roman" pitchFamily="18" charset="0"/>
                        <a:cs typeface="Times New Roman" pitchFamily="18" charset="0"/>
                      </a:endParaRPr>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組內因子</a:t>
                      </a:r>
                    </a:p>
                    <a:p>
                      <a:pPr algn="ctr"/>
                      <a:endParaRPr lang="zh-TW" altLang="en-US" dirty="0">
                        <a:latin typeface="Times New Roman" pitchFamily="18" charset="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視覺</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觸覺</a:t>
                      </a:r>
                      <a:endParaRPr lang="zh-TW" altLang="en-US" dirty="0">
                        <a:latin typeface="Times New Roman" pitchFamily="18" charset="0"/>
                        <a:ea typeface="標楷體" pitchFamily="65" charset="-120"/>
                        <a:cs typeface="Times New Roman" pitchFamily="18" charset="0"/>
                      </a:endParaRPr>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dirty="0" smtClean="0">
                        <a:latin typeface="Times New Roman" pitchFamily="18" charset="0"/>
                        <a:ea typeface="標楷體" pitchFamily="65" charset="-12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itchFamily="18" charset="0"/>
                          <a:ea typeface="標楷體" pitchFamily="65" charset="-120"/>
                          <a:cs typeface="Times New Roman" pitchFamily="18" charset="0"/>
                        </a:rPr>
                        <a:t>比較何種系統最適合阿茲海默症老年人。</a:t>
                      </a:r>
                    </a:p>
                    <a:p>
                      <a:pPr algn="ctr"/>
                      <a:endParaRPr lang="zh-TW" altLang="en-US" dirty="0">
                        <a:latin typeface="Times New Roman" pitchFamily="18" charset="0"/>
                        <a:cs typeface="Times New Roman" pitchFamily="18" charset="0"/>
                      </a:endParaRPr>
                    </a:p>
                  </a:txBody>
                  <a:tcPr anchor="ctr"/>
                </a:tc>
              </a:tr>
              <a:tr h="359867">
                <a:tc vMerge="1">
                  <a:txBody>
                    <a:bodyPr/>
                    <a:lstStyle/>
                    <a:p>
                      <a:endParaRPr lang="zh-TW" altLang="en-US" dirty="0"/>
                    </a:p>
                  </a:txBody>
                  <a:tcPr/>
                </a:tc>
                <a:tc vMerge="1">
                  <a:txBody>
                    <a:bodyPr/>
                    <a:lstStyle/>
                    <a:p>
                      <a:endParaRPr lang="zh-TW" altLang="en-US" dirty="0"/>
                    </a:p>
                  </a:txBody>
                  <a:tcPr/>
                </a:tc>
                <a:tc>
                  <a:txBody>
                    <a:bodyPr/>
                    <a:lstStyle/>
                    <a:p>
                      <a:pPr algn="ctr"/>
                      <a:r>
                        <a:rPr lang="zh-TW" altLang="en-US" dirty="0" smtClean="0">
                          <a:latin typeface="Times New Roman" pitchFamily="18" charset="0"/>
                          <a:ea typeface="標楷體" pitchFamily="65" charset="-120"/>
                          <a:cs typeface="Times New Roman" pitchFamily="18" charset="0"/>
                        </a:rPr>
                        <a:t>聽覺</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觸覺</a:t>
                      </a:r>
                      <a:endParaRPr lang="zh-TW" altLang="en-US" dirty="0">
                        <a:latin typeface="Times New Roman" pitchFamily="18" charset="0"/>
                        <a:ea typeface="標楷體" pitchFamily="65" charset="-120"/>
                        <a:cs typeface="Times New Roman" pitchFamily="18" charset="0"/>
                      </a:endParaRPr>
                    </a:p>
                  </a:txBody>
                  <a:tcPr anchor="ctr"/>
                </a:tc>
                <a:tc vMerge="1">
                  <a:txBody>
                    <a:bodyPr/>
                    <a:lstStyle/>
                    <a:p>
                      <a:endParaRPr lang="zh-TW"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dirty="0" smtClean="0">
                <a:latin typeface="標楷體" pitchFamily="65" charset="-120"/>
                <a:ea typeface="標楷體" pitchFamily="65" charset="-120"/>
              </a:rPr>
              <a:t>研究方法</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smtClean="0">
                <a:latin typeface="Times New Roman" pitchFamily="18" charset="0"/>
                <a:ea typeface="標楷體" pitchFamily="65" charset="-120"/>
                <a:cs typeface="Times New Roman" pitchFamily="18" charset="0"/>
              </a:rPr>
              <a:t>受測者</a:t>
            </a:r>
            <a:r>
              <a:rPr lang="en-US" altLang="zh-TW" dirty="0" smtClean="0">
                <a:latin typeface="Times New Roman" pitchFamily="18" charset="0"/>
                <a:ea typeface="標楷體" pitchFamily="65" charset="-120"/>
                <a:cs typeface="Times New Roman" pitchFamily="18" charset="0"/>
              </a:rPr>
              <a:t>:60</a:t>
            </a:r>
            <a:r>
              <a:rPr lang="zh-TW" altLang="en-US" dirty="0" smtClean="0">
                <a:latin typeface="Times New Roman" pitchFamily="18" charset="0"/>
                <a:ea typeface="標楷體" pitchFamily="65" charset="-120"/>
                <a:cs typeface="Times New Roman" pitchFamily="18" charset="0"/>
              </a:rPr>
              <a:t>位受測者年齡介於</a:t>
            </a:r>
            <a:r>
              <a:rPr lang="en-US" altLang="zh-TW" dirty="0" smtClean="0">
                <a:latin typeface="Times New Roman" pitchFamily="18" charset="0"/>
                <a:ea typeface="標楷體" pitchFamily="65" charset="-120"/>
                <a:cs typeface="Times New Roman" pitchFamily="18" charset="0"/>
              </a:rPr>
              <a:t>65~80</a:t>
            </a:r>
            <a:r>
              <a:rPr lang="zh-TW" altLang="en-US" dirty="0" smtClean="0">
                <a:latin typeface="Times New Roman" pitchFamily="18" charset="0"/>
                <a:ea typeface="標楷體" pitchFamily="65" charset="-120"/>
                <a:cs typeface="Times New Roman" pitchFamily="18" charset="0"/>
              </a:rPr>
              <a:t>歲之間。</a:t>
            </a:r>
            <a:endParaRPr lang="en-US" altLang="zh-TW" dirty="0" smtClean="0">
              <a:latin typeface="Times New Roman" pitchFamily="18" charset="0"/>
              <a:ea typeface="標楷體" pitchFamily="65" charset="-120"/>
              <a:cs typeface="Times New Roman" pitchFamily="18" charset="0"/>
            </a:endParaRPr>
          </a:p>
          <a:p>
            <a:endParaRPr lang="en-US" altLang="zh-TW" dirty="0" smtClean="0"/>
          </a:p>
        </p:txBody>
      </p:sp>
      <p:graphicFrame>
        <p:nvGraphicFramePr>
          <p:cNvPr id="4" name="表格 3"/>
          <p:cNvGraphicFramePr>
            <a:graphicFrameLocks noGrp="1"/>
          </p:cNvGraphicFramePr>
          <p:nvPr/>
        </p:nvGraphicFramePr>
        <p:xfrm>
          <a:off x="1475656" y="2276872"/>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en-US" altLang="zh-TW" dirty="0" smtClean="0">
                          <a:latin typeface="Times New Roman" pitchFamily="18" charset="0"/>
                          <a:ea typeface="標楷體" pitchFamily="65" charset="-120"/>
                          <a:cs typeface="Times New Roman" pitchFamily="18" charset="0"/>
                        </a:rPr>
                        <a:t>AD</a:t>
                      </a: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en-US" altLang="zh-TW" dirty="0" smtClean="0">
                          <a:latin typeface="Times New Roman" pitchFamily="18" charset="0"/>
                          <a:ea typeface="標楷體" pitchFamily="65" charset="-120"/>
                          <a:cs typeface="Times New Roman" pitchFamily="18" charset="0"/>
                        </a:rPr>
                        <a:t>MCI</a:t>
                      </a: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zh-TW" altLang="en-US" dirty="0" smtClean="0">
                          <a:latin typeface="Times New Roman" pitchFamily="18" charset="0"/>
                          <a:ea typeface="標楷體" pitchFamily="65" charset="-120"/>
                          <a:cs typeface="Times New Roman" pitchFamily="18" charset="0"/>
                        </a:rPr>
                        <a:t>一般老年人</a:t>
                      </a:r>
                      <a:endParaRPr lang="zh-TW" altLang="en-US" dirty="0">
                        <a:latin typeface="Times New Roman" pitchFamily="18" charset="0"/>
                        <a:ea typeface="標楷體" pitchFamily="65" charset="-120"/>
                        <a:cs typeface="Times New Roman" pitchFamily="18" charset="0"/>
                      </a:endParaRPr>
                    </a:p>
                  </a:txBody>
                  <a:tcPr/>
                </a:tc>
              </a:tr>
              <a:tr h="370840">
                <a:tc>
                  <a:txBody>
                    <a:bodyPr/>
                    <a:lstStyle/>
                    <a:p>
                      <a:pPr algn="ctr"/>
                      <a:r>
                        <a:rPr lang="zh-TW" altLang="en-US" dirty="0" smtClean="0">
                          <a:latin typeface="Times New Roman" pitchFamily="18" charset="0"/>
                          <a:ea typeface="標楷體" pitchFamily="65" charset="-120"/>
                          <a:cs typeface="Times New Roman" pitchFamily="18" charset="0"/>
                        </a:rPr>
                        <a:t>人數</a:t>
                      </a: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en-US" altLang="zh-TW" dirty="0" smtClean="0">
                          <a:latin typeface="Times New Roman" pitchFamily="18" charset="0"/>
                          <a:ea typeface="標楷體" pitchFamily="65" charset="-120"/>
                          <a:cs typeface="Times New Roman" pitchFamily="18" charset="0"/>
                        </a:rPr>
                        <a:t>20</a:t>
                      </a:r>
                      <a:r>
                        <a:rPr lang="zh-TW" altLang="en-US" dirty="0" smtClean="0">
                          <a:latin typeface="Times New Roman" pitchFamily="18" charset="0"/>
                          <a:ea typeface="標楷體" pitchFamily="65" charset="-120"/>
                          <a:cs typeface="Times New Roman" pitchFamily="18" charset="0"/>
                        </a:rPr>
                        <a:t>人</a:t>
                      </a: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en-US" altLang="zh-TW" dirty="0" smtClean="0">
                          <a:latin typeface="Times New Roman" pitchFamily="18" charset="0"/>
                          <a:ea typeface="標楷體" pitchFamily="65" charset="-120"/>
                          <a:cs typeface="Times New Roman" pitchFamily="18" charset="0"/>
                        </a:rPr>
                        <a:t>20</a:t>
                      </a:r>
                      <a:r>
                        <a:rPr lang="zh-TW" altLang="en-US" dirty="0" smtClean="0">
                          <a:latin typeface="Times New Roman" pitchFamily="18" charset="0"/>
                          <a:ea typeface="標楷體" pitchFamily="65" charset="-120"/>
                          <a:cs typeface="Times New Roman" pitchFamily="18" charset="0"/>
                        </a:rPr>
                        <a:t>人</a:t>
                      </a: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en-US" altLang="zh-TW" dirty="0" smtClean="0">
                          <a:latin typeface="Times New Roman" pitchFamily="18" charset="0"/>
                          <a:ea typeface="標楷體" pitchFamily="65" charset="-120"/>
                          <a:cs typeface="Times New Roman" pitchFamily="18" charset="0"/>
                        </a:rPr>
                        <a:t>20</a:t>
                      </a:r>
                      <a:r>
                        <a:rPr lang="zh-TW" altLang="en-US" dirty="0" smtClean="0">
                          <a:latin typeface="Times New Roman" pitchFamily="18" charset="0"/>
                          <a:ea typeface="標楷體" pitchFamily="65" charset="-120"/>
                          <a:cs typeface="Times New Roman" pitchFamily="18" charset="0"/>
                        </a:rPr>
                        <a:t>人</a:t>
                      </a:r>
                      <a:endParaRPr lang="zh-TW" altLang="en-US" dirty="0">
                        <a:latin typeface="Times New Roman" pitchFamily="18" charset="0"/>
                        <a:ea typeface="標楷體" pitchFamily="65" charset="-120"/>
                        <a:cs typeface="Times New Roman" pitchFamily="18" charset="0"/>
                      </a:endParaRPr>
                    </a:p>
                  </a:txBody>
                  <a:tcPr/>
                </a:tc>
              </a:tr>
              <a:tr h="370840">
                <a:tc>
                  <a:txBody>
                    <a:bodyPr/>
                    <a:lstStyle/>
                    <a:p>
                      <a:pPr algn="ctr"/>
                      <a:r>
                        <a:rPr lang="en-US" altLang="zh-TW" dirty="0" smtClean="0">
                          <a:latin typeface="Times New Roman" pitchFamily="18" charset="0"/>
                          <a:ea typeface="標楷體" pitchFamily="65" charset="-120"/>
                          <a:cs typeface="Times New Roman" pitchFamily="18" charset="0"/>
                        </a:rPr>
                        <a:t>MMSE</a:t>
                      </a:r>
                      <a:r>
                        <a:rPr lang="zh-TW" altLang="en-US" dirty="0" smtClean="0">
                          <a:latin typeface="Times New Roman" pitchFamily="18" charset="0"/>
                          <a:ea typeface="標楷體" pitchFamily="65" charset="-120"/>
                          <a:cs typeface="Times New Roman" pitchFamily="18" charset="0"/>
                        </a:rPr>
                        <a:t>分數</a:t>
                      </a: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zh-TW" altLang="en-US" dirty="0" smtClean="0">
                          <a:latin typeface="Times New Roman" pitchFamily="18" charset="0"/>
                          <a:ea typeface="標楷體" pitchFamily="65" charset="-120"/>
                          <a:cs typeface="Times New Roman" pitchFamily="18" charset="0"/>
                        </a:rPr>
                        <a:t>小於</a:t>
                      </a:r>
                      <a:r>
                        <a:rPr lang="en-US" altLang="zh-TW" dirty="0" smtClean="0">
                          <a:latin typeface="Times New Roman" pitchFamily="18" charset="0"/>
                          <a:ea typeface="標楷體" pitchFamily="65" charset="-120"/>
                          <a:cs typeface="Times New Roman" pitchFamily="18" charset="0"/>
                        </a:rPr>
                        <a:t>16</a:t>
                      </a:r>
                      <a:r>
                        <a:rPr lang="zh-TW" altLang="en-US" dirty="0" smtClean="0">
                          <a:latin typeface="Times New Roman" pitchFamily="18" charset="0"/>
                          <a:ea typeface="標楷體" pitchFamily="65" charset="-120"/>
                          <a:cs typeface="Times New Roman" pitchFamily="18" charset="0"/>
                        </a:rPr>
                        <a:t>分</a:t>
                      </a: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en-US" altLang="zh-TW" dirty="0" smtClean="0">
                          <a:latin typeface="Times New Roman" pitchFamily="18" charset="0"/>
                          <a:ea typeface="標楷體" pitchFamily="65" charset="-120"/>
                          <a:cs typeface="Times New Roman" pitchFamily="18" charset="0"/>
                        </a:rPr>
                        <a:t>16-24</a:t>
                      </a:r>
                      <a:r>
                        <a:rPr lang="zh-TW" altLang="en-US" dirty="0" smtClean="0">
                          <a:latin typeface="Times New Roman" pitchFamily="18" charset="0"/>
                          <a:ea typeface="標楷體" pitchFamily="65" charset="-120"/>
                          <a:cs typeface="Times New Roman" pitchFamily="18" charset="0"/>
                        </a:rPr>
                        <a:t>分</a:t>
                      </a:r>
                      <a:endParaRPr lang="zh-TW" altLang="en-US" dirty="0">
                        <a:latin typeface="Times New Roman" pitchFamily="18" charset="0"/>
                        <a:ea typeface="標楷體" pitchFamily="65" charset="-120"/>
                        <a:cs typeface="Times New Roman" pitchFamily="18" charset="0"/>
                      </a:endParaRPr>
                    </a:p>
                  </a:txBody>
                  <a:tcPr/>
                </a:tc>
                <a:tc>
                  <a:txBody>
                    <a:bodyPr/>
                    <a:lstStyle/>
                    <a:p>
                      <a:pPr algn="ctr"/>
                      <a:r>
                        <a:rPr lang="en-US" altLang="zh-TW" dirty="0" smtClean="0">
                          <a:latin typeface="Times New Roman" pitchFamily="18" charset="0"/>
                          <a:ea typeface="標楷體" pitchFamily="65" charset="-120"/>
                          <a:cs typeface="Times New Roman" pitchFamily="18" charset="0"/>
                        </a:rPr>
                        <a:t>25-30</a:t>
                      </a:r>
                      <a:r>
                        <a:rPr lang="zh-TW" altLang="en-US" dirty="0" smtClean="0">
                          <a:latin typeface="Times New Roman" pitchFamily="18" charset="0"/>
                          <a:ea typeface="標楷體" pitchFamily="65" charset="-120"/>
                          <a:cs typeface="Times New Roman" pitchFamily="18" charset="0"/>
                        </a:rPr>
                        <a:t>分</a:t>
                      </a:r>
                      <a:endParaRPr lang="zh-TW" altLang="en-US" dirty="0">
                        <a:latin typeface="Times New Roman" pitchFamily="18" charset="0"/>
                        <a:ea typeface="標楷體" pitchFamily="65" charset="-120"/>
                        <a:cs typeface="Times New Roman" pitchFamily="18" charset="0"/>
                      </a:endParaRPr>
                    </a:p>
                  </a:txBody>
                  <a:tcPr/>
                </a:tc>
              </a:tr>
            </a:tbl>
          </a:graphicData>
        </a:graphic>
      </p:graphicFrame>
      <p:sp>
        <p:nvSpPr>
          <p:cNvPr id="5" name="投影片編號版面配置區 4"/>
          <p:cNvSpPr>
            <a:spLocks noGrp="1"/>
          </p:cNvSpPr>
          <p:nvPr>
            <p:ph type="sldNum" sz="quarter" idx="15"/>
          </p:nvPr>
        </p:nvSpPr>
        <p:spPr/>
        <p:txBody>
          <a:bodyPr/>
          <a:lstStyle/>
          <a:p>
            <a:fld id="{8E23039C-4499-4A98-BA63-2F11B9415274}" type="slidenum">
              <a:rPr lang="zh-TW" altLang="en-US" smtClean="0"/>
              <a:pPr/>
              <a:t>11</a:t>
            </a:fld>
            <a:endParaRPr lang="zh-TW"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實驗畫面</a:t>
            </a:r>
            <a:endParaRPr lang="zh-TW" altLang="en-US" dirty="0">
              <a:latin typeface="標楷體" pitchFamily="65" charset="-120"/>
              <a:ea typeface="標楷體" pitchFamily="65" charset="-120"/>
            </a:endParaRPr>
          </a:p>
        </p:txBody>
      </p:sp>
      <p:sp>
        <p:nvSpPr>
          <p:cNvPr id="4" name="投影片編號版面配置區 3"/>
          <p:cNvSpPr>
            <a:spLocks noGrp="1"/>
          </p:cNvSpPr>
          <p:nvPr>
            <p:ph type="sldNum" sz="quarter" idx="15"/>
          </p:nvPr>
        </p:nvSpPr>
        <p:spPr/>
        <p:txBody>
          <a:bodyPr/>
          <a:lstStyle/>
          <a:p>
            <a:fld id="{8E23039C-4499-4A98-BA63-2F11B9415274}" type="slidenum">
              <a:rPr lang="zh-TW" altLang="en-US" smtClean="0"/>
              <a:pPr/>
              <a:t>12</a:t>
            </a:fld>
            <a:endParaRPr lang="zh-TW" altLang="en-US"/>
          </a:p>
        </p:txBody>
      </p:sp>
      <p:pic>
        <p:nvPicPr>
          <p:cNvPr id="11" name="內容版面配置區 10" descr="12.png"/>
          <p:cNvPicPr>
            <a:picLocks noGrp="1" noChangeAspect="1"/>
          </p:cNvPicPr>
          <p:nvPr>
            <p:ph sz="quarter" idx="1"/>
          </p:nvPr>
        </p:nvPicPr>
        <p:blipFill>
          <a:blip r:embed="rId2" cstate="print"/>
          <a:stretch>
            <a:fillRect/>
          </a:stretch>
        </p:blipFill>
        <p:spPr>
          <a:xfrm>
            <a:off x="395536" y="1844824"/>
            <a:ext cx="7632848" cy="4097451"/>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視覺警示系統流程</a:t>
            </a:r>
            <a:endParaRPr lang="zh-TW" altLang="en-US" dirty="0">
              <a:latin typeface="標楷體" pitchFamily="65" charset="-120"/>
              <a:ea typeface="標楷體" pitchFamily="65" charset="-120"/>
            </a:endParaRPr>
          </a:p>
        </p:txBody>
      </p:sp>
      <p:pic>
        <p:nvPicPr>
          <p:cNvPr id="5" name="內容版面配置區 4" descr="警告標誌.png"/>
          <p:cNvPicPr>
            <a:picLocks noGrp="1" noChangeAspect="1"/>
          </p:cNvPicPr>
          <p:nvPr>
            <p:ph sz="quarter" idx="1"/>
          </p:nvPr>
        </p:nvPicPr>
        <p:blipFill>
          <a:blip r:embed="rId2" cstate="print"/>
          <a:stretch>
            <a:fillRect/>
          </a:stretch>
        </p:blipFill>
        <p:spPr>
          <a:xfrm>
            <a:off x="6012160" y="1628800"/>
            <a:ext cx="1152128" cy="1141718"/>
          </a:xfrm>
        </p:spPr>
      </p:pic>
      <p:sp>
        <p:nvSpPr>
          <p:cNvPr id="4" name="投影片編號版面配置區 3"/>
          <p:cNvSpPr>
            <a:spLocks noGrp="1"/>
          </p:cNvSpPr>
          <p:nvPr>
            <p:ph type="sldNum" sz="quarter" idx="15"/>
          </p:nvPr>
        </p:nvSpPr>
        <p:spPr/>
        <p:txBody>
          <a:bodyPr/>
          <a:lstStyle/>
          <a:p>
            <a:fld id="{8E23039C-4499-4A98-BA63-2F11B9415274}" type="slidenum">
              <a:rPr lang="zh-TW" altLang="en-US" smtClean="0"/>
              <a:pPr/>
              <a:t>13</a:t>
            </a:fld>
            <a:endParaRPr lang="zh-TW" altLang="en-US"/>
          </a:p>
        </p:txBody>
      </p:sp>
      <p:sp>
        <p:nvSpPr>
          <p:cNvPr id="6" name="矩形 5"/>
          <p:cNvSpPr/>
          <p:nvPr/>
        </p:nvSpPr>
        <p:spPr>
          <a:xfrm>
            <a:off x="2123728" y="1772816"/>
            <a:ext cx="25202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latin typeface="標楷體" pitchFamily="65" charset="-120"/>
                <a:ea typeface="標楷體" pitchFamily="65" charset="-120"/>
              </a:rPr>
              <a:t>出現警告標誌</a:t>
            </a:r>
            <a:endParaRPr lang="zh-TW" altLang="en-US" dirty="0">
              <a:latin typeface="標楷體" pitchFamily="65" charset="-120"/>
              <a:ea typeface="標楷體" pitchFamily="65" charset="-120"/>
            </a:endParaRPr>
          </a:p>
        </p:txBody>
      </p:sp>
      <p:sp>
        <p:nvSpPr>
          <p:cNvPr id="7" name="向下箭號 6"/>
          <p:cNvSpPr/>
          <p:nvPr/>
        </p:nvSpPr>
        <p:spPr>
          <a:xfrm>
            <a:off x="2555776" y="2492896"/>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2195736" y="2924944"/>
            <a:ext cx="25202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latin typeface="標楷體" pitchFamily="65" charset="-120"/>
                <a:ea typeface="標楷體" pitchFamily="65" charset="-120"/>
              </a:rPr>
              <a:t>出現警告圖片</a:t>
            </a:r>
            <a:endParaRPr lang="zh-TW" altLang="en-US" dirty="0">
              <a:latin typeface="標楷體" pitchFamily="65" charset="-120"/>
              <a:ea typeface="標楷體" pitchFamily="65" charset="-120"/>
            </a:endParaRPr>
          </a:p>
        </p:txBody>
      </p:sp>
      <p:pic>
        <p:nvPicPr>
          <p:cNvPr id="9" name="圖片 8" descr="道路濕滑.png"/>
          <p:cNvPicPr>
            <a:picLocks noChangeAspect="1"/>
          </p:cNvPicPr>
          <p:nvPr/>
        </p:nvPicPr>
        <p:blipFill>
          <a:blip r:embed="rId3" cstate="print"/>
          <a:stretch>
            <a:fillRect/>
          </a:stretch>
        </p:blipFill>
        <p:spPr>
          <a:xfrm>
            <a:off x="5004048" y="2852936"/>
            <a:ext cx="792088" cy="825626"/>
          </a:xfrm>
          <a:prstGeom prst="rect">
            <a:avLst/>
          </a:prstGeom>
        </p:spPr>
      </p:pic>
      <p:pic>
        <p:nvPicPr>
          <p:cNvPr id="10" name="圖片 9" descr="小心下坡.png"/>
          <p:cNvPicPr>
            <a:picLocks noChangeAspect="1"/>
          </p:cNvPicPr>
          <p:nvPr/>
        </p:nvPicPr>
        <p:blipFill>
          <a:blip r:embed="rId4" cstate="print"/>
          <a:stretch>
            <a:fillRect/>
          </a:stretch>
        </p:blipFill>
        <p:spPr>
          <a:xfrm>
            <a:off x="5796136" y="2852936"/>
            <a:ext cx="792088" cy="720080"/>
          </a:xfrm>
          <a:prstGeom prst="rect">
            <a:avLst/>
          </a:prstGeom>
        </p:spPr>
      </p:pic>
      <p:pic>
        <p:nvPicPr>
          <p:cNvPr id="11" name="圖片 10" descr="道路濕滑2.png"/>
          <p:cNvPicPr>
            <a:picLocks noChangeAspect="1"/>
          </p:cNvPicPr>
          <p:nvPr/>
        </p:nvPicPr>
        <p:blipFill>
          <a:blip r:embed="rId5" cstate="print"/>
          <a:stretch>
            <a:fillRect/>
          </a:stretch>
        </p:blipFill>
        <p:spPr>
          <a:xfrm>
            <a:off x="6588224" y="2852936"/>
            <a:ext cx="720080" cy="720080"/>
          </a:xfrm>
          <a:prstGeom prst="rect">
            <a:avLst/>
          </a:prstGeom>
        </p:spPr>
      </p:pic>
      <p:pic>
        <p:nvPicPr>
          <p:cNvPr id="12" name="圖片 11" descr="小心下坡.png"/>
          <p:cNvPicPr>
            <a:picLocks noChangeAspect="1"/>
          </p:cNvPicPr>
          <p:nvPr/>
        </p:nvPicPr>
        <p:blipFill>
          <a:blip r:embed="rId6" cstate="print"/>
          <a:stretch>
            <a:fillRect/>
          </a:stretch>
        </p:blipFill>
        <p:spPr>
          <a:xfrm>
            <a:off x="7380312" y="2852936"/>
            <a:ext cx="720080" cy="726240"/>
          </a:xfrm>
          <a:prstGeom prst="rect">
            <a:avLst/>
          </a:prstGeom>
        </p:spPr>
      </p:pic>
      <p:sp>
        <p:nvSpPr>
          <p:cNvPr id="14" name="向下箭號 13"/>
          <p:cNvSpPr/>
          <p:nvPr/>
        </p:nvSpPr>
        <p:spPr>
          <a:xfrm>
            <a:off x="3203848" y="3645024"/>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p:cNvSpPr/>
          <p:nvPr/>
        </p:nvSpPr>
        <p:spPr>
          <a:xfrm>
            <a:off x="2195736" y="4077072"/>
            <a:ext cx="25202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latin typeface="標楷體" pitchFamily="65" charset="-120"/>
                <a:ea typeface="標楷體" pitchFamily="65" charset="-120"/>
              </a:rPr>
              <a:t>受測者回答</a:t>
            </a:r>
            <a:endParaRPr lang="zh-TW" altLang="en-US" dirty="0">
              <a:latin typeface="標楷體" pitchFamily="65" charset="-120"/>
              <a:ea typeface="標楷體" pitchFamily="65" charset="-120"/>
            </a:endParaRPr>
          </a:p>
        </p:txBody>
      </p:sp>
      <p:sp>
        <p:nvSpPr>
          <p:cNvPr id="17" name="文字方塊 16"/>
          <p:cNvSpPr txBox="1"/>
          <p:nvPr/>
        </p:nvSpPr>
        <p:spPr>
          <a:xfrm>
            <a:off x="5004048" y="3789040"/>
            <a:ext cx="2736304" cy="1200329"/>
          </a:xfrm>
          <a:prstGeom prst="rect">
            <a:avLst/>
          </a:prstGeom>
          <a:noFill/>
        </p:spPr>
        <p:txBody>
          <a:bodyPr wrap="square" rtlCol="0">
            <a:spAutoFit/>
          </a:bodyPr>
          <a:lstStyle/>
          <a:p>
            <a:pPr algn="ctr"/>
            <a:r>
              <a:rPr lang="zh-TW" altLang="en-US" dirty="0" smtClean="0">
                <a:latin typeface="標楷體" pitchFamily="65" charset="-120"/>
                <a:ea typeface="標楷體" pitchFamily="65" charset="-120"/>
              </a:rPr>
              <a:t>道路不平整</a:t>
            </a: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小心階梯</a:t>
            </a: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路面濕滑</a:t>
            </a: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小心陡坡</a:t>
            </a:r>
            <a:endParaRPr lang="zh-TW" altLang="en-US" dirty="0">
              <a:latin typeface="標楷體" pitchFamily="65" charset="-120"/>
              <a:ea typeface="標楷體" pitchFamily="65" charset="-120"/>
            </a:endParaRPr>
          </a:p>
        </p:txBody>
      </p:sp>
      <p:sp>
        <p:nvSpPr>
          <p:cNvPr id="18" name="向下箭號 17"/>
          <p:cNvSpPr/>
          <p:nvPr/>
        </p:nvSpPr>
        <p:spPr>
          <a:xfrm>
            <a:off x="3923928" y="4797152"/>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2195736" y="5229200"/>
            <a:ext cx="25202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latin typeface="標楷體" pitchFamily="65" charset="-120"/>
                <a:ea typeface="標楷體" pitchFamily="65" charset="-120"/>
              </a:rPr>
              <a:t>實驗者紀錄正確率</a:t>
            </a:r>
            <a:r>
              <a:rPr lang="en-US" altLang="zh-TW" dirty="0" smtClean="0">
                <a:latin typeface="標楷體" pitchFamily="65" charset="-120"/>
                <a:ea typeface="標楷體" pitchFamily="65" charset="-120"/>
              </a:rPr>
              <a:t>&amp;</a:t>
            </a:r>
            <a:r>
              <a:rPr lang="zh-TW" altLang="en-US" dirty="0" smtClean="0">
                <a:latin typeface="標楷體" pitchFamily="65" charset="-120"/>
                <a:ea typeface="標楷體" pitchFamily="65" charset="-120"/>
              </a:rPr>
              <a:t>  反應時間</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研究方法</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smtClean="0">
                <a:latin typeface="標楷體" pitchFamily="65" charset="-120"/>
                <a:ea typeface="標楷體" pitchFamily="65" charset="-120"/>
              </a:rPr>
              <a:t>警示系統呈現內容</a:t>
            </a:r>
            <a:r>
              <a:rPr lang="en-US" altLang="zh-TW" dirty="0" smtClean="0">
                <a:latin typeface="標楷體" pitchFamily="65" charset="-120"/>
                <a:ea typeface="標楷體" pitchFamily="65" charset="-120"/>
              </a:rPr>
              <a:t>:</a:t>
            </a:r>
          </a:p>
          <a:p>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15"/>
          </p:nvPr>
        </p:nvSpPr>
        <p:spPr/>
        <p:txBody>
          <a:bodyPr/>
          <a:lstStyle/>
          <a:p>
            <a:fld id="{8E23039C-4499-4A98-BA63-2F11B9415274}" type="slidenum">
              <a:rPr lang="zh-TW" altLang="en-US" smtClean="0"/>
              <a:pPr/>
              <a:t>14</a:t>
            </a:fld>
            <a:endParaRPr lang="zh-TW" altLang="en-US"/>
          </a:p>
        </p:txBody>
      </p:sp>
      <p:graphicFrame>
        <p:nvGraphicFramePr>
          <p:cNvPr id="6" name="表格 5"/>
          <p:cNvGraphicFramePr>
            <a:graphicFrameLocks noGrp="1"/>
          </p:cNvGraphicFramePr>
          <p:nvPr/>
        </p:nvGraphicFramePr>
        <p:xfrm>
          <a:off x="1475656" y="2132854"/>
          <a:ext cx="6096000" cy="4262673"/>
        </p:xfrm>
        <a:graphic>
          <a:graphicData uri="http://schemas.openxmlformats.org/drawingml/2006/table">
            <a:tbl>
              <a:tblPr firstRow="1" bandRow="1">
                <a:tableStyleId>{5C22544A-7EE6-4342-B048-85BDC9FD1C3A}</a:tableStyleId>
              </a:tblPr>
              <a:tblGrid>
                <a:gridCol w="2032000"/>
                <a:gridCol w="2032000"/>
                <a:gridCol w="2032000"/>
              </a:tblGrid>
              <a:tr h="777687">
                <a:tc>
                  <a:txBody>
                    <a:bodyPr/>
                    <a:lstStyle/>
                    <a:p>
                      <a:pPr algn="ctr"/>
                      <a:r>
                        <a:rPr lang="zh-TW" altLang="en-US" dirty="0" smtClean="0">
                          <a:latin typeface="標楷體" pitchFamily="65" charset="-120"/>
                          <a:ea typeface="標楷體" pitchFamily="65" charset="-120"/>
                        </a:rPr>
                        <a:t>聽覺內容</a:t>
                      </a:r>
                      <a:endParaRPr lang="zh-TW" altLang="en-US" dirty="0">
                        <a:latin typeface="標楷體" pitchFamily="65" charset="-120"/>
                        <a:ea typeface="標楷體" pitchFamily="65" charset="-120"/>
                      </a:endParaRPr>
                    </a:p>
                  </a:txBody>
                  <a:tcPr anchor="ctr"/>
                </a:tc>
                <a:tc>
                  <a:txBody>
                    <a:bodyPr/>
                    <a:lstStyle/>
                    <a:p>
                      <a:pPr algn="ctr"/>
                      <a:r>
                        <a:rPr lang="zh-TW" altLang="en-US" dirty="0" smtClean="0">
                          <a:latin typeface="標楷體" pitchFamily="65" charset="-120"/>
                          <a:ea typeface="標楷體" pitchFamily="65" charset="-120"/>
                        </a:rPr>
                        <a:t>視覺</a:t>
                      </a:r>
                      <a:endParaRPr lang="zh-TW" altLang="en-US" dirty="0">
                        <a:latin typeface="標楷體" pitchFamily="65" charset="-120"/>
                        <a:ea typeface="標楷體" pitchFamily="65" charset="-120"/>
                      </a:endParaRPr>
                    </a:p>
                  </a:txBody>
                  <a:tcPr anchor="ctr"/>
                </a:tc>
                <a:tc>
                  <a:txBody>
                    <a:bodyPr/>
                    <a:lstStyle/>
                    <a:p>
                      <a:pPr algn="ctr"/>
                      <a:r>
                        <a:rPr lang="zh-TW" altLang="en-US" dirty="0" smtClean="0">
                          <a:latin typeface="標楷體" pitchFamily="65" charset="-120"/>
                          <a:ea typeface="標楷體" pitchFamily="65" charset="-120"/>
                        </a:rPr>
                        <a:t>觸覺</a:t>
                      </a:r>
                      <a:endParaRPr lang="zh-TW" altLang="en-US" dirty="0">
                        <a:latin typeface="標楷體" pitchFamily="65" charset="-120"/>
                        <a:ea typeface="標楷體" pitchFamily="65" charset="-120"/>
                      </a:endParaRPr>
                    </a:p>
                  </a:txBody>
                  <a:tcPr anchor="ctr"/>
                </a:tc>
              </a:tr>
              <a:tr h="878499">
                <a:tc>
                  <a:txBody>
                    <a:bodyPr/>
                    <a:lstStyle/>
                    <a:p>
                      <a:pPr algn="ctr"/>
                      <a:r>
                        <a:rPr lang="zh-TW" altLang="en-US" dirty="0" smtClean="0">
                          <a:latin typeface="標楷體" pitchFamily="65" charset="-120"/>
                          <a:ea typeface="標楷體" pitchFamily="65" charset="-120"/>
                        </a:rPr>
                        <a:t>道路不平整</a:t>
                      </a:r>
                      <a:endParaRPr lang="zh-TW" altLang="en-US" dirty="0">
                        <a:latin typeface="標楷體" pitchFamily="65" charset="-120"/>
                        <a:ea typeface="標楷體" pitchFamily="65" charset="-120"/>
                      </a:endParaRPr>
                    </a:p>
                  </a:txBody>
                  <a:tcPr anchor="ctr"/>
                </a:tc>
                <a:tc>
                  <a:txBody>
                    <a:bodyPr/>
                    <a:lstStyle/>
                    <a:p>
                      <a:pPr algn="ctr"/>
                      <a:endParaRPr lang="zh-TW" altLang="en-US" dirty="0">
                        <a:latin typeface="標楷體" pitchFamily="65" charset="-120"/>
                        <a:ea typeface="標楷體" pitchFamily="65" charset="-120"/>
                      </a:endParaRPr>
                    </a:p>
                  </a:txBody>
                  <a:tcPr anchor="ctr"/>
                </a:tc>
                <a:tc>
                  <a:txBody>
                    <a:bodyPr/>
                    <a:lstStyle/>
                    <a:p>
                      <a:pPr algn="ctr"/>
                      <a:r>
                        <a:rPr lang="zh-TW" altLang="en-US" dirty="0" smtClean="0">
                          <a:latin typeface="標楷體" pitchFamily="65" charset="-120"/>
                          <a:ea typeface="標楷體" pitchFamily="65" charset="-120"/>
                        </a:rPr>
                        <a:t>雙手震動</a:t>
                      </a:r>
                      <a:endParaRPr lang="zh-TW" altLang="en-US" dirty="0">
                        <a:latin typeface="標楷體" pitchFamily="65" charset="-120"/>
                        <a:ea typeface="標楷體" pitchFamily="65" charset="-120"/>
                      </a:endParaRPr>
                    </a:p>
                  </a:txBody>
                  <a:tcPr anchor="ctr"/>
                </a:tc>
              </a:tr>
              <a:tr h="777687">
                <a:tc>
                  <a:txBody>
                    <a:bodyPr/>
                    <a:lstStyle/>
                    <a:p>
                      <a:pPr algn="ctr"/>
                      <a:r>
                        <a:rPr lang="zh-TW" altLang="en-US" dirty="0" smtClean="0">
                          <a:latin typeface="標楷體" pitchFamily="65" charset="-120"/>
                          <a:ea typeface="標楷體" pitchFamily="65" charset="-120"/>
                        </a:rPr>
                        <a:t>小心階梯</a:t>
                      </a:r>
                      <a:endParaRPr lang="zh-TW" altLang="en-US" dirty="0">
                        <a:latin typeface="標楷體" pitchFamily="65" charset="-120"/>
                        <a:ea typeface="標楷體" pitchFamily="65" charset="-120"/>
                      </a:endParaRPr>
                    </a:p>
                  </a:txBody>
                  <a:tcPr anchor="ctr"/>
                </a:tc>
                <a:tc>
                  <a:txBody>
                    <a:bodyPr/>
                    <a:lstStyle/>
                    <a:p>
                      <a:pPr algn="ctr"/>
                      <a:endParaRPr lang="zh-TW" altLang="en-US" dirty="0">
                        <a:latin typeface="標楷體" pitchFamily="65" charset="-120"/>
                        <a:ea typeface="標楷體"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雙手震動</a:t>
                      </a:r>
                    </a:p>
                    <a:p>
                      <a:pPr algn="ctr"/>
                      <a:endParaRPr lang="zh-TW" altLang="en-US" dirty="0">
                        <a:latin typeface="標楷體" pitchFamily="65" charset="-120"/>
                        <a:ea typeface="標楷體" pitchFamily="65" charset="-120"/>
                      </a:endParaRPr>
                    </a:p>
                  </a:txBody>
                  <a:tcPr anchor="ctr"/>
                </a:tc>
              </a:tr>
              <a:tr h="777687">
                <a:tc>
                  <a:txBody>
                    <a:bodyPr/>
                    <a:lstStyle/>
                    <a:p>
                      <a:pPr algn="ctr"/>
                      <a:r>
                        <a:rPr lang="zh-TW" altLang="en-US" dirty="0" smtClean="0">
                          <a:latin typeface="標楷體" pitchFamily="65" charset="-120"/>
                          <a:ea typeface="標楷體" pitchFamily="65" charset="-120"/>
                        </a:rPr>
                        <a:t>路面濕滑</a:t>
                      </a:r>
                      <a:endParaRPr lang="zh-TW" altLang="en-US" dirty="0">
                        <a:latin typeface="標楷體" pitchFamily="65" charset="-120"/>
                        <a:ea typeface="標楷體" pitchFamily="65" charset="-120"/>
                      </a:endParaRPr>
                    </a:p>
                  </a:txBody>
                  <a:tcPr anchor="ctr"/>
                </a:tc>
                <a:tc>
                  <a:txBody>
                    <a:bodyPr/>
                    <a:lstStyle/>
                    <a:p>
                      <a:pPr algn="ctr"/>
                      <a:endParaRPr lang="zh-TW" altLang="en-US" dirty="0">
                        <a:latin typeface="標楷體" pitchFamily="65" charset="-120"/>
                        <a:ea typeface="標楷體"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雙手震動</a:t>
                      </a:r>
                    </a:p>
                    <a:p>
                      <a:pPr algn="ctr"/>
                      <a:endParaRPr lang="zh-TW" altLang="en-US" dirty="0">
                        <a:latin typeface="標楷體" pitchFamily="65" charset="-120"/>
                        <a:ea typeface="標楷體" pitchFamily="65" charset="-120"/>
                      </a:endParaRPr>
                    </a:p>
                  </a:txBody>
                  <a:tcPr anchor="ctr"/>
                </a:tc>
              </a:tr>
              <a:tr h="777687">
                <a:tc>
                  <a:txBody>
                    <a:bodyPr/>
                    <a:lstStyle/>
                    <a:p>
                      <a:pPr algn="ctr"/>
                      <a:r>
                        <a:rPr lang="zh-TW" altLang="en-US" dirty="0" smtClean="0">
                          <a:latin typeface="標楷體" pitchFamily="65" charset="-120"/>
                          <a:ea typeface="標楷體" pitchFamily="65" charset="-120"/>
                        </a:rPr>
                        <a:t>小心陡坡</a:t>
                      </a:r>
                      <a:endParaRPr lang="zh-TW" altLang="en-US" dirty="0">
                        <a:latin typeface="標楷體" pitchFamily="65" charset="-120"/>
                        <a:ea typeface="標楷體" pitchFamily="65" charset="-120"/>
                      </a:endParaRPr>
                    </a:p>
                  </a:txBody>
                  <a:tcPr anchor="ctr"/>
                </a:tc>
                <a:tc>
                  <a:txBody>
                    <a:bodyPr/>
                    <a:lstStyle/>
                    <a:p>
                      <a:pPr algn="ctr"/>
                      <a:endParaRPr lang="zh-TW" altLang="en-US" dirty="0">
                        <a:latin typeface="標楷體" pitchFamily="65" charset="-120"/>
                        <a:ea typeface="標楷體"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雙手震動</a:t>
                      </a:r>
                    </a:p>
                    <a:p>
                      <a:pPr algn="ctr"/>
                      <a:endParaRPr lang="zh-TW" altLang="en-US" dirty="0">
                        <a:latin typeface="標楷體" pitchFamily="65" charset="-120"/>
                        <a:ea typeface="標楷體" pitchFamily="65" charset="-120"/>
                      </a:endParaRPr>
                    </a:p>
                  </a:txBody>
                  <a:tcPr anchor="ctr"/>
                </a:tc>
              </a:tr>
            </a:tbl>
          </a:graphicData>
        </a:graphic>
      </p:graphicFrame>
      <p:pic>
        <p:nvPicPr>
          <p:cNvPr id="9" name="圖片 8" descr="道路濕滑.png"/>
          <p:cNvPicPr>
            <a:picLocks noChangeAspect="1"/>
          </p:cNvPicPr>
          <p:nvPr/>
        </p:nvPicPr>
        <p:blipFill>
          <a:blip r:embed="rId2" cstate="print"/>
          <a:stretch>
            <a:fillRect/>
          </a:stretch>
        </p:blipFill>
        <p:spPr>
          <a:xfrm>
            <a:off x="4139952" y="2924944"/>
            <a:ext cx="792088" cy="825626"/>
          </a:xfrm>
          <a:prstGeom prst="rect">
            <a:avLst/>
          </a:prstGeom>
        </p:spPr>
      </p:pic>
      <p:pic>
        <p:nvPicPr>
          <p:cNvPr id="10" name="圖片 9" descr="道路濕滑2.png"/>
          <p:cNvPicPr>
            <a:picLocks noChangeAspect="1"/>
          </p:cNvPicPr>
          <p:nvPr/>
        </p:nvPicPr>
        <p:blipFill>
          <a:blip r:embed="rId3" cstate="print"/>
          <a:stretch>
            <a:fillRect/>
          </a:stretch>
        </p:blipFill>
        <p:spPr>
          <a:xfrm>
            <a:off x="4139952" y="4797152"/>
            <a:ext cx="792088" cy="792088"/>
          </a:xfrm>
          <a:prstGeom prst="rect">
            <a:avLst/>
          </a:prstGeom>
        </p:spPr>
      </p:pic>
      <p:pic>
        <p:nvPicPr>
          <p:cNvPr id="11" name="圖片 10" descr="小心下坡.png"/>
          <p:cNvPicPr>
            <a:picLocks noChangeAspect="1"/>
          </p:cNvPicPr>
          <p:nvPr/>
        </p:nvPicPr>
        <p:blipFill>
          <a:blip r:embed="rId4" cstate="print"/>
          <a:stretch>
            <a:fillRect/>
          </a:stretch>
        </p:blipFill>
        <p:spPr>
          <a:xfrm>
            <a:off x="4139952" y="5661248"/>
            <a:ext cx="792088" cy="798248"/>
          </a:xfrm>
          <a:prstGeom prst="rect">
            <a:avLst/>
          </a:prstGeom>
        </p:spPr>
      </p:pic>
      <p:pic>
        <p:nvPicPr>
          <p:cNvPr id="12" name="圖片 11" descr="小心下坡.png"/>
          <p:cNvPicPr>
            <a:picLocks noChangeAspect="1"/>
          </p:cNvPicPr>
          <p:nvPr/>
        </p:nvPicPr>
        <p:blipFill>
          <a:blip r:embed="rId5" cstate="print"/>
          <a:stretch>
            <a:fillRect/>
          </a:stretch>
        </p:blipFill>
        <p:spPr>
          <a:xfrm>
            <a:off x="4139952" y="3789040"/>
            <a:ext cx="864096" cy="86409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簡介</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smtClean="0">
                <a:latin typeface="Times New Roman" pitchFamily="18" charset="0"/>
                <a:ea typeface="標楷體" pitchFamily="65" charset="-120"/>
                <a:cs typeface="Times New Roman" pitchFamily="18" charset="0"/>
              </a:rPr>
              <a:t>早期阿茲海默症會出現反覆詢問問題的狀況，這是因為和記憶功能有關的海馬迴</a:t>
            </a:r>
            <a:r>
              <a:rPr lang="en-US" altLang="zh-TW" dirty="0" smtClean="0">
                <a:latin typeface="Times New Roman" pitchFamily="18" charset="0"/>
                <a:ea typeface="標楷體" pitchFamily="65" charset="-120"/>
                <a:cs typeface="Times New Roman" pitchFamily="18" charset="0"/>
              </a:rPr>
              <a:t>(Hippocampus)</a:t>
            </a:r>
            <a:r>
              <a:rPr lang="zh-TW" altLang="en-US" dirty="0" smtClean="0">
                <a:latin typeface="Times New Roman" pitchFamily="18" charset="0"/>
                <a:ea typeface="標楷體" pitchFamily="65" charset="-120"/>
                <a:cs typeface="Times New Roman" pitchFamily="18" charset="0"/>
              </a:rPr>
              <a:t>出現病變所導致的。</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由研究發現海馬迴在大鼠認路上具有很大的影響，因此對早期阿茲海默症患者推論，在認路上是有很大的障礙的</a:t>
            </a:r>
            <a:r>
              <a:rPr lang="en-US" altLang="zh-TW" dirty="0" smtClean="0">
                <a:latin typeface="Times New Roman" pitchFamily="18" charset="0"/>
                <a:ea typeface="標楷體" pitchFamily="65" charset="-120"/>
                <a:cs typeface="Times New Roman" pitchFamily="18" charset="0"/>
              </a:rPr>
              <a:t>(Morris et al.,1982) </a:t>
            </a:r>
            <a:r>
              <a:rPr lang="zh-TW" altLang="en-US" dirty="0" smtClean="0">
                <a:latin typeface="Times New Roman" pitchFamily="18" charset="0"/>
                <a:ea typeface="標楷體" pitchFamily="65" charset="-120"/>
                <a:cs typeface="Times New Roman" pitchFamily="18" charset="0"/>
              </a:rPr>
              <a:t>。</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由研究發現病人若切除顳葉和海馬迴三分之二以上，就會喪失形成新的記憶的能力</a:t>
            </a:r>
            <a:r>
              <a:rPr lang="en-US" altLang="zh-TW" dirty="0" smtClean="0">
                <a:latin typeface="Times New Roman" pitchFamily="18" charset="0"/>
                <a:ea typeface="標楷體" pitchFamily="65" charset="-120"/>
                <a:cs typeface="Times New Roman" pitchFamily="18" charset="0"/>
              </a:rPr>
              <a:t>(William </a:t>
            </a:r>
            <a:r>
              <a:rPr lang="en-US" altLang="zh-TW" dirty="0" err="1" smtClean="0">
                <a:latin typeface="Times New Roman" pitchFamily="18" charset="0"/>
                <a:ea typeface="標楷體" pitchFamily="65" charset="-120"/>
                <a:cs typeface="Times New Roman" pitchFamily="18" charset="0"/>
              </a:rPr>
              <a:t>Scoville</a:t>
            </a:r>
            <a:r>
              <a:rPr lang="en-US" altLang="zh-TW" dirty="0" smtClean="0">
                <a:latin typeface="Times New Roman" pitchFamily="18" charset="0"/>
                <a:ea typeface="標楷體" pitchFamily="65" charset="-120"/>
                <a:cs typeface="Times New Roman" pitchFamily="18" charset="0"/>
              </a:rPr>
              <a:t> et al.,1957) </a:t>
            </a:r>
            <a:r>
              <a:rPr lang="zh-TW" altLang="en-US" dirty="0" smtClean="0">
                <a:latin typeface="Times New Roman" pitchFamily="18" charset="0"/>
                <a:ea typeface="標楷體" pitchFamily="65" charset="-120"/>
                <a:cs typeface="Times New Roman" pitchFamily="18" charset="0"/>
              </a:rPr>
              <a:t>。</a:t>
            </a:r>
            <a:endParaRPr lang="zh-TW" altLang="en-US" dirty="0">
              <a:latin typeface="Times New Roman" pitchFamily="18" charset="0"/>
              <a:ea typeface="標楷體" pitchFamily="65" charset="-120"/>
              <a:cs typeface="Times New Roman" pitchFamily="18" charset="0"/>
            </a:endParaRPr>
          </a:p>
        </p:txBody>
      </p:sp>
      <p:sp>
        <p:nvSpPr>
          <p:cNvPr id="4" name="投影片編號版面配置區 3"/>
          <p:cNvSpPr>
            <a:spLocks noGrp="1"/>
          </p:cNvSpPr>
          <p:nvPr>
            <p:ph type="sldNum" sz="quarter" idx="15"/>
          </p:nvPr>
        </p:nvSpPr>
        <p:spPr/>
        <p:txBody>
          <a:bodyPr/>
          <a:lstStyle/>
          <a:p>
            <a:fld id="{8E23039C-4499-4A98-BA63-2F11B9415274}" type="slidenum">
              <a:rPr lang="zh-TW" altLang="en-US" smtClean="0"/>
              <a:pPr/>
              <a:t>2</a:t>
            </a:fld>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簡介</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smtClean="0">
                <a:latin typeface="Times New Roman" pitchFamily="18" charset="0"/>
                <a:ea typeface="標楷體" pitchFamily="65" charset="-120"/>
                <a:cs typeface="Times New Roman" pitchFamily="18" charset="0"/>
              </a:rPr>
              <a:t>海馬迴的功能在於建構和儲存空間地圖，所以在學習新的路徑和提取舊有的路徑地圖海馬迴是必須的</a:t>
            </a:r>
            <a:r>
              <a:rPr lang="en-US" altLang="zh-TW" dirty="0" smtClean="0"/>
              <a:t> (O’Keefe </a:t>
            </a:r>
            <a:r>
              <a:rPr lang="en-US" altLang="zh-TW" dirty="0" smtClean="0">
                <a:latin typeface="Times New Roman" pitchFamily="18" charset="0"/>
                <a:ea typeface="標楷體" pitchFamily="65" charset="-120"/>
                <a:cs typeface="Times New Roman" pitchFamily="18" charset="0"/>
              </a:rPr>
              <a:t>et al.,1978) </a:t>
            </a:r>
            <a:r>
              <a:rPr lang="zh-TW" altLang="en-US" dirty="0" smtClean="0">
                <a:latin typeface="Times New Roman" pitchFamily="18" charset="0"/>
                <a:ea typeface="標楷體" pitchFamily="65" charset="-120"/>
                <a:cs typeface="Times New Roman" pitchFamily="18" charset="0"/>
              </a:rPr>
              <a:t>。</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由以上論點我們可以得知阿茲海默症會影響病人學習新路徑、提取舊路徑的能力。</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pPr>
              <a:buNone/>
            </a:pPr>
            <a:endParaRPr lang="zh-TW" altLang="en-US" dirty="0"/>
          </a:p>
        </p:txBody>
      </p:sp>
      <p:sp>
        <p:nvSpPr>
          <p:cNvPr id="4" name="投影片編號版面配置區 3"/>
          <p:cNvSpPr>
            <a:spLocks noGrp="1"/>
          </p:cNvSpPr>
          <p:nvPr>
            <p:ph type="sldNum" sz="quarter" idx="15"/>
          </p:nvPr>
        </p:nvSpPr>
        <p:spPr/>
        <p:txBody>
          <a:bodyPr/>
          <a:lstStyle/>
          <a:p>
            <a:fld id="{8E23039C-4499-4A98-BA63-2F11B9415274}" type="slidenum">
              <a:rPr lang="zh-TW" altLang="en-US" smtClean="0"/>
              <a:pPr/>
              <a:t>3</a:t>
            </a:fld>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簡介</a:t>
            </a:r>
            <a:endParaRPr lang="zh-TW" altLang="en-US" dirty="0">
              <a:latin typeface="標楷體" pitchFamily="65" charset="-120"/>
              <a:ea typeface="標楷體" pitchFamily="65" charset="-120"/>
            </a:endParaRPr>
          </a:p>
        </p:txBody>
      </p:sp>
      <p:pic>
        <p:nvPicPr>
          <p:cNvPr id="5" name="內容版面配置區 4" descr="1239675965.jpg"/>
          <p:cNvPicPr>
            <a:picLocks noGrp="1" noChangeAspect="1"/>
          </p:cNvPicPr>
          <p:nvPr>
            <p:ph sz="quarter" idx="1"/>
          </p:nvPr>
        </p:nvPicPr>
        <p:blipFill>
          <a:blip r:embed="rId2" cstate="print"/>
          <a:stretch>
            <a:fillRect/>
          </a:stretch>
        </p:blipFill>
        <p:spPr>
          <a:xfrm>
            <a:off x="939800" y="2043112"/>
            <a:ext cx="6502400" cy="3987800"/>
          </a:xfrm>
        </p:spPr>
      </p:pic>
      <p:sp>
        <p:nvSpPr>
          <p:cNvPr id="4" name="投影片編號版面配置區 3"/>
          <p:cNvSpPr>
            <a:spLocks noGrp="1"/>
          </p:cNvSpPr>
          <p:nvPr>
            <p:ph type="sldNum" sz="quarter" idx="15"/>
          </p:nvPr>
        </p:nvSpPr>
        <p:spPr/>
        <p:txBody>
          <a:bodyPr/>
          <a:lstStyle/>
          <a:p>
            <a:fld id="{8E23039C-4499-4A98-BA63-2F11B9415274}" type="slidenum">
              <a:rPr lang="zh-TW" altLang="en-US" smtClean="0"/>
              <a:pPr/>
              <a:t>4</a:t>
            </a:fld>
            <a:endParaRPr lang="zh-TW" altLang="en-US"/>
          </a:p>
        </p:txBody>
      </p:sp>
      <p:sp>
        <p:nvSpPr>
          <p:cNvPr id="6" name="矩形 5"/>
          <p:cNvSpPr/>
          <p:nvPr/>
        </p:nvSpPr>
        <p:spPr>
          <a:xfrm>
            <a:off x="2339752" y="5013176"/>
            <a:ext cx="1440160" cy="864096"/>
          </a:xfrm>
          <a:prstGeom prst="rect">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dirty="0" smtClean="0">
                <a:latin typeface="標楷體" pitchFamily="65" charset="-120"/>
                <a:ea typeface="標楷體" pitchFamily="65" charset="-120"/>
              </a:rPr>
              <a:t>探討問題</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smtClean="0">
                <a:latin typeface="標楷體" pitchFamily="65" charset="-120"/>
                <a:ea typeface="標楷體" pitchFamily="65" charset="-120"/>
              </a:rPr>
              <a:t>探討警示系統對於阿茲海默症患者使用導航介面的影響。</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警示系統對阿茲海默症患者是否有幫助。</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警示系統介面形式對阿茲海默症患者使用導航系統上的影響， 較佳為何。</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endParaRPr lang="en-US" altLang="zh-TW" dirty="0" smtClean="0"/>
          </a:p>
          <a:p>
            <a:pPr>
              <a:buNone/>
            </a:pPr>
            <a:endParaRPr lang="en-US" altLang="zh-TW" dirty="0" smtClean="0"/>
          </a:p>
        </p:txBody>
      </p:sp>
      <p:sp>
        <p:nvSpPr>
          <p:cNvPr id="4" name="投影片編號版面配置區 3"/>
          <p:cNvSpPr>
            <a:spLocks noGrp="1"/>
          </p:cNvSpPr>
          <p:nvPr>
            <p:ph type="sldNum" sz="quarter" idx="15"/>
          </p:nvPr>
        </p:nvSpPr>
        <p:spPr/>
        <p:txBody>
          <a:bodyPr/>
          <a:lstStyle/>
          <a:p>
            <a:fld id="{8E23039C-4499-4A98-BA63-2F11B9415274}" type="slidenum">
              <a:rPr lang="zh-TW" altLang="en-US" smtClean="0"/>
              <a:pPr/>
              <a:t>5</a:t>
            </a:fld>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文獻探討</a:t>
            </a:r>
            <a:endParaRPr lang="zh-TW" altLang="en-US" dirty="0">
              <a:latin typeface="標楷體" pitchFamily="65" charset="-120"/>
              <a:ea typeface="標楷體" pitchFamily="65" charset="-120"/>
            </a:endParaRPr>
          </a:p>
        </p:txBody>
      </p:sp>
      <p:graphicFrame>
        <p:nvGraphicFramePr>
          <p:cNvPr id="4" name="內容版面配置區 3"/>
          <p:cNvGraphicFramePr>
            <a:graphicFrameLocks noGrp="1"/>
          </p:cNvGraphicFramePr>
          <p:nvPr>
            <p:ph sz="quarter" idx="1"/>
          </p:nvPr>
        </p:nvGraphicFramePr>
        <p:xfrm>
          <a:off x="457200" y="1600200"/>
          <a:ext cx="7467600" cy="5217160"/>
        </p:xfrm>
        <a:graphic>
          <a:graphicData uri="http://schemas.openxmlformats.org/drawingml/2006/table">
            <a:tbl>
              <a:tblPr firstRow="1" bandRow="1">
                <a:tableStyleId>{5C22544A-7EE6-4342-B048-85BDC9FD1C3A}</a:tableStyleId>
              </a:tblPr>
              <a:tblGrid>
                <a:gridCol w="1493520"/>
                <a:gridCol w="1325136"/>
                <a:gridCol w="1661904"/>
                <a:gridCol w="2987040"/>
              </a:tblGrid>
              <a:tr h="370840">
                <a:tc>
                  <a:txBody>
                    <a:bodyPr/>
                    <a:lstStyle/>
                    <a:p>
                      <a:pPr algn="ctr"/>
                      <a:r>
                        <a:rPr lang="zh-TW" altLang="en-US" dirty="0" smtClean="0">
                          <a:latin typeface="標楷體" pitchFamily="65" charset="-120"/>
                          <a:ea typeface="標楷體" pitchFamily="65" charset="-120"/>
                        </a:rPr>
                        <a:t>研究議題</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作者</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結果</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論文的幫助</a:t>
                      </a:r>
                      <a:endParaRPr lang="zh-TW" altLang="en-US" dirty="0">
                        <a:latin typeface="標楷體" pitchFamily="65" charset="-120"/>
                        <a:ea typeface="標楷體" pitchFamily="65" charset="-120"/>
                      </a:endParaRPr>
                    </a:p>
                  </a:txBody>
                  <a:tcPr/>
                </a:tc>
              </a:tr>
              <a:tr h="370840">
                <a:tc>
                  <a:txBody>
                    <a:bodyPr/>
                    <a:lstStyle/>
                    <a:p>
                      <a:pPr algn="ctr"/>
                      <a:r>
                        <a:rPr lang="zh-TW" altLang="en-US" dirty="0" smtClean="0">
                          <a:latin typeface="標楷體" pitchFamily="65" charset="-120"/>
                          <a:ea typeface="標楷體" pitchFamily="65" charset="-120"/>
                        </a:rPr>
                        <a:t>阿茲海默氏症病人的路徑表現與視覺空間功能之相關</a:t>
                      </a:r>
                      <a:endParaRPr lang="zh-TW" altLang="en-US" dirty="0">
                        <a:latin typeface="標楷體" pitchFamily="65" charset="-120"/>
                        <a:ea typeface="標楷體" pitchFamily="65" charset="-120"/>
                      </a:endParaRPr>
                    </a:p>
                  </a:txBody>
                  <a:tcPr anchor="ctr"/>
                </a:tc>
                <a:tc>
                  <a:txBody>
                    <a:bodyPr/>
                    <a:lstStyle/>
                    <a:p>
                      <a:pPr algn="ctr"/>
                      <a:r>
                        <a:rPr lang="zh-TW" altLang="en-US" dirty="0" smtClean="0">
                          <a:latin typeface="標楷體" pitchFamily="65" charset="-120"/>
                          <a:ea typeface="標楷體" pitchFamily="65" charset="-120"/>
                        </a:rPr>
                        <a:t>陳會媚</a:t>
                      </a:r>
                      <a:endParaRPr lang="zh-TW" altLang="en-US" dirty="0">
                        <a:latin typeface="標楷體" pitchFamily="65" charset="-120"/>
                        <a:ea typeface="標楷體" pitchFamily="65" charset="-120"/>
                      </a:endParaRPr>
                    </a:p>
                  </a:txBody>
                  <a:tcPr anchor="ctr"/>
                </a:tc>
                <a:tc>
                  <a:txBody>
                    <a:bodyPr/>
                    <a:lstStyle/>
                    <a:p>
                      <a:pPr algn="ctr"/>
                      <a:r>
                        <a:rPr lang="zh-TW" altLang="en-US" dirty="0" smtClean="0">
                          <a:latin typeface="標楷體" pitchFamily="65" charset="-120"/>
                          <a:ea typeface="標楷體" pitchFamily="65" charset="-120"/>
                        </a:rPr>
                        <a:t>比較輕、中度失智症患者與一般老年人路徑測試中發現，罹患失智症患者對於熟悉之訂項能力是正常，但對新環境已出現障礙。</a:t>
                      </a:r>
                      <a:endParaRPr lang="zh-TW" altLang="en-US" dirty="0">
                        <a:latin typeface="標楷體" pitchFamily="65" charset="-120"/>
                        <a:ea typeface="標楷體" pitchFamily="65" charset="-120"/>
                      </a:endParaRPr>
                    </a:p>
                  </a:txBody>
                  <a:tcPr anchor="ctr"/>
                </a:tc>
                <a:tc>
                  <a:txBody>
                    <a:bodyPr/>
                    <a:lstStyle/>
                    <a:p>
                      <a:pPr marL="342900" indent="-342900" algn="l">
                        <a:buNone/>
                      </a:pPr>
                      <a:r>
                        <a:rPr lang="zh-TW" altLang="en-US" dirty="0" smtClean="0">
                          <a:latin typeface="標楷體" pitchFamily="65" charset="-120"/>
                          <a:ea typeface="標楷體" pitchFamily="65" charset="-120"/>
                        </a:rPr>
                        <a:t>介面設計的幫助</a:t>
                      </a:r>
                      <a:r>
                        <a:rPr lang="en-US" altLang="zh-TW" dirty="0" smtClean="0">
                          <a:latin typeface="標楷體" pitchFamily="65" charset="-120"/>
                          <a:ea typeface="標楷體" pitchFamily="65" charset="-120"/>
                        </a:rPr>
                        <a:t>:</a:t>
                      </a:r>
                    </a:p>
                    <a:p>
                      <a:pPr marL="342900" indent="-342900" algn="l">
                        <a:buAutoNum type="arabicPeriod"/>
                      </a:pPr>
                      <a:r>
                        <a:rPr lang="zh-TW" altLang="en-US" dirty="0" smtClean="0">
                          <a:latin typeface="標楷體" pitchFamily="65" charset="-120"/>
                          <a:ea typeface="標楷體" pitchFamily="65" charset="-120"/>
                        </a:rPr>
                        <a:t>連接地形結構須要具有差異性，需要採用顏色或簡易符號做區別。</a:t>
                      </a:r>
                      <a:endParaRPr lang="en-US" altLang="zh-TW" dirty="0" smtClean="0">
                        <a:latin typeface="標楷體" pitchFamily="65" charset="-120"/>
                        <a:ea typeface="標楷體" pitchFamily="65" charset="-120"/>
                      </a:endParaRPr>
                    </a:p>
                    <a:p>
                      <a:pPr marL="342900" indent="-342900" algn="l">
                        <a:buAutoNum type="arabicPeriod"/>
                      </a:pPr>
                      <a:r>
                        <a:rPr lang="zh-TW" altLang="en-US" dirty="0" smtClean="0">
                          <a:latin typeface="標楷體" pitchFamily="65" charset="-120"/>
                          <a:ea typeface="標楷體" pitchFamily="65" charset="-120"/>
                        </a:rPr>
                        <a:t>在垂直地形結構也可以利用顏色做區別做出差異性。</a:t>
                      </a:r>
                      <a:endParaRPr lang="zh-TW" altLang="en-US" dirty="0">
                        <a:latin typeface="標楷體" pitchFamily="65" charset="-120"/>
                        <a:ea typeface="標楷體" pitchFamily="65" charset="-120"/>
                      </a:endParaRPr>
                    </a:p>
                  </a:txBody>
                  <a:tcPr anchor="ctr"/>
                </a:tc>
              </a:tr>
              <a:tr h="2225040">
                <a:tc>
                  <a:txBody>
                    <a:bodyPr/>
                    <a:lstStyle/>
                    <a:p>
                      <a:pPr algn="ctr"/>
                      <a:r>
                        <a:rPr lang="en-US" altLang="zh-TW" dirty="0" smtClean="0">
                          <a:latin typeface="Times New Roman" pitchFamily="18" charset="0"/>
                          <a:cs typeface="Times New Roman" pitchFamily="18" charset="0"/>
                        </a:rPr>
                        <a:t>The</a:t>
                      </a:r>
                      <a:r>
                        <a:rPr lang="en-US" altLang="zh-TW" baseline="0" dirty="0" smtClean="0">
                          <a:latin typeface="Times New Roman" pitchFamily="18" charset="0"/>
                          <a:cs typeface="Times New Roman" pitchFamily="18" charset="0"/>
                        </a:rPr>
                        <a:t> effects of color and light on indoor </a:t>
                      </a:r>
                      <a:r>
                        <a:rPr lang="en-US" altLang="zh-TW" baseline="0" dirty="0" err="1" smtClean="0">
                          <a:latin typeface="Times New Roman" pitchFamily="18" charset="0"/>
                          <a:cs typeface="Times New Roman" pitchFamily="18" charset="0"/>
                        </a:rPr>
                        <a:t>wayfinding</a:t>
                      </a:r>
                      <a:r>
                        <a:rPr lang="en-US" altLang="zh-TW" baseline="0" dirty="0" smtClean="0">
                          <a:latin typeface="Times New Roman" pitchFamily="18" charset="0"/>
                          <a:cs typeface="Times New Roman" pitchFamily="18" charset="0"/>
                        </a:rPr>
                        <a:t> and the evaluation of perceived</a:t>
                      </a:r>
                      <a:endParaRPr lang="zh-TW" altLang="en-US" dirty="0">
                        <a:latin typeface="Times New Roman" pitchFamily="18" charset="0"/>
                        <a:cs typeface="Times New Roman" pitchFamily="18" charset="0"/>
                      </a:endParaRPr>
                    </a:p>
                  </a:txBody>
                  <a:tcPr anchor="ctr"/>
                </a:tc>
                <a:tc>
                  <a:txBody>
                    <a:bodyPr/>
                    <a:lstStyle/>
                    <a:p>
                      <a:pPr algn="ctr"/>
                      <a:r>
                        <a:rPr lang="en-US" altLang="zh-TW" dirty="0" err="1" smtClean="0">
                          <a:latin typeface="Times New Roman" pitchFamily="18" charset="0"/>
                          <a:ea typeface="標楷體" pitchFamily="65" charset="-120"/>
                          <a:cs typeface="Times New Roman" pitchFamily="18" charset="0"/>
                        </a:rPr>
                        <a:t>M.Lutfi</a:t>
                      </a:r>
                      <a:r>
                        <a:rPr lang="en-US" altLang="zh-TW" baseline="0" dirty="0" smtClean="0">
                          <a:latin typeface="Times New Roman" pitchFamily="18" charset="0"/>
                          <a:ea typeface="標楷體" pitchFamily="65" charset="-120"/>
                          <a:cs typeface="Times New Roman" pitchFamily="18" charset="0"/>
                        </a:rPr>
                        <a:t> </a:t>
                      </a:r>
                      <a:r>
                        <a:rPr lang="en-US" altLang="zh-TW" baseline="0" dirty="0" err="1" smtClean="0">
                          <a:latin typeface="Times New Roman" pitchFamily="18" charset="0"/>
                          <a:ea typeface="標楷體" pitchFamily="65" charset="-120"/>
                          <a:cs typeface="Times New Roman" pitchFamily="18" charset="0"/>
                        </a:rPr>
                        <a:t>Hidayetoglu</a:t>
                      </a:r>
                      <a:endParaRPr lang="zh-TW" altLang="en-US" dirty="0">
                        <a:latin typeface="Times New Roman" pitchFamily="18" charset="0"/>
                        <a:ea typeface="標楷體" pitchFamily="65" charset="-120"/>
                        <a:cs typeface="Times New Roman" pitchFamily="18" charset="0"/>
                      </a:endParaRPr>
                    </a:p>
                  </a:txBody>
                  <a:tcPr anchor="ctr"/>
                </a:tc>
                <a:tc>
                  <a:txBody>
                    <a:bodyPr/>
                    <a:lstStyle/>
                    <a:p>
                      <a:r>
                        <a:rPr lang="zh-TW" altLang="en-US" dirty="0" smtClean="0">
                          <a:latin typeface="標楷體" pitchFamily="65" charset="-120"/>
                          <a:ea typeface="標楷體" pitchFamily="65" charset="-120"/>
                        </a:rPr>
                        <a:t>研究結果發現暖色系的環境亮度對於實驗者不管在注意力或導航能力上有較好的表現。</a:t>
                      </a:r>
                      <a:endParaRPr lang="zh-TW" altLang="en-US" dirty="0">
                        <a:latin typeface="標楷體" pitchFamily="65" charset="-120"/>
                        <a:ea typeface="標楷體" pitchFamily="65" charset="-120"/>
                      </a:endParaRPr>
                    </a:p>
                  </a:txBody>
                  <a:tcPr anchor="ctr"/>
                </a:tc>
                <a:tc>
                  <a:txBody>
                    <a:bodyPr/>
                    <a:lstStyle/>
                    <a:p>
                      <a:r>
                        <a:rPr lang="zh-TW" altLang="en-US" dirty="0" smtClean="0">
                          <a:latin typeface="標楷體" pitchFamily="65" charset="-120"/>
                          <a:ea typeface="標楷體" pitchFamily="65" charset="-120"/>
                        </a:rPr>
                        <a:t>介面設計上的幫助</a:t>
                      </a:r>
                      <a:r>
                        <a:rPr lang="en-US" altLang="zh-TW" dirty="0" smtClean="0">
                          <a:latin typeface="標楷體" pitchFamily="65" charset="-120"/>
                          <a:ea typeface="標楷體" pitchFamily="65" charset="-120"/>
                        </a:rPr>
                        <a:t>:</a:t>
                      </a:r>
                    </a:p>
                    <a:p>
                      <a:r>
                        <a:rPr lang="zh-TW" altLang="en-US" dirty="0" smtClean="0">
                          <a:latin typeface="標楷體" pitchFamily="65" charset="-120"/>
                          <a:ea typeface="標楷體" pitchFamily="65" charset="-120"/>
                        </a:rPr>
                        <a:t>對於環境顏色上有最良好的選擇範圍</a:t>
                      </a:r>
                      <a:endParaRPr lang="zh-TW" altLang="en-US" dirty="0">
                        <a:latin typeface="標楷體" pitchFamily="65" charset="-120"/>
                        <a:ea typeface="標楷體" pitchFamily="65" charset="-120"/>
                      </a:endParaRPr>
                    </a:p>
                  </a:txBody>
                  <a:tcPr anchor="ctr"/>
                </a:tc>
              </a:tr>
            </a:tbl>
          </a:graphicData>
        </a:graphic>
      </p:graphicFrame>
      <p:sp>
        <p:nvSpPr>
          <p:cNvPr id="5" name="投影片編號版面配置區 4"/>
          <p:cNvSpPr>
            <a:spLocks noGrp="1"/>
          </p:cNvSpPr>
          <p:nvPr>
            <p:ph type="sldNum" sz="quarter" idx="15"/>
          </p:nvPr>
        </p:nvSpPr>
        <p:spPr/>
        <p:txBody>
          <a:bodyPr/>
          <a:lstStyle/>
          <a:p>
            <a:fld id="{8E23039C-4499-4A98-BA63-2F11B9415274}" type="slidenum">
              <a:rPr lang="zh-TW" altLang="en-US" smtClean="0"/>
              <a:pPr/>
              <a:t>6</a:t>
            </a:fld>
            <a:endParaRPr lang="zh-TW"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文獻探討</a:t>
            </a:r>
            <a:endParaRPr lang="zh-TW" altLang="en-US" dirty="0"/>
          </a:p>
        </p:txBody>
      </p:sp>
      <p:graphicFrame>
        <p:nvGraphicFramePr>
          <p:cNvPr id="5" name="內容版面配置區 4"/>
          <p:cNvGraphicFramePr>
            <a:graphicFrameLocks noGrp="1"/>
          </p:cNvGraphicFramePr>
          <p:nvPr>
            <p:ph sz="quarter" idx="1"/>
          </p:nvPr>
        </p:nvGraphicFramePr>
        <p:xfrm>
          <a:off x="457200" y="1600200"/>
          <a:ext cx="7467600" cy="4668520"/>
        </p:xfrm>
        <a:graphic>
          <a:graphicData uri="http://schemas.openxmlformats.org/drawingml/2006/table">
            <a:tbl>
              <a:tblPr firstRow="1" bandRow="1">
                <a:tableStyleId>{5C22544A-7EE6-4342-B048-85BDC9FD1C3A}</a:tableStyleId>
              </a:tblPr>
              <a:tblGrid>
                <a:gridCol w="1866900"/>
                <a:gridCol w="1866900"/>
                <a:gridCol w="1866900"/>
                <a:gridCol w="1866900"/>
              </a:tblGrid>
              <a:tr h="370840">
                <a:tc>
                  <a:txBody>
                    <a:bodyPr/>
                    <a:lstStyle/>
                    <a:p>
                      <a:pPr algn="ctr"/>
                      <a:r>
                        <a:rPr lang="zh-TW" altLang="en-US" dirty="0" smtClean="0">
                          <a:latin typeface="標楷體" pitchFamily="65" charset="-120"/>
                          <a:ea typeface="標楷體" pitchFamily="65" charset="-120"/>
                        </a:rPr>
                        <a:t>研究議題</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作者</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結果</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論文的幫助</a:t>
                      </a:r>
                      <a:endParaRPr lang="zh-TW" altLang="en-US" dirty="0">
                        <a:latin typeface="標楷體" pitchFamily="65" charset="-120"/>
                        <a:ea typeface="標楷體" pitchFamily="65" charset="-120"/>
                      </a:endParaRPr>
                    </a:p>
                  </a:txBody>
                  <a:tcPr/>
                </a:tc>
              </a:tr>
              <a:tr h="370840">
                <a:tc>
                  <a:txBody>
                    <a:bodyPr/>
                    <a:lstStyle/>
                    <a:p>
                      <a:pPr algn="ctr"/>
                      <a:r>
                        <a:rPr lang="zh-TW" altLang="en-US" dirty="0" smtClean="0">
                          <a:latin typeface="標楷體" pitchFamily="65" charset="-120"/>
                          <a:ea typeface="標楷體" pitchFamily="65" charset="-120"/>
                        </a:rPr>
                        <a:t>早期阿茲海默氏症患者熟悉環境認知地圖知測量</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運用電腦虛擬環境</a:t>
                      </a:r>
                      <a:endParaRPr lang="zh-TW" altLang="en-US" dirty="0">
                        <a:latin typeface="標楷體" pitchFamily="65" charset="-120"/>
                        <a:ea typeface="標楷體" pitchFamily="65" charset="-120"/>
                      </a:endParaRPr>
                    </a:p>
                  </a:txBody>
                  <a:tcPr anchor="ctr"/>
                </a:tc>
                <a:tc>
                  <a:txBody>
                    <a:bodyPr/>
                    <a:lstStyle/>
                    <a:p>
                      <a:pPr algn="ctr"/>
                      <a:r>
                        <a:rPr lang="zh-TW" altLang="en-US" dirty="0" smtClean="0">
                          <a:latin typeface="標楷體" pitchFamily="65" charset="-120"/>
                          <a:ea typeface="標楷體" pitchFamily="65" charset="-120"/>
                        </a:rPr>
                        <a:t>鄭昇翔</a:t>
                      </a:r>
                      <a:endParaRPr lang="zh-TW" altLang="en-US" dirty="0">
                        <a:latin typeface="標楷體" pitchFamily="65" charset="-120"/>
                        <a:ea typeface="標楷體" pitchFamily="65" charset="-120"/>
                      </a:endParaRPr>
                    </a:p>
                  </a:txBody>
                  <a:tcPr anchor="ctr"/>
                </a:tc>
                <a:tc>
                  <a:txBody>
                    <a:bodyPr/>
                    <a:lstStyle/>
                    <a:p>
                      <a:r>
                        <a:rPr lang="zh-TW" altLang="en-US" dirty="0" smtClean="0">
                          <a:latin typeface="標楷體" pitchFamily="65" charset="-120"/>
                          <a:ea typeface="標楷體" pitchFamily="65" charset="-120"/>
                        </a:rPr>
                        <a:t>阿茲海默症患者在舊有的認知地圖上與一般老年人並無差異，但在熟悉新的環境認知地圖學習上表現得比一般老年人差。</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患有阿茲海默症的患者在構建認知地圖上確實比起一般正常老年人差，導航系統評估的必要性。</a:t>
                      </a:r>
                      <a:endParaRPr lang="zh-TW" altLang="en-US" dirty="0">
                        <a:latin typeface="標楷體" pitchFamily="65" charset="-120"/>
                        <a:ea typeface="標楷體" pitchFamily="65" charset="-120"/>
                      </a:endParaRPr>
                    </a:p>
                  </a:txBody>
                  <a:tcPr anchor="ctr"/>
                </a:tc>
              </a:tr>
              <a:tr h="370840">
                <a:tc>
                  <a:txBody>
                    <a:bodyPr/>
                    <a:lstStyle/>
                    <a:p>
                      <a:pPr algn="ctr"/>
                      <a:r>
                        <a:rPr lang="en-US" altLang="zh-TW" dirty="0" smtClean="0"/>
                        <a:t>Age</a:t>
                      </a:r>
                      <a:r>
                        <a:rPr lang="en-US" altLang="zh-TW" baseline="0" dirty="0" smtClean="0"/>
                        <a:t> difference in spatial memory in a virtual environment navigation task</a:t>
                      </a:r>
                      <a:endParaRPr lang="zh-TW" altLang="en-US" dirty="0"/>
                    </a:p>
                  </a:txBody>
                  <a:tcPr/>
                </a:tc>
                <a:tc>
                  <a:txBody>
                    <a:bodyPr/>
                    <a:lstStyle/>
                    <a:p>
                      <a:pPr algn="ctr"/>
                      <a:r>
                        <a:rPr lang="en-US" altLang="zh-TW" dirty="0" smtClean="0"/>
                        <a:t>Scott</a:t>
                      </a:r>
                      <a:r>
                        <a:rPr lang="en-US" altLang="zh-TW" baseline="0" dirty="0" smtClean="0"/>
                        <a:t> D. Moffat</a:t>
                      </a:r>
                      <a:endParaRPr lang="zh-TW" altLang="en-US" dirty="0"/>
                    </a:p>
                  </a:txBody>
                  <a:tcPr anchor="ctr"/>
                </a:tc>
                <a:tc>
                  <a:txBody>
                    <a:bodyPr/>
                    <a:lstStyle/>
                    <a:p>
                      <a:r>
                        <a:rPr lang="zh-TW" altLang="en-US" dirty="0" smtClean="0">
                          <a:latin typeface="標楷體" pitchFamily="65" charset="-120"/>
                          <a:ea typeface="標楷體" pitchFamily="65" charset="-120"/>
                        </a:rPr>
                        <a:t>比起年輕人老年人花較長的時間在尋找迷宮的出口，比起一般年年輕人花較長時間在尋找正確的路。</a:t>
                      </a:r>
                      <a:endParaRPr lang="zh-TW" altLang="en-US" dirty="0">
                        <a:latin typeface="標楷體" pitchFamily="65" charset="-120"/>
                        <a:ea typeface="標楷體" pitchFamily="65" charset="-120"/>
                      </a:endParaRPr>
                    </a:p>
                  </a:txBody>
                  <a:tcPr/>
                </a:tc>
                <a:tc>
                  <a:txBody>
                    <a:bodyPr/>
                    <a:lstStyle/>
                    <a:p>
                      <a:r>
                        <a:rPr lang="zh-TW" altLang="en-US" dirty="0" smtClean="0">
                          <a:latin typeface="標楷體" pitchFamily="65" charset="-120"/>
                          <a:ea typeface="標楷體" pitchFamily="65" charset="-120"/>
                        </a:rPr>
                        <a:t>年齡的上升確實會影響路徑學習的能力。</a:t>
                      </a:r>
                      <a:endParaRPr lang="zh-TW" altLang="en-US" dirty="0">
                        <a:latin typeface="標楷體" pitchFamily="65" charset="-120"/>
                        <a:ea typeface="標楷體" pitchFamily="65" charset="-120"/>
                      </a:endParaRPr>
                    </a:p>
                  </a:txBody>
                  <a:tcPr anchor="ctr"/>
                </a:tc>
              </a:tr>
            </a:tbl>
          </a:graphicData>
        </a:graphic>
      </p:graphicFrame>
      <p:sp>
        <p:nvSpPr>
          <p:cNvPr id="4" name="投影片編號版面配置區 3"/>
          <p:cNvSpPr>
            <a:spLocks noGrp="1"/>
          </p:cNvSpPr>
          <p:nvPr>
            <p:ph type="sldNum" sz="quarter" idx="15"/>
          </p:nvPr>
        </p:nvSpPr>
        <p:spPr/>
        <p:txBody>
          <a:bodyPr/>
          <a:lstStyle/>
          <a:p>
            <a:fld id="{8E23039C-4499-4A98-BA63-2F11B9415274}" type="slidenum">
              <a:rPr lang="zh-TW" altLang="en-US" smtClean="0"/>
              <a:pPr/>
              <a:t>7</a:t>
            </a:fld>
            <a:endParaRPr lang="zh-TW"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文獻探討</a:t>
            </a:r>
            <a:endParaRPr lang="zh-TW" altLang="en-US" dirty="0"/>
          </a:p>
        </p:txBody>
      </p:sp>
      <p:graphicFrame>
        <p:nvGraphicFramePr>
          <p:cNvPr id="5" name="內容版面配置區 4"/>
          <p:cNvGraphicFramePr>
            <a:graphicFrameLocks noGrp="1"/>
          </p:cNvGraphicFramePr>
          <p:nvPr>
            <p:ph sz="quarter" idx="1"/>
          </p:nvPr>
        </p:nvGraphicFramePr>
        <p:xfrm>
          <a:off x="457200" y="1600200"/>
          <a:ext cx="7467600" cy="4942840"/>
        </p:xfrm>
        <a:graphic>
          <a:graphicData uri="http://schemas.openxmlformats.org/drawingml/2006/table">
            <a:tbl>
              <a:tblPr firstRow="1" bandRow="1">
                <a:tableStyleId>{5C22544A-7EE6-4342-B048-85BDC9FD1C3A}</a:tableStyleId>
              </a:tblPr>
              <a:tblGrid>
                <a:gridCol w="1866900"/>
                <a:gridCol w="1866900"/>
                <a:gridCol w="1866900"/>
                <a:gridCol w="1866900"/>
              </a:tblGrid>
              <a:tr h="370840">
                <a:tc>
                  <a:txBody>
                    <a:bodyPr/>
                    <a:lstStyle/>
                    <a:p>
                      <a:pPr algn="ctr"/>
                      <a:r>
                        <a:rPr lang="zh-TW" altLang="en-US" dirty="0" smtClean="0">
                          <a:latin typeface="標楷體" pitchFamily="65" charset="-120"/>
                          <a:ea typeface="標楷體" pitchFamily="65" charset="-120"/>
                        </a:rPr>
                        <a:t>研究議題</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作者</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結果</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論文的幫助</a:t>
                      </a:r>
                      <a:endParaRPr lang="zh-TW" altLang="en-US" dirty="0">
                        <a:latin typeface="標楷體" pitchFamily="65" charset="-120"/>
                        <a:ea typeface="標楷體" pitchFamily="65" charset="-120"/>
                      </a:endParaRPr>
                    </a:p>
                  </a:txBody>
                  <a:tcPr/>
                </a:tc>
              </a:tr>
              <a:tr h="370840">
                <a:tc>
                  <a:txBody>
                    <a:bodyPr/>
                    <a:lstStyle/>
                    <a:p>
                      <a:pPr algn="ctr"/>
                      <a:r>
                        <a:rPr lang="en-US" altLang="zh-TW" dirty="0" smtClean="0">
                          <a:latin typeface="Times New Roman" pitchFamily="18" charset="0"/>
                          <a:ea typeface="標楷體" pitchFamily="65" charset="-120"/>
                          <a:cs typeface="Times New Roman" pitchFamily="18" charset="0"/>
                        </a:rPr>
                        <a:t>Comparison between younger and older drivers of the effect of obstacle direction</a:t>
                      </a: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on the minimum obstacle distance to brake and avoid a motor vehicle accident</a:t>
                      </a:r>
                      <a:endParaRPr lang="zh-TW" altLang="en-US" dirty="0"/>
                    </a:p>
                  </a:txBody>
                  <a:tcPr anchor="ctr"/>
                </a:tc>
                <a:tc>
                  <a:txBody>
                    <a:bodyPr/>
                    <a:lstStyle/>
                    <a:p>
                      <a:pPr algn="ctr"/>
                      <a:r>
                        <a:rPr lang="en-US" altLang="zh-TW" dirty="0" smtClean="0"/>
                        <a:t>Pierre-Luc Martin</a:t>
                      </a:r>
                      <a:endParaRPr lang="zh-TW" altLang="en-US" dirty="0"/>
                    </a:p>
                  </a:txBody>
                  <a:tcPr anchor="ctr"/>
                </a:tc>
                <a:tc>
                  <a:txBody>
                    <a:bodyPr/>
                    <a:lstStyle/>
                    <a:p>
                      <a:r>
                        <a:rPr lang="zh-TW" altLang="en-US" dirty="0" smtClean="0">
                          <a:latin typeface="標楷體" pitchFamily="65" charset="-120"/>
                          <a:ea typeface="標楷體" pitchFamily="65" charset="-120"/>
                        </a:rPr>
                        <a:t>比起年輕人老年人對於突發狀況的反應時間較長，導致事故發生的機會也會較高。</a:t>
                      </a:r>
                      <a:endParaRPr lang="zh-TW" altLang="en-US" dirty="0">
                        <a:latin typeface="標楷體" pitchFamily="65" charset="-120"/>
                        <a:ea typeface="標楷體" pitchFamily="65" charset="-120"/>
                      </a:endParaRPr>
                    </a:p>
                  </a:txBody>
                  <a:tcPr anchor="ctr"/>
                </a:tc>
                <a:tc>
                  <a:txBody>
                    <a:bodyPr/>
                    <a:lstStyle/>
                    <a:p>
                      <a:r>
                        <a:rPr lang="zh-TW" altLang="en-US" dirty="0" smtClean="0">
                          <a:latin typeface="標楷體" pitchFamily="65" charset="-120"/>
                          <a:ea typeface="標楷體" pitchFamily="65" charset="-120"/>
                        </a:rPr>
                        <a:t>老年人對於事故發生反應時間常，對於警示系統的呈現上也需要使用教快能接收和反應的介面。</a:t>
                      </a:r>
                      <a:endParaRPr lang="zh-TW" altLang="en-US" dirty="0">
                        <a:latin typeface="標楷體" pitchFamily="65" charset="-120"/>
                        <a:ea typeface="標楷體" pitchFamily="65" charset="-120"/>
                      </a:endParaRPr>
                    </a:p>
                  </a:txBody>
                  <a:tcPr anchor="ctr"/>
                </a:tc>
              </a:tr>
              <a:tr h="370840">
                <a:tc>
                  <a:txBody>
                    <a:bodyPr/>
                    <a:lstStyle/>
                    <a:p>
                      <a:pPr algn="ctr"/>
                      <a:r>
                        <a:rPr lang="en-US" altLang="zh-TW" dirty="0" smtClean="0"/>
                        <a:t>Effect</a:t>
                      </a:r>
                      <a:r>
                        <a:rPr lang="en-US" altLang="zh-TW" baseline="0" dirty="0" smtClean="0"/>
                        <a:t> of age on navigation strategy</a:t>
                      </a:r>
                      <a:endParaRPr lang="zh-TW" altLang="en-US" dirty="0"/>
                    </a:p>
                  </a:txBody>
                  <a:tcPr anchor="ctr"/>
                </a:tc>
                <a:tc>
                  <a:txBody>
                    <a:bodyPr/>
                    <a:lstStyle/>
                    <a:p>
                      <a:pPr algn="ctr"/>
                      <a:r>
                        <a:rPr lang="en-US" altLang="zh-TW" dirty="0" err="1" smtClean="0"/>
                        <a:t>M.Kirk</a:t>
                      </a:r>
                      <a:r>
                        <a:rPr lang="en-US" altLang="zh-TW" baseline="0" dirty="0" smtClean="0"/>
                        <a:t> Rodgers</a:t>
                      </a:r>
                      <a:endParaRPr lang="zh-TW" altLang="en-US" dirty="0"/>
                    </a:p>
                  </a:txBody>
                  <a:tcPr anchor="ctr"/>
                </a:tc>
                <a:tc>
                  <a:txBody>
                    <a:bodyPr/>
                    <a:lstStyle/>
                    <a:p>
                      <a:r>
                        <a:rPr lang="zh-TW" altLang="en-US" dirty="0" smtClean="0">
                          <a:latin typeface="標楷體" pitchFamily="65" charset="-120"/>
                          <a:ea typeface="標楷體" pitchFamily="65" charset="-120"/>
                        </a:rPr>
                        <a:t>老年人傾向使用自我為中心的導航策略，而年輕人導航策略自我中心和他中心並無顯著不同。</a:t>
                      </a:r>
                      <a:endParaRPr lang="zh-TW" altLang="en-US" dirty="0">
                        <a:latin typeface="標楷體" pitchFamily="65" charset="-120"/>
                        <a:ea typeface="標楷體" pitchFamily="65" charset="-120"/>
                      </a:endParaRPr>
                    </a:p>
                  </a:txBody>
                  <a:tcPr anchor="ctr"/>
                </a:tc>
                <a:tc>
                  <a:txBody>
                    <a:bodyPr/>
                    <a:lstStyle/>
                    <a:p>
                      <a:r>
                        <a:rPr lang="zh-TW" altLang="en-US" dirty="0" smtClean="0">
                          <a:latin typeface="標楷體" pitchFamily="65" charset="-120"/>
                          <a:ea typeface="標楷體" pitchFamily="65" charset="-120"/>
                        </a:rPr>
                        <a:t>在導航介面的設計上自我為中心的導航較適合老年人使用。</a:t>
                      </a:r>
                      <a:endParaRPr lang="zh-TW" altLang="en-US" dirty="0">
                        <a:latin typeface="標楷體" pitchFamily="65" charset="-120"/>
                        <a:ea typeface="標楷體" pitchFamily="65" charset="-120"/>
                      </a:endParaRPr>
                    </a:p>
                  </a:txBody>
                  <a:tcPr anchor="ctr"/>
                </a:tc>
              </a:tr>
            </a:tbl>
          </a:graphicData>
        </a:graphic>
      </p:graphicFrame>
      <p:sp>
        <p:nvSpPr>
          <p:cNvPr id="4" name="投影片編號版面配置區 3"/>
          <p:cNvSpPr>
            <a:spLocks noGrp="1"/>
          </p:cNvSpPr>
          <p:nvPr>
            <p:ph type="sldNum" sz="quarter" idx="15"/>
          </p:nvPr>
        </p:nvSpPr>
        <p:spPr/>
        <p:txBody>
          <a:bodyPr/>
          <a:lstStyle/>
          <a:p>
            <a:fld id="{8E23039C-4499-4A98-BA63-2F11B9415274}" type="slidenum">
              <a:rPr lang="zh-TW" altLang="en-US" smtClean="0"/>
              <a:pPr/>
              <a:t>8</a:t>
            </a:fld>
            <a:endParaRPr lang="zh-TW"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文獻探討</a:t>
            </a:r>
            <a:endParaRPr lang="zh-TW" altLang="en-US" dirty="0"/>
          </a:p>
        </p:txBody>
      </p:sp>
      <p:graphicFrame>
        <p:nvGraphicFramePr>
          <p:cNvPr id="6" name="內容版面配置區 5"/>
          <p:cNvGraphicFramePr>
            <a:graphicFrameLocks noGrp="1"/>
          </p:cNvGraphicFramePr>
          <p:nvPr>
            <p:ph sz="quarter" idx="1"/>
          </p:nvPr>
        </p:nvGraphicFramePr>
        <p:xfrm>
          <a:off x="457200" y="1600200"/>
          <a:ext cx="7467600" cy="3850640"/>
        </p:xfrm>
        <a:graphic>
          <a:graphicData uri="http://schemas.openxmlformats.org/drawingml/2006/table">
            <a:tbl>
              <a:tblPr firstRow="1" bandRow="1">
                <a:tableStyleId>{5C22544A-7EE6-4342-B048-85BDC9FD1C3A}</a:tableStyleId>
              </a:tblPr>
              <a:tblGrid>
                <a:gridCol w="1866900"/>
                <a:gridCol w="1866900"/>
                <a:gridCol w="1866900"/>
                <a:gridCol w="1866900"/>
              </a:tblGrid>
              <a:tr h="370840">
                <a:tc>
                  <a:txBody>
                    <a:bodyPr/>
                    <a:lstStyle/>
                    <a:p>
                      <a:pPr algn="ctr"/>
                      <a:r>
                        <a:rPr lang="zh-TW" altLang="en-US" dirty="0" smtClean="0">
                          <a:latin typeface="Times New Roman" pitchFamily="18" charset="0"/>
                          <a:ea typeface="標楷體" pitchFamily="65" charset="-120"/>
                          <a:cs typeface="Times New Roman" pitchFamily="18" charset="0"/>
                        </a:rPr>
                        <a:t>研究議題</a:t>
                      </a:r>
                      <a:endParaRPr lang="zh-TW" altLang="en-US" dirty="0">
                        <a:latin typeface="Times New Roman" pitchFamily="18" charset="0"/>
                        <a:ea typeface="標楷體" pitchFamily="65" charset="-12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作者</a:t>
                      </a:r>
                      <a:endParaRPr lang="zh-TW" altLang="en-US" dirty="0">
                        <a:latin typeface="Times New Roman" pitchFamily="18" charset="0"/>
                        <a:ea typeface="標楷體" pitchFamily="65" charset="-12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結果</a:t>
                      </a:r>
                      <a:endParaRPr lang="zh-TW" altLang="en-US" dirty="0">
                        <a:latin typeface="Times New Roman" pitchFamily="18" charset="0"/>
                        <a:ea typeface="標楷體" pitchFamily="65" charset="-12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論文的幫助</a:t>
                      </a:r>
                      <a:endParaRPr lang="zh-TW" altLang="en-US" dirty="0">
                        <a:latin typeface="Times New Roman" pitchFamily="18" charset="0"/>
                        <a:ea typeface="標楷體" pitchFamily="65" charset="-120"/>
                        <a:cs typeface="Times New Roman" pitchFamily="18" charset="0"/>
                      </a:endParaRPr>
                    </a:p>
                  </a:txBody>
                  <a:tcPr anchor="ctr"/>
                </a:tc>
              </a:tr>
              <a:tr h="370840">
                <a:tc>
                  <a:txBody>
                    <a:bodyPr/>
                    <a:lstStyle/>
                    <a:p>
                      <a:pPr algn="ctr"/>
                      <a:r>
                        <a:rPr lang="en-US" altLang="zh-TW" dirty="0" smtClean="0">
                          <a:latin typeface="Times New Roman" pitchFamily="18" charset="0"/>
                          <a:ea typeface="標楷體" pitchFamily="65" charset="-120"/>
                          <a:cs typeface="Times New Roman" pitchFamily="18" charset="0"/>
                        </a:rPr>
                        <a:t>Age differences in path learning: The role of interference in updating</a:t>
                      </a:r>
                      <a:br>
                        <a:rPr lang="en-US" altLang="zh-TW" dirty="0" smtClean="0">
                          <a:latin typeface="Times New Roman" pitchFamily="18" charset="0"/>
                          <a:ea typeface="標楷體" pitchFamily="65" charset="-120"/>
                          <a:cs typeface="Times New Roman" pitchFamily="18" charset="0"/>
                        </a:rPr>
                      </a:br>
                      <a:r>
                        <a:rPr lang="en-US" altLang="zh-TW" dirty="0" smtClean="0">
                          <a:latin typeface="Times New Roman" pitchFamily="18" charset="0"/>
                          <a:ea typeface="標楷體" pitchFamily="65" charset="-120"/>
                          <a:cs typeface="Times New Roman" pitchFamily="18" charset="0"/>
                        </a:rPr>
                        <a:t>spatial information</a:t>
                      </a:r>
                      <a:endParaRPr lang="zh-TW" altLang="en-US" dirty="0">
                        <a:latin typeface="Times New Roman" pitchFamily="18" charset="0"/>
                        <a:ea typeface="標楷體" pitchFamily="65" charset="-120"/>
                        <a:cs typeface="Times New Roman" pitchFamily="18" charset="0"/>
                      </a:endParaRPr>
                    </a:p>
                  </a:txBody>
                  <a:tcPr anchor="ctr"/>
                </a:tc>
                <a:tc>
                  <a:txBody>
                    <a:bodyPr/>
                    <a:lstStyle/>
                    <a:p>
                      <a:pPr algn="ctr"/>
                      <a:r>
                        <a:rPr lang="pt-BR" altLang="zh-TW" dirty="0" smtClean="0">
                          <a:latin typeface="Times New Roman" pitchFamily="18" charset="0"/>
                          <a:ea typeface="標楷體" pitchFamily="65" charset="-120"/>
                          <a:cs typeface="Times New Roman" pitchFamily="18" charset="0"/>
                        </a:rPr>
                        <a:t>C. Zancada-Menendez </a:t>
                      </a:r>
                      <a:endParaRPr lang="zh-TW" altLang="en-US" dirty="0">
                        <a:latin typeface="Times New Roman" pitchFamily="18" charset="0"/>
                        <a:ea typeface="標楷體" pitchFamily="65" charset="-12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smtClean="0">
                          <a:latin typeface="Times New Roman" pitchFamily="18" charset="0"/>
                          <a:ea typeface="標楷體" pitchFamily="65" charset="-120"/>
                          <a:cs typeface="Times New Roman" pitchFamily="18" charset="0"/>
                        </a:rPr>
                        <a:t>實驗使用</a:t>
                      </a:r>
                      <a:r>
                        <a:rPr lang="en-US" altLang="zh-TW" sz="1800" dirty="0" smtClean="0">
                          <a:latin typeface="Times New Roman" pitchFamily="18" charset="0"/>
                          <a:ea typeface="標楷體" pitchFamily="65" charset="-120"/>
                          <a:cs typeface="Times New Roman" pitchFamily="18" charset="0"/>
                        </a:rPr>
                        <a:t>Software Blender 3D</a:t>
                      </a:r>
                      <a:r>
                        <a:rPr lang="zh-TW" altLang="en-US" sz="1800" dirty="0" smtClean="0">
                          <a:latin typeface="Times New Roman" pitchFamily="18" charset="0"/>
                          <a:ea typeface="標楷體" pitchFamily="65" charset="-120"/>
                          <a:cs typeface="Times New Roman" pitchFamily="18" charset="0"/>
                        </a:rPr>
                        <a:t> 進行模擬環境建構，由於老化的原因，老年人的認知過程、工作記憶、尋路的能力、學習不熟悉的路徑、認路標比起年輕人下降很多 。</a:t>
                      </a:r>
                      <a:endParaRPr lang="zh-TW" altLang="en-US" dirty="0">
                        <a:latin typeface="Times New Roman" pitchFamily="18" charset="0"/>
                        <a:ea typeface="標楷體" pitchFamily="65" charset="-120"/>
                        <a:cs typeface="Times New Roman" pitchFamily="18" charset="0"/>
                      </a:endParaRPr>
                    </a:p>
                  </a:txBody>
                  <a:tcPr anchor="ctr"/>
                </a:tc>
                <a:tc>
                  <a:txBody>
                    <a:bodyPr/>
                    <a:lstStyle/>
                    <a:p>
                      <a:pPr algn="ctr"/>
                      <a:r>
                        <a:rPr lang="zh-TW" altLang="en-US" dirty="0" smtClean="0">
                          <a:latin typeface="Times New Roman" pitchFamily="18" charset="0"/>
                          <a:ea typeface="標楷體" pitchFamily="65" charset="-120"/>
                          <a:cs typeface="Times New Roman" pitchFamily="18" charset="0"/>
                        </a:rPr>
                        <a:t>老年人在道路學習或認路標能力會隨著年齡的增長而下降。</a:t>
                      </a:r>
                      <a:endParaRPr lang="zh-TW" altLang="en-US" dirty="0">
                        <a:latin typeface="Times New Roman" pitchFamily="18" charset="0"/>
                        <a:ea typeface="標楷體" pitchFamily="65" charset="-120"/>
                        <a:cs typeface="Times New Roman" pitchFamily="18" charset="0"/>
                      </a:endParaRPr>
                    </a:p>
                  </a:txBody>
                  <a:tcPr anchor="ctr"/>
                </a:tc>
              </a:tr>
              <a:tr h="370840">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r>
            </a:tbl>
          </a:graphicData>
        </a:graphic>
      </p:graphicFrame>
      <p:sp>
        <p:nvSpPr>
          <p:cNvPr id="4" name="投影片編號版面配置區 3"/>
          <p:cNvSpPr>
            <a:spLocks noGrp="1"/>
          </p:cNvSpPr>
          <p:nvPr>
            <p:ph type="sldNum" sz="quarter" idx="15"/>
          </p:nvPr>
        </p:nvSpPr>
        <p:spPr/>
        <p:txBody>
          <a:bodyPr/>
          <a:lstStyle/>
          <a:p>
            <a:fld id="{8E23039C-4499-4A98-BA63-2F11B9415274}" type="slidenum">
              <a:rPr lang="zh-TW" altLang="en-US" smtClean="0"/>
              <a:pPr/>
              <a:t>9</a:t>
            </a:fld>
            <a:endParaRPr lang="zh-TW"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1062</TotalTime>
  <Words>960</Words>
  <Application>Microsoft Office PowerPoint</Application>
  <PresentationFormat>如螢幕大小 (4:3)</PresentationFormat>
  <Paragraphs>152</Paragraphs>
  <Slides>14</Slides>
  <Notes>1</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壁窗</vt:lpstr>
      <vt:lpstr>阿茲海默症步行導航系統警示介面設計與評估</vt:lpstr>
      <vt:lpstr>簡介</vt:lpstr>
      <vt:lpstr>簡介</vt:lpstr>
      <vt:lpstr>簡介</vt:lpstr>
      <vt:lpstr>探討問題</vt:lpstr>
      <vt:lpstr>文獻探討</vt:lpstr>
      <vt:lpstr>文獻探討</vt:lpstr>
      <vt:lpstr>文獻探討</vt:lpstr>
      <vt:lpstr>文獻探討</vt:lpstr>
      <vt:lpstr>實驗因子</vt:lpstr>
      <vt:lpstr>研究方法</vt:lpstr>
      <vt:lpstr>實驗畫面</vt:lpstr>
      <vt:lpstr>視覺警示系統流程</vt:lpstr>
      <vt:lpstr>研究方法</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Administrator</dc:creator>
  <cp:lastModifiedBy>Administrator</cp:lastModifiedBy>
  <cp:revision>64</cp:revision>
  <dcterms:created xsi:type="dcterms:W3CDTF">2015-09-01T04:20:31Z</dcterms:created>
  <dcterms:modified xsi:type="dcterms:W3CDTF">2015-09-16T00:58:48Z</dcterms:modified>
</cp:coreProperties>
</file>