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5" r:id="rId9"/>
    <p:sldId id="261" r:id="rId10"/>
    <p:sldId id="262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4660"/>
  </p:normalViewPr>
  <p:slideViewPr>
    <p:cSldViewPr>
      <p:cViewPr varScale="1">
        <p:scale>
          <a:sx n="109" d="100"/>
          <a:sy n="109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A4C342-7FE8-496C-AA8E-B3A3BE92FA00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B27EE960-60BE-4816-ABF7-FF686AE069E5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實體</a:t>
          </a:r>
          <a:endParaRPr lang="en-US" altLang="zh-TW" b="1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作業環境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9410833-5935-45B1-B11F-7969B1CC5B22}" type="parTrans" cxnId="{E5D4D070-149D-46A8-AA6B-9306FCED73F1}">
      <dgm:prSet/>
      <dgm:spPr/>
      <dgm:t>
        <a:bodyPr/>
        <a:lstStyle/>
        <a:p>
          <a:endParaRPr lang="zh-TW" altLang="en-US"/>
        </a:p>
      </dgm:t>
    </dgm:pt>
    <dgm:pt modelId="{1B5F0E0C-6290-4829-92D1-8C633F93AD7D}" type="sibTrans" cxnId="{E5D4D070-149D-46A8-AA6B-9306FCED73F1}">
      <dgm:prSet/>
      <dgm:spPr/>
      <dgm:t>
        <a:bodyPr/>
        <a:lstStyle/>
        <a:p>
          <a:endParaRPr lang="zh-TW" altLang="en-US"/>
        </a:p>
      </dgm:t>
    </dgm:pt>
    <dgm:pt modelId="{A5F2A078-1374-49C5-ADAA-4A8B20FA912A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照明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E7330E-A155-4814-BE75-535E506DBDAE}" type="parTrans" cxnId="{D8F2E0E7-11D6-4A05-9ECD-7949EB2B1474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F5F1FCB-64B5-48B7-B7D4-C4FC2AA19E94}" type="sibTrans" cxnId="{D8F2E0E7-11D6-4A05-9ECD-7949EB2B1474}">
      <dgm:prSet/>
      <dgm:spPr/>
      <dgm:t>
        <a:bodyPr/>
        <a:lstStyle/>
        <a:p>
          <a:endParaRPr lang="zh-TW" altLang="en-US"/>
        </a:p>
      </dgm:t>
    </dgm:pt>
    <dgm:pt modelId="{DD19969C-E466-4172-B5A5-EA896F5DAAB8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熱</a:t>
          </a:r>
          <a:endParaRPr lang="en-US" altLang="zh-TW" b="1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溫度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6EAA6B6-8803-46BA-9149-A9AC5A052129}" type="parTrans" cxnId="{DEEBAEB1-DDDF-420B-8AC6-0682FE5FD2E9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23B628-AEC6-42E4-AE11-9E79B927A710}" type="sibTrans" cxnId="{DEEBAEB1-DDDF-420B-8AC6-0682FE5FD2E9}">
      <dgm:prSet/>
      <dgm:spPr/>
      <dgm:t>
        <a:bodyPr/>
        <a:lstStyle/>
        <a:p>
          <a:endParaRPr lang="zh-TW" altLang="en-US"/>
        </a:p>
      </dgm:t>
    </dgm:pt>
    <dgm:pt modelId="{F2BDBAD0-2539-49F7-8CB8-9ED311A140B9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振動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A6091D1-DE04-475A-BB07-E7C99B52E99A}" type="parTrans" cxnId="{2DB548EE-4379-401B-B196-CC3F85F5BA16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9F4F72C-2789-4F39-871F-488480AEDCC2}" type="sibTrans" cxnId="{2DB548EE-4379-401B-B196-CC3F85F5BA16}">
      <dgm:prSet/>
      <dgm:spPr/>
      <dgm:t>
        <a:bodyPr/>
        <a:lstStyle/>
        <a:p>
          <a:endParaRPr lang="zh-TW" altLang="en-US"/>
        </a:p>
      </dgm:t>
    </dgm:pt>
    <dgm:pt modelId="{0E98D0A9-0DD5-49C2-B09B-EC3B18F827CF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通風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8962D70-C342-4D50-AEEC-02947DDC1C64}" type="parTrans" cxnId="{5E1EB1AF-FB97-4760-B5D2-FD3532170233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2E5BD56-C7DF-46E6-A1A8-D7C45653227E}" type="sibTrans" cxnId="{5E1EB1AF-FB97-4760-B5D2-FD3532170233}">
      <dgm:prSet/>
      <dgm:spPr/>
      <dgm:t>
        <a:bodyPr/>
        <a:lstStyle/>
        <a:p>
          <a:endParaRPr lang="zh-TW" altLang="en-US"/>
        </a:p>
      </dgm:t>
    </dgm:pt>
    <dgm:pt modelId="{3E5CE9F4-CE07-449D-A9A5-DCE20EC010B0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噪音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9DD6AE-2774-41F3-8074-4C36F059602D}" type="parTrans" cxnId="{D25F9EF1-503E-4E22-B208-EEB464096254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5C69F18-A042-4530-9347-2C885215B160}" type="sibTrans" cxnId="{D25F9EF1-503E-4E22-B208-EEB464096254}">
      <dgm:prSet/>
      <dgm:spPr/>
      <dgm:t>
        <a:bodyPr/>
        <a:lstStyle/>
        <a:p>
          <a:endParaRPr lang="zh-TW" altLang="en-US"/>
        </a:p>
      </dgm:t>
    </dgm:pt>
    <dgm:pt modelId="{E57AA92E-4D4B-489C-9072-B1875D6209EB}" type="pres">
      <dgm:prSet presAssocID="{DFA4C342-7FE8-496C-AA8E-B3A3BE92FA0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53E73E2-3841-48E2-841D-97A9B1F34EDE}" type="pres">
      <dgm:prSet presAssocID="{B27EE960-60BE-4816-ABF7-FF686AE069E5}" presName="centerShape" presStyleLbl="node0" presStyleIdx="0" presStyleCnt="1" custScaleX="114483" custScaleY="114483"/>
      <dgm:spPr/>
      <dgm:t>
        <a:bodyPr/>
        <a:lstStyle/>
        <a:p>
          <a:endParaRPr lang="zh-TW" altLang="en-US"/>
        </a:p>
      </dgm:t>
    </dgm:pt>
    <dgm:pt modelId="{C02C7F26-EFAB-45F7-9154-EAE4B0633703}" type="pres">
      <dgm:prSet presAssocID="{E8E7330E-A155-4814-BE75-535E506DBDAE}" presName="parTrans" presStyleLbl="sibTrans2D1" presStyleIdx="0" presStyleCnt="5"/>
      <dgm:spPr/>
      <dgm:t>
        <a:bodyPr/>
        <a:lstStyle/>
        <a:p>
          <a:endParaRPr lang="zh-TW" altLang="en-US"/>
        </a:p>
      </dgm:t>
    </dgm:pt>
    <dgm:pt modelId="{A8AB6F3D-2FC2-444F-9D56-ED08896218CC}" type="pres">
      <dgm:prSet presAssocID="{E8E7330E-A155-4814-BE75-535E506DBDAE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345B437D-072B-44E5-A708-57CB9613CF25}" type="pres">
      <dgm:prSet presAssocID="{A5F2A078-1374-49C5-ADAA-4A8B20FA912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6F499C-0F62-4040-B4DD-37459DDCE310}" type="pres">
      <dgm:prSet presAssocID="{529DD6AE-2774-41F3-8074-4C36F059602D}" presName="parTrans" presStyleLbl="sibTrans2D1" presStyleIdx="1" presStyleCnt="5"/>
      <dgm:spPr/>
      <dgm:t>
        <a:bodyPr/>
        <a:lstStyle/>
        <a:p>
          <a:endParaRPr lang="zh-TW" altLang="en-US"/>
        </a:p>
      </dgm:t>
    </dgm:pt>
    <dgm:pt modelId="{C685C104-3E55-49E7-BD9C-F7B95B12C099}" type="pres">
      <dgm:prSet presAssocID="{529DD6AE-2774-41F3-8074-4C36F059602D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D32467C6-4306-49C8-BECD-FED20468F357}" type="pres">
      <dgm:prSet presAssocID="{3E5CE9F4-CE07-449D-A9A5-DCE20EC010B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D86E6C-8E0F-4907-A352-A866907BAD2E}" type="pres">
      <dgm:prSet presAssocID="{D6EAA6B6-8803-46BA-9149-A9AC5A052129}" presName="parTrans" presStyleLbl="sibTrans2D1" presStyleIdx="2" presStyleCnt="5"/>
      <dgm:spPr/>
      <dgm:t>
        <a:bodyPr/>
        <a:lstStyle/>
        <a:p>
          <a:endParaRPr lang="zh-TW" altLang="en-US"/>
        </a:p>
      </dgm:t>
    </dgm:pt>
    <dgm:pt modelId="{B6620825-8B63-4529-A3E5-4EE470DC7ECC}" type="pres">
      <dgm:prSet presAssocID="{D6EAA6B6-8803-46BA-9149-A9AC5A052129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B48F280B-F3CB-4FBE-B153-2E1F384CCA01}" type="pres">
      <dgm:prSet presAssocID="{DD19969C-E466-4172-B5A5-EA896F5DAAB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15AC8C-690A-4E8C-B7C5-147E8ECA3B7B}" type="pres">
      <dgm:prSet presAssocID="{BA6091D1-DE04-475A-BB07-E7C99B52E99A}" presName="parTrans" presStyleLbl="sibTrans2D1" presStyleIdx="3" presStyleCnt="5"/>
      <dgm:spPr/>
      <dgm:t>
        <a:bodyPr/>
        <a:lstStyle/>
        <a:p>
          <a:endParaRPr lang="zh-TW" altLang="en-US"/>
        </a:p>
      </dgm:t>
    </dgm:pt>
    <dgm:pt modelId="{70787F54-BBDA-4D8E-8BC6-405FC55CEF77}" type="pres">
      <dgm:prSet presAssocID="{BA6091D1-DE04-475A-BB07-E7C99B52E99A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A4278F2F-9A92-4239-822B-D034143C32FC}" type="pres">
      <dgm:prSet presAssocID="{F2BDBAD0-2539-49F7-8CB8-9ED311A140B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5A4B8A2-81F8-46E1-B478-B54780495EC4}" type="pres">
      <dgm:prSet presAssocID="{A8962D70-C342-4D50-AEEC-02947DDC1C64}" presName="parTrans" presStyleLbl="sibTrans2D1" presStyleIdx="4" presStyleCnt="5"/>
      <dgm:spPr/>
      <dgm:t>
        <a:bodyPr/>
        <a:lstStyle/>
        <a:p>
          <a:endParaRPr lang="zh-TW" altLang="en-US"/>
        </a:p>
      </dgm:t>
    </dgm:pt>
    <dgm:pt modelId="{4AC2A70A-850D-40DC-8785-36F16371E161}" type="pres">
      <dgm:prSet presAssocID="{A8962D70-C342-4D50-AEEC-02947DDC1C64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  <dgm:pt modelId="{1A3482D3-3FC5-4F3C-B52A-1A168474E13F}" type="pres">
      <dgm:prSet presAssocID="{0E98D0A9-0DD5-49C2-B09B-EC3B18F827C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25F9EF1-503E-4E22-B208-EEB464096254}" srcId="{B27EE960-60BE-4816-ABF7-FF686AE069E5}" destId="{3E5CE9F4-CE07-449D-A9A5-DCE20EC010B0}" srcOrd="1" destOrd="0" parTransId="{529DD6AE-2774-41F3-8074-4C36F059602D}" sibTransId="{F5C69F18-A042-4530-9347-2C885215B160}"/>
    <dgm:cxn modelId="{E5D4D070-149D-46A8-AA6B-9306FCED73F1}" srcId="{DFA4C342-7FE8-496C-AA8E-B3A3BE92FA00}" destId="{B27EE960-60BE-4816-ABF7-FF686AE069E5}" srcOrd="0" destOrd="0" parTransId="{59410833-5935-45B1-B11F-7969B1CC5B22}" sibTransId="{1B5F0E0C-6290-4829-92D1-8C633F93AD7D}"/>
    <dgm:cxn modelId="{C0FDFE2E-46B5-4D3C-8A30-96B72DC054A1}" type="presOf" srcId="{529DD6AE-2774-41F3-8074-4C36F059602D}" destId="{C685C104-3E55-49E7-BD9C-F7B95B12C099}" srcOrd="1" destOrd="0" presId="urn:microsoft.com/office/officeart/2005/8/layout/radial5"/>
    <dgm:cxn modelId="{1C3EA890-16B1-41A3-B01B-6015054AA6CA}" type="presOf" srcId="{E8E7330E-A155-4814-BE75-535E506DBDAE}" destId="{A8AB6F3D-2FC2-444F-9D56-ED08896218CC}" srcOrd="1" destOrd="0" presId="urn:microsoft.com/office/officeart/2005/8/layout/radial5"/>
    <dgm:cxn modelId="{FD971D3F-921A-4462-A74C-FB877A05FD66}" type="presOf" srcId="{A5F2A078-1374-49C5-ADAA-4A8B20FA912A}" destId="{345B437D-072B-44E5-A708-57CB9613CF25}" srcOrd="0" destOrd="0" presId="urn:microsoft.com/office/officeart/2005/8/layout/radial5"/>
    <dgm:cxn modelId="{5E1EB1AF-FB97-4760-B5D2-FD3532170233}" srcId="{B27EE960-60BE-4816-ABF7-FF686AE069E5}" destId="{0E98D0A9-0DD5-49C2-B09B-EC3B18F827CF}" srcOrd="4" destOrd="0" parTransId="{A8962D70-C342-4D50-AEEC-02947DDC1C64}" sibTransId="{C2E5BD56-C7DF-46E6-A1A8-D7C45653227E}"/>
    <dgm:cxn modelId="{373617BF-6394-42A0-BA62-91AB7C051B6E}" type="presOf" srcId="{0E98D0A9-0DD5-49C2-B09B-EC3B18F827CF}" destId="{1A3482D3-3FC5-4F3C-B52A-1A168474E13F}" srcOrd="0" destOrd="0" presId="urn:microsoft.com/office/officeart/2005/8/layout/radial5"/>
    <dgm:cxn modelId="{71136155-ABF0-41A7-B8B5-70C19A304D3C}" type="presOf" srcId="{D6EAA6B6-8803-46BA-9149-A9AC5A052129}" destId="{A5D86E6C-8E0F-4907-A352-A866907BAD2E}" srcOrd="0" destOrd="0" presId="urn:microsoft.com/office/officeart/2005/8/layout/radial5"/>
    <dgm:cxn modelId="{D8F2E0E7-11D6-4A05-9ECD-7949EB2B1474}" srcId="{B27EE960-60BE-4816-ABF7-FF686AE069E5}" destId="{A5F2A078-1374-49C5-ADAA-4A8B20FA912A}" srcOrd="0" destOrd="0" parTransId="{E8E7330E-A155-4814-BE75-535E506DBDAE}" sibTransId="{FF5F1FCB-64B5-48B7-B7D4-C4FC2AA19E94}"/>
    <dgm:cxn modelId="{748E0D8D-7894-4BE0-9E61-2498D0B864A6}" type="presOf" srcId="{529DD6AE-2774-41F3-8074-4C36F059602D}" destId="{D56F499C-0F62-4040-B4DD-37459DDCE310}" srcOrd="0" destOrd="0" presId="urn:microsoft.com/office/officeart/2005/8/layout/radial5"/>
    <dgm:cxn modelId="{D2ECDF79-2CB6-4981-84C7-34306175B448}" type="presOf" srcId="{DD19969C-E466-4172-B5A5-EA896F5DAAB8}" destId="{B48F280B-F3CB-4FBE-B153-2E1F384CCA01}" srcOrd="0" destOrd="0" presId="urn:microsoft.com/office/officeart/2005/8/layout/radial5"/>
    <dgm:cxn modelId="{56E2BA2A-760E-4D3A-BEEA-D8CD11169E92}" type="presOf" srcId="{B27EE960-60BE-4816-ABF7-FF686AE069E5}" destId="{E53E73E2-3841-48E2-841D-97A9B1F34EDE}" srcOrd="0" destOrd="0" presId="urn:microsoft.com/office/officeart/2005/8/layout/radial5"/>
    <dgm:cxn modelId="{C5D530BE-0A7A-4675-A98C-F34924F548B2}" type="presOf" srcId="{E8E7330E-A155-4814-BE75-535E506DBDAE}" destId="{C02C7F26-EFAB-45F7-9154-EAE4B0633703}" srcOrd="0" destOrd="0" presId="urn:microsoft.com/office/officeart/2005/8/layout/radial5"/>
    <dgm:cxn modelId="{73D3739B-4DA2-4CFB-B9F5-7DFE2BCC3787}" type="presOf" srcId="{A8962D70-C342-4D50-AEEC-02947DDC1C64}" destId="{45A4B8A2-81F8-46E1-B478-B54780495EC4}" srcOrd="0" destOrd="0" presId="urn:microsoft.com/office/officeart/2005/8/layout/radial5"/>
    <dgm:cxn modelId="{E0B4B7AA-8AAA-4F9C-B2E2-C53CEECFDF5F}" type="presOf" srcId="{BA6091D1-DE04-475A-BB07-E7C99B52E99A}" destId="{70787F54-BBDA-4D8E-8BC6-405FC55CEF77}" srcOrd="1" destOrd="0" presId="urn:microsoft.com/office/officeart/2005/8/layout/radial5"/>
    <dgm:cxn modelId="{DEEBAEB1-DDDF-420B-8AC6-0682FE5FD2E9}" srcId="{B27EE960-60BE-4816-ABF7-FF686AE069E5}" destId="{DD19969C-E466-4172-B5A5-EA896F5DAAB8}" srcOrd="2" destOrd="0" parTransId="{D6EAA6B6-8803-46BA-9149-A9AC5A052129}" sibTransId="{F123B628-AEC6-42E4-AE11-9E79B927A710}"/>
    <dgm:cxn modelId="{0C3965B7-BB1F-431E-825C-84E72939BAA2}" type="presOf" srcId="{D6EAA6B6-8803-46BA-9149-A9AC5A052129}" destId="{B6620825-8B63-4529-A3E5-4EE470DC7ECC}" srcOrd="1" destOrd="0" presId="urn:microsoft.com/office/officeart/2005/8/layout/radial5"/>
    <dgm:cxn modelId="{2DB548EE-4379-401B-B196-CC3F85F5BA16}" srcId="{B27EE960-60BE-4816-ABF7-FF686AE069E5}" destId="{F2BDBAD0-2539-49F7-8CB8-9ED311A140B9}" srcOrd="3" destOrd="0" parTransId="{BA6091D1-DE04-475A-BB07-E7C99B52E99A}" sibTransId="{99F4F72C-2789-4F39-871F-488480AEDCC2}"/>
    <dgm:cxn modelId="{AB61C51A-6B31-4FD8-AFB8-F0FE68E9EB26}" type="presOf" srcId="{DFA4C342-7FE8-496C-AA8E-B3A3BE92FA00}" destId="{E57AA92E-4D4B-489C-9072-B1875D6209EB}" srcOrd="0" destOrd="0" presId="urn:microsoft.com/office/officeart/2005/8/layout/radial5"/>
    <dgm:cxn modelId="{04F97574-EB11-49C2-B425-FD37BD68115C}" type="presOf" srcId="{3E5CE9F4-CE07-449D-A9A5-DCE20EC010B0}" destId="{D32467C6-4306-49C8-BECD-FED20468F357}" srcOrd="0" destOrd="0" presId="urn:microsoft.com/office/officeart/2005/8/layout/radial5"/>
    <dgm:cxn modelId="{9DF0CC83-DDDC-425E-B3FB-3A1AD40A1058}" type="presOf" srcId="{F2BDBAD0-2539-49F7-8CB8-9ED311A140B9}" destId="{A4278F2F-9A92-4239-822B-D034143C32FC}" srcOrd="0" destOrd="0" presId="urn:microsoft.com/office/officeart/2005/8/layout/radial5"/>
    <dgm:cxn modelId="{7E74105F-8CFC-4D1F-8334-DC341CA78817}" type="presOf" srcId="{BA6091D1-DE04-475A-BB07-E7C99B52E99A}" destId="{2215AC8C-690A-4E8C-B7C5-147E8ECA3B7B}" srcOrd="0" destOrd="0" presId="urn:microsoft.com/office/officeart/2005/8/layout/radial5"/>
    <dgm:cxn modelId="{7C6EE1E3-74C0-46CC-AD25-91990D31B679}" type="presOf" srcId="{A8962D70-C342-4D50-AEEC-02947DDC1C64}" destId="{4AC2A70A-850D-40DC-8785-36F16371E161}" srcOrd="1" destOrd="0" presId="urn:microsoft.com/office/officeart/2005/8/layout/radial5"/>
    <dgm:cxn modelId="{C96B71B7-ECBC-4859-94A5-6731EF8DDCC3}" type="presParOf" srcId="{E57AA92E-4D4B-489C-9072-B1875D6209EB}" destId="{E53E73E2-3841-48E2-841D-97A9B1F34EDE}" srcOrd="0" destOrd="0" presId="urn:microsoft.com/office/officeart/2005/8/layout/radial5"/>
    <dgm:cxn modelId="{610E5E52-885C-46D4-B5DE-B4BB041FF298}" type="presParOf" srcId="{E57AA92E-4D4B-489C-9072-B1875D6209EB}" destId="{C02C7F26-EFAB-45F7-9154-EAE4B0633703}" srcOrd="1" destOrd="0" presId="urn:microsoft.com/office/officeart/2005/8/layout/radial5"/>
    <dgm:cxn modelId="{33E72CA1-1E58-4704-93A4-53133469201B}" type="presParOf" srcId="{C02C7F26-EFAB-45F7-9154-EAE4B0633703}" destId="{A8AB6F3D-2FC2-444F-9D56-ED08896218CC}" srcOrd="0" destOrd="0" presId="urn:microsoft.com/office/officeart/2005/8/layout/radial5"/>
    <dgm:cxn modelId="{E3E5DC44-BFCF-4E6C-A51D-0A160CCCBA65}" type="presParOf" srcId="{E57AA92E-4D4B-489C-9072-B1875D6209EB}" destId="{345B437D-072B-44E5-A708-57CB9613CF25}" srcOrd="2" destOrd="0" presId="urn:microsoft.com/office/officeart/2005/8/layout/radial5"/>
    <dgm:cxn modelId="{2E9109CD-44C5-491A-A98B-CF99FC7DB9B4}" type="presParOf" srcId="{E57AA92E-4D4B-489C-9072-B1875D6209EB}" destId="{D56F499C-0F62-4040-B4DD-37459DDCE310}" srcOrd="3" destOrd="0" presId="urn:microsoft.com/office/officeart/2005/8/layout/radial5"/>
    <dgm:cxn modelId="{F297D3C7-6260-45B8-9AF6-1B24D5F883EC}" type="presParOf" srcId="{D56F499C-0F62-4040-B4DD-37459DDCE310}" destId="{C685C104-3E55-49E7-BD9C-F7B95B12C099}" srcOrd="0" destOrd="0" presId="urn:microsoft.com/office/officeart/2005/8/layout/radial5"/>
    <dgm:cxn modelId="{1A4DC7D5-B0D7-458C-BC1C-11A512962E79}" type="presParOf" srcId="{E57AA92E-4D4B-489C-9072-B1875D6209EB}" destId="{D32467C6-4306-49C8-BECD-FED20468F357}" srcOrd="4" destOrd="0" presId="urn:microsoft.com/office/officeart/2005/8/layout/radial5"/>
    <dgm:cxn modelId="{B07B1D76-17DA-4D06-AB24-30C11DBC25E7}" type="presParOf" srcId="{E57AA92E-4D4B-489C-9072-B1875D6209EB}" destId="{A5D86E6C-8E0F-4907-A352-A866907BAD2E}" srcOrd="5" destOrd="0" presId="urn:microsoft.com/office/officeart/2005/8/layout/radial5"/>
    <dgm:cxn modelId="{2E54BFDD-AECB-40F9-8958-19AF8567EFBF}" type="presParOf" srcId="{A5D86E6C-8E0F-4907-A352-A866907BAD2E}" destId="{B6620825-8B63-4529-A3E5-4EE470DC7ECC}" srcOrd="0" destOrd="0" presId="urn:microsoft.com/office/officeart/2005/8/layout/radial5"/>
    <dgm:cxn modelId="{B6653341-7C87-4A81-AEC6-858776467879}" type="presParOf" srcId="{E57AA92E-4D4B-489C-9072-B1875D6209EB}" destId="{B48F280B-F3CB-4FBE-B153-2E1F384CCA01}" srcOrd="6" destOrd="0" presId="urn:microsoft.com/office/officeart/2005/8/layout/radial5"/>
    <dgm:cxn modelId="{CDEB4219-25CA-4F85-BA54-6EBA67FDB4F4}" type="presParOf" srcId="{E57AA92E-4D4B-489C-9072-B1875D6209EB}" destId="{2215AC8C-690A-4E8C-B7C5-147E8ECA3B7B}" srcOrd="7" destOrd="0" presId="urn:microsoft.com/office/officeart/2005/8/layout/radial5"/>
    <dgm:cxn modelId="{A7C0B8A7-BDE6-4135-9A1B-AFDE734EC3D8}" type="presParOf" srcId="{2215AC8C-690A-4E8C-B7C5-147E8ECA3B7B}" destId="{70787F54-BBDA-4D8E-8BC6-405FC55CEF77}" srcOrd="0" destOrd="0" presId="urn:microsoft.com/office/officeart/2005/8/layout/radial5"/>
    <dgm:cxn modelId="{7507656B-0A7A-49EC-A659-8F90C15A114D}" type="presParOf" srcId="{E57AA92E-4D4B-489C-9072-B1875D6209EB}" destId="{A4278F2F-9A92-4239-822B-D034143C32FC}" srcOrd="8" destOrd="0" presId="urn:microsoft.com/office/officeart/2005/8/layout/radial5"/>
    <dgm:cxn modelId="{00ED61BC-3FC0-4049-8E54-06B86E960703}" type="presParOf" srcId="{E57AA92E-4D4B-489C-9072-B1875D6209EB}" destId="{45A4B8A2-81F8-46E1-B478-B54780495EC4}" srcOrd="9" destOrd="0" presId="urn:microsoft.com/office/officeart/2005/8/layout/radial5"/>
    <dgm:cxn modelId="{75987359-32CC-4DA1-A624-E724430C7058}" type="presParOf" srcId="{45A4B8A2-81F8-46E1-B478-B54780495EC4}" destId="{4AC2A70A-850D-40DC-8785-36F16371E161}" srcOrd="0" destOrd="0" presId="urn:microsoft.com/office/officeart/2005/8/layout/radial5"/>
    <dgm:cxn modelId="{B6942253-B929-462A-B3FA-9E915D5C1AFC}" type="presParOf" srcId="{E57AA92E-4D4B-489C-9072-B1875D6209EB}" destId="{1A3482D3-3FC5-4F3C-B52A-1A168474E13F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E73E2-3841-48E2-841D-97A9B1F34EDE}">
      <dsp:nvSpPr>
        <dsp:cNvPr id="0" name=""/>
        <dsp:cNvSpPr/>
      </dsp:nvSpPr>
      <dsp:spPr>
        <a:xfrm>
          <a:off x="2390321" y="1527945"/>
          <a:ext cx="1315356" cy="131535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實體</a:t>
          </a:r>
          <a:endParaRPr lang="en-US" altLang="zh-TW" sz="1600" b="1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作業環境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582950" y="1720574"/>
        <a:ext cx="930098" cy="930098"/>
      </dsp:txXfrm>
    </dsp:sp>
    <dsp:sp modelId="{C02C7F26-EFAB-45F7-9154-EAE4B0633703}">
      <dsp:nvSpPr>
        <dsp:cNvPr id="0" name=""/>
        <dsp:cNvSpPr/>
      </dsp:nvSpPr>
      <dsp:spPr>
        <a:xfrm rot="16200000">
          <a:off x="2948196" y="1149965"/>
          <a:ext cx="199606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78137" y="1258035"/>
        <a:ext cx="139724" cy="234386"/>
      </dsp:txXfrm>
    </dsp:sp>
    <dsp:sp modelId="{345B437D-072B-44E5-A708-57CB9613CF25}">
      <dsp:nvSpPr>
        <dsp:cNvPr id="0" name=""/>
        <dsp:cNvSpPr/>
      </dsp:nvSpPr>
      <dsp:spPr>
        <a:xfrm>
          <a:off x="2473523" y="2376"/>
          <a:ext cx="1148953" cy="114895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照明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641783" y="170636"/>
        <a:ext cx="812433" cy="812433"/>
      </dsp:txXfrm>
    </dsp:sp>
    <dsp:sp modelId="{D56F499C-0F62-4040-B4DD-37459DDCE310}">
      <dsp:nvSpPr>
        <dsp:cNvPr id="0" name=""/>
        <dsp:cNvSpPr/>
      </dsp:nvSpPr>
      <dsp:spPr>
        <a:xfrm rot="20520000">
          <a:off x="3747404" y="1730623"/>
          <a:ext cx="199606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250790"/>
            <a:satOff val="15422"/>
            <a:lumOff val="-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48869" y="1818004"/>
        <a:ext cx="139724" cy="234386"/>
      </dsp:txXfrm>
    </dsp:sp>
    <dsp:sp modelId="{D32467C6-4306-49C8-BECD-FED20468F357}">
      <dsp:nvSpPr>
        <dsp:cNvPr id="0" name=""/>
        <dsp:cNvSpPr/>
      </dsp:nvSpPr>
      <dsp:spPr>
        <a:xfrm>
          <a:off x="4003555" y="1114009"/>
          <a:ext cx="1148953" cy="1148953"/>
        </a:xfrm>
        <a:prstGeom prst="ellipse">
          <a:avLst/>
        </a:prstGeom>
        <a:solidFill>
          <a:schemeClr val="accent4">
            <a:hueOff val="-3250790"/>
            <a:satOff val="15422"/>
            <a:lumOff val="-333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噪音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171815" y="1282269"/>
        <a:ext cx="812433" cy="812433"/>
      </dsp:txXfrm>
    </dsp:sp>
    <dsp:sp modelId="{A5D86E6C-8E0F-4907-A352-A866907BAD2E}">
      <dsp:nvSpPr>
        <dsp:cNvPr id="0" name=""/>
        <dsp:cNvSpPr/>
      </dsp:nvSpPr>
      <dsp:spPr>
        <a:xfrm rot="3240000">
          <a:off x="3442134" y="2670148"/>
          <a:ext cx="199606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6501581"/>
            <a:satOff val="30845"/>
            <a:lumOff val="-6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454476" y="2724054"/>
        <a:ext cx="139724" cy="234386"/>
      </dsp:txXfrm>
    </dsp:sp>
    <dsp:sp modelId="{B48F280B-F3CB-4FBE-B153-2E1F384CCA01}">
      <dsp:nvSpPr>
        <dsp:cNvPr id="0" name=""/>
        <dsp:cNvSpPr/>
      </dsp:nvSpPr>
      <dsp:spPr>
        <a:xfrm>
          <a:off x="3419135" y="2912670"/>
          <a:ext cx="1148953" cy="1148953"/>
        </a:xfrm>
        <a:prstGeom prst="ellipse">
          <a:avLst/>
        </a:prstGeom>
        <a:solidFill>
          <a:schemeClr val="accent4">
            <a:hueOff val="-6501581"/>
            <a:satOff val="30845"/>
            <a:lumOff val="-666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熱</a:t>
          </a:r>
          <a:endParaRPr lang="en-US" altLang="zh-TW" sz="1600" b="1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溫度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587395" y="3080930"/>
        <a:ext cx="812433" cy="812433"/>
      </dsp:txXfrm>
    </dsp:sp>
    <dsp:sp modelId="{2215AC8C-690A-4E8C-B7C5-147E8ECA3B7B}">
      <dsp:nvSpPr>
        <dsp:cNvPr id="0" name=""/>
        <dsp:cNvSpPr/>
      </dsp:nvSpPr>
      <dsp:spPr>
        <a:xfrm rot="7560000">
          <a:off x="2454259" y="2670148"/>
          <a:ext cx="199606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9752371"/>
            <a:satOff val="46267"/>
            <a:lumOff val="-10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2501799" y="2724054"/>
        <a:ext cx="139724" cy="234386"/>
      </dsp:txXfrm>
    </dsp:sp>
    <dsp:sp modelId="{A4278F2F-9A92-4239-822B-D034143C32FC}">
      <dsp:nvSpPr>
        <dsp:cNvPr id="0" name=""/>
        <dsp:cNvSpPr/>
      </dsp:nvSpPr>
      <dsp:spPr>
        <a:xfrm>
          <a:off x="1527911" y="2912670"/>
          <a:ext cx="1148953" cy="1148953"/>
        </a:xfrm>
        <a:prstGeom prst="ellipse">
          <a:avLst/>
        </a:prstGeom>
        <a:solidFill>
          <a:schemeClr val="accent4">
            <a:hueOff val="-9752371"/>
            <a:satOff val="46267"/>
            <a:lumOff val="-1000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振動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696171" y="3080930"/>
        <a:ext cx="812433" cy="812433"/>
      </dsp:txXfrm>
    </dsp:sp>
    <dsp:sp modelId="{45A4B8A2-81F8-46E1-B478-B54780495EC4}">
      <dsp:nvSpPr>
        <dsp:cNvPr id="0" name=""/>
        <dsp:cNvSpPr/>
      </dsp:nvSpPr>
      <dsp:spPr>
        <a:xfrm rot="11880000">
          <a:off x="2148988" y="1730623"/>
          <a:ext cx="199606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2207405" y="1818004"/>
        <a:ext cx="139724" cy="234386"/>
      </dsp:txXfrm>
    </dsp:sp>
    <dsp:sp modelId="{1A3482D3-3FC5-4F3C-B52A-1A168474E13F}">
      <dsp:nvSpPr>
        <dsp:cNvPr id="0" name=""/>
        <dsp:cNvSpPr/>
      </dsp:nvSpPr>
      <dsp:spPr>
        <a:xfrm>
          <a:off x="943491" y="1114009"/>
          <a:ext cx="1148953" cy="1148953"/>
        </a:xfrm>
        <a:prstGeom prst="ellipse">
          <a:avLst/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通風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111751" y="1282269"/>
        <a:ext cx="812433" cy="812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實體作業環境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：張語軒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016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通風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通風的種類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全部換氣：通風機與風管的結合，按每分鐘所需換氧量將工作環境空氣排換</a:t>
            </a:r>
            <a:endParaRPr lang="en-US" altLang="zh-TW" sz="16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局部換氣：將汙染來源處局部排氣，比全部換氣的方式更為經濟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通風系統的規劃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廠房設計初期就須考量通風系統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考量因素 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</a:t>
            </a:r>
            <a:r>
              <a:rPr lang="en-US" altLang="zh-TW" sz="16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工廠用途與所需條件、汙染物的種類、汙染發生位置及數量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排氣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r>
              <a:rPr lang="zh-TW" altLang="en-US" sz="16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必須注意汙染空氣的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比重 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汙染空氣比空氣輕，通風口應設置上方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通風在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實體作業環境設計的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有毒氣體須使用完全包覆的方式排氣</a:t>
            </a:r>
            <a:endParaRPr lang="en-US" altLang="zh-TW" sz="16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選擇適當的排氣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罩，有助於排氣的效率</a:t>
            </a:r>
            <a:endParaRPr lang="en-US" altLang="zh-TW" sz="16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設計局部的排氣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</a:t>
            </a:r>
            <a:endParaRPr lang="en-US" altLang="zh-TW" sz="16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利用工作場所的自然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</a:t>
            </a:r>
            <a:endParaRPr lang="en-US" altLang="zh-TW" sz="16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容易產生熱的環境可加裝排氣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天窗</a:t>
            </a:r>
            <a:endParaRPr lang="en-US" altLang="zh-TW" sz="16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定期維修通風系統</a:t>
            </a:r>
            <a:endParaRPr lang="en-US" altLang="zh-TW" sz="160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305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作業環境的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了解各個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設計因素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定義及量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各因素的實體運用及危害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977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91490430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541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照明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39341"/>
                <a:ext cx="7643192" cy="4525963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sz="20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光的本質</a:t>
                </a:r>
                <a:endParaRPr lang="en-US" altLang="zh-TW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可見光波長：</a:t>
                </a:r>
                <a:r>
                  <a:rPr lang="en-US" altLang="zh-TW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380nm~780nm</a:t>
                </a:r>
              </a:p>
              <a:p>
                <a:pPr lvl="1"/>
                <a:r>
                  <a:rPr lang="zh-TW" altLang="en-US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顏色的三個屬性：色調</a:t>
                </a:r>
                <a:r>
                  <a:rPr lang="en-US" altLang="zh-TW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光的波長</a:t>
                </a:r>
                <a:r>
                  <a:rPr lang="en-US" altLang="zh-TW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r>
                  <a:rPr lang="zh-TW" altLang="en-US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、飽和度</a:t>
                </a:r>
                <a:r>
                  <a:rPr lang="en-US" altLang="zh-TW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色彩的豐富程度</a:t>
                </a:r>
                <a:r>
                  <a:rPr lang="en-US" altLang="zh-TW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r>
                  <a:rPr lang="zh-TW" altLang="en-US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、亮度</a:t>
                </a:r>
                <a:r>
                  <a:rPr lang="en-US" altLang="zh-TW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800" dirty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顏色反射光線的程度</a:t>
                </a:r>
                <a:r>
                  <a:rPr lang="en-US" altLang="zh-TW" sz="18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</a:p>
              <a:p>
                <a:pPr marL="457200" lvl="1" indent="0">
                  <a:buNone/>
                </a:pPr>
                <a:endParaRPr lang="en-US" altLang="zh-TW" sz="18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20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光</a:t>
                </a:r>
                <a:r>
                  <a:rPr lang="zh-TW" altLang="en-US" sz="20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的量</a:t>
                </a:r>
                <a:r>
                  <a:rPr lang="zh-TW" altLang="en-US" sz="20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測</a:t>
                </a:r>
                <a:endParaRPr lang="en-US" altLang="zh-TW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800" dirty="0" smtClean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照度：物體表面受到光源照射的總光線量</a:t>
                </a:r>
                <a:endParaRPr lang="en-US" altLang="zh-TW" sz="1800" dirty="0" smtClean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800" dirty="0" smtClean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亮度：物體表面反射出之光線的光通量</a:t>
                </a:r>
                <a:endParaRPr lang="en-US" altLang="zh-TW" sz="1800" dirty="0" smtClean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800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反射</a:t>
                </a:r>
                <a:r>
                  <a:rPr lang="zh-TW" altLang="en-US" sz="1800" dirty="0" smtClean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比</a:t>
                </a:r>
                <a:r>
                  <a:rPr lang="en-US" altLang="zh-TW" sz="1800" dirty="0" smtClean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80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r>
                          <a:rPr lang="zh-TW" altLang="en-US" sz="1800" i="1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亮度</m:t>
                        </m:r>
                        <m:r>
                          <a:rPr lang="en-US" altLang="zh-TW" sz="1800" b="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(</m:t>
                        </m:r>
                        <m:r>
                          <a:rPr lang="en-US" altLang="zh-TW" sz="1800" b="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𝑐𝑑</m:t>
                        </m:r>
                        <m:r>
                          <a:rPr lang="en-US" altLang="zh-TW" sz="1800" b="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/</m:t>
                        </m:r>
                        <m:r>
                          <a:rPr lang="en-US" altLang="zh-TW" sz="1800" b="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𝑚</m:t>
                        </m:r>
                        <m:r>
                          <a:rPr lang="en-US" altLang="zh-TW" sz="1800" b="0" i="1" baseline="30000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2</m:t>
                        </m:r>
                        <m:r>
                          <a:rPr lang="en-US" altLang="zh-TW" sz="1800" b="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)</m:t>
                        </m:r>
                        <m:r>
                          <a:rPr lang="zh-TW" altLang="en-US" sz="180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𝜋</m:t>
                        </m:r>
                      </m:num>
                      <m:den>
                        <m:r>
                          <a:rPr lang="zh-TW" altLang="en-US" sz="1800" i="1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照度</m:t>
                        </m:r>
                        <m:r>
                          <a:rPr lang="en-US" altLang="zh-TW" sz="1800" b="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(1</m:t>
                        </m:r>
                        <m:r>
                          <a:rPr lang="en-US" altLang="zh-TW" sz="1800" b="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𝑥</m:t>
                        </m:r>
                        <m:r>
                          <a:rPr lang="en-US" altLang="zh-TW" sz="1800" b="0" i="1" smtClean="0">
                            <a:solidFill>
                              <a:srgbClr val="00B050"/>
                            </a:solidFill>
                            <a:latin typeface="Cambria Math"/>
                            <a:ea typeface="微軟正黑體" panose="020B0604030504040204" pitchFamily="34" charset="-120"/>
                          </a:rPr>
                          <m:t>)</m:t>
                        </m:r>
                      </m:den>
                    </m:f>
                  </m:oMath>
                </a14:m>
                <a:r>
                  <a:rPr lang="zh-TW" altLang="en-US" sz="2000" dirty="0" smtClean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r>
                  <a:rPr lang="zh-TW" altLang="en-US" sz="1800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衡量受到光線與反射的比率</a:t>
                </a:r>
                <a:endParaRPr lang="en-US" altLang="zh-TW" sz="1800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39341"/>
                <a:ext cx="7643192" cy="4525963"/>
              </a:xfrm>
              <a:blipFill rotWithShape="1">
                <a:blip r:embed="rId2"/>
                <a:stretch>
                  <a:fillRect l="-877" t="-674" r="-6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6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光源的種類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8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白熱燈絲燈：利用白熱絲發熱產生光線 </a:t>
            </a:r>
            <a:r>
              <a:rPr lang="en-US" altLang="zh-TW" sz="18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  <a:r>
              <a:rPr lang="zh-TW" altLang="en-US" sz="18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鎢絲電燈泡</a:t>
            </a:r>
            <a:endParaRPr lang="en-US" altLang="zh-TW" sz="1800" dirty="0" smtClean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14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光源效果差但較溫暖</a:t>
            </a:r>
            <a:endParaRPr lang="en-US" altLang="zh-TW" sz="1400" dirty="0" smtClean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8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非熱</a:t>
            </a:r>
            <a:r>
              <a:rPr lang="zh-TW" altLang="en-US" sz="18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燈具：電流經過氣體發熱產生光 </a:t>
            </a:r>
            <a:r>
              <a:rPr lang="en-US" altLang="zh-TW" sz="18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  <a:r>
              <a:rPr lang="zh-TW" altLang="en-US" sz="18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日光燈</a:t>
            </a:r>
            <a:endParaRPr lang="en-US" altLang="zh-TW" sz="1800" dirty="0" smtClean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14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光源</a:t>
            </a:r>
            <a:r>
              <a:rPr lang="zh-TW" altLang="en-US" sz="14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效率高且壽命長但較</a:t>
            </a:r>
            <a:r>
              <a:rPr lang="zh-TW" altLang="en-US" sz="14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冰冷</a:t>
            </a:r>
            <a:endParaRPr lang="en-US" altLang="zh-TW" sz="1800" dirty="0" smtClean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8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對視覺有幫助的是亮度而非照度</a:t>
            </a:r>
            <a:endParaRPr lang="en-US" altLang="zh-TW" sz="1800" dirty="0" smtClean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14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設計光線分配時必須加以考慮工作環境</a:t>
            </a:r>
            <a:r>
              <a:rPr lang="zh-TW" altLang="en-US" sz="1400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中「任兩點」的</a:t>
            </a:r>
            <a:r>
              <a:rPr lang="zh-TW" altLang="en-US" sz="14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亮度比</a:t>
            </a:r>
            <a:endParaRPr lang="en-US" altLang="zh-TW" sz="1400" dirty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眩光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8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光線來源位置</a:t>
            </a:r>
            <a:r>
              <a:rPr lang="zh-TW" altLang="en-US" sz="18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不當</a:t>
            </a:r>
            <a:r>
              <a:rPr lang="en-US" altLang="zh-TW" sz="18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配置的光線不當</a:t>
            </a:r>
            <a:endParaRPr lang="en-US" altLang="zh-TW" sz="180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8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改善方式可從眩光的產生方式區分</a:t>
            </a:r>
            <a:endParaRPr lang="en-US" altLang="zh-TW" sz="18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直接</a:t>
            </a:r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眩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光：使用燈罩、增加距離或降低亮度比</a:t>
            </a:r>
            <a:endParaRPr lang="en-US" altLang="zh-TW" sz="160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減少反射</a:t>
            </a:r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眩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光：作業面使用反光性低的材質、降低燈具亮度</a:t>
            </a:r>
            <a:endParaRPr lang="en-US" altLang="zh-TW" sz="160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272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照明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2000" u="dbl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實體作業環境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的設計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利用日光，節省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能源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室內牆壁和燈具的清潔和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顏色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人員經過處須有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照明設備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工作場所亮度均勻且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足夠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精密及檢測作業須提供局部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照明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調整光源高度與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角度，減少直接與間接強光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783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噪音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479547"/>
              </p:ext>
            </p:extLst>
          </p:nvPr>
        </p:nvGraphicFramePr>
        <p:xfrm>
          <a:off x="457200" y="2279503"/>
          <a:ext cx="7620000" cy="266166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4365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時段音量管制區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早、晚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日間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夜間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</a:tr>
              <a:tr h="649215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早：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am5:00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am7:00</a:t>
                      </a:r>
                    </a:p>
                    <a:p>
                      <a:pPr algn="l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晚：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pm8:00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pm10:00(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鄉村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Pm11:00(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都市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am7:00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pm8:00</a:t>
                      </a: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pm10:00(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鄉村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Pm11:00(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都市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翌日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am5:00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</a:tr>
              <a:tr h="36576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第一類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45dB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</a:tr>
              <a:tr h="36576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第二類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</a:tr>
              <a:tr h="36576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第三類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</a:tr>
              <a:tr h="36576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第四類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70dB</a:t>
                      </a:r>
                      <a:endPara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667" marR="84667" anchor="ctr"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467544" y="4952201"/>
            <a:ext cx="2492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註：劃分原則由中央主管機關定之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67543" y="1866310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工廠噪音管制標準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59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5"/>
              </a:xfrm>
            </p:spPr>
            <p:txBody>
              <a:bodyPr>
                <a:normAutofit fontScale="92500"/>
              </a:bodyPr>
              <a:lstStyle/>
              <a:p>
                <a:r>
                  <a:rPr lang="zh-TW" altLang="en-US" sz="20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噪音</a:t>
                </a:r>
                <a:r>
                  <a:rPr lang="zh-TW" altLang="en-US" sz="20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暴露</a:t>
                </a:r>
                <a:r>
                  <a:rPr lang="zh-TW" altLang="en-US" sz="20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量：</a:t>
                </a:r>
                <a:r>
                  <a:rPr lang="zh-TW" altLang="en-US" sz="2000" b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衝擊性噪音不可超過</a:t>
                </a:r>
                <a:r>
                  <a:rPr lang="en-US" altLang="zh-TW" sz="2000" b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140</a:t>
                </a:r>
                <a:r>
                  <a:rPr lang="zh-TW" altLang="en-US" sz="2000" b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分貝，</a:t>
                </a:r>
                <a:r>
                  <a:rPr lang="zh-TW" altLang="en-US" sz="2000" b="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連續性噪音不可</a:t>
                </a:r>
                <a:r>
                  <a:rPr lang="zh-TW" altLang="en-US" sz="2000" b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超過</a:t>
                </a:r>
                <a:r>
                  <a:rPr lang="en-US" altLang="zh-TW" sz="2000" b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115</a:t>
                </a:r>
                <a:r>
                  <a:rPr lang="zh-TW" altLang="en-US" sz="2000" b="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分貝</a:t>
                </a:r>
                <a:endParaRPr lang="en-US" altLang="zh-TW" sz="2000" b="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20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兩種噪音暴露量計算：</a:t>
                </a:r>
                <a:endParaRPr lang="en-US" altLang="zh-TW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180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zh-TW" altLang="en-US" sz="18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  <m:t>第一種噪音音壓及</m:t>
                          </m:r>
                          <m:r>
                            <a:rPr lang="zh-TW" altLang="en-US" sz="18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  <m:t>之</m:t>
                          </m:r>
                          <m:r>
                            <a:rPr lang="zh-TW" altLang="en-US" sz="18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  <m:t>暴露時間</m:t>
                          </m:r>
                        </m:num>
                        <m:den>
                          <m:r>
                            <a:rPr lang="zh-TW" altLang="en-US" sz="18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  <m:t>該噪音音壓及對應容許暴露時間</m:t>
                          </m:r>
                        </m:den>
                      </m:f>
                      <m:r>
                        <a:rPr lang="en-US" altLang="zh-TW" sz="18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微軟正黑體" panose="020B0604030504040204" pitchFamily="34" charset="-120"/>
                        </a:rPr>
                        <m:t>+</m:t>
                      </m:r>
                      <m:f>
                        <m:fPr>
                          <m:ctrlPr>
                            <a:rPr lang="en-US" altLang="zh-TW" sz="18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</m:ctrlPr>
                        </m:fPr>
                        <m:num>
                          <m:r>
                            <a:rPr lang="zh-TW" altLang="en-US" sz="18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  <m:t>第</m:t>
                          </m:r>
                          <m:r>
                            <a:rPr lang="zh-TW" altLang="en-US" sz="18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  <m:t>二</m:t>
                          </m:r>
                          <m:r>
                            <a:rPr lang="zh-TW" altLang="en-US" sz="18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  <m:t>種噪音音壓及之暴露時間</m:t>
                          </m:r>
                        </m:num>
                        <m:den>
                          <m:r>
                            <a:rPr lang="zh-TW" altLang="en-US" sz="18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  <a:ea typeface="微軟正黑體" panose="020B0604030504040204" pitchFamily="34" charset="-120"/>
                            </a:rPr>
                            <m:t>該噪音音壓及對應容許暴露時間</m:t>
                          </m:r>
                        </m:den>
                      </m:f>
                    </m:oMath>
                  </m:oMathPara>
                </a14:m>
                <a:endParaRPr lang="en-US" altLang="zh-TW" sz="18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20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噪音的危害</a:t>
                </a:r>
                <a:endParaRPr lang="en-US" altLang="zh-TW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聽覺：傳導性耳聾</a:t>
                </a:r>
                <a:r>
                  <a:rPr lang="en-US" altLang="zh-TW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耳內器官受損</a:t>
                </a:r>
                <a:r>
                  <a:rPr lang="en-US" altLang="zh-TW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r>
                  <a:rPr lang="zh-TW" altLang="en-US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、神經性耳聾</a:t>
                </a:r>
                <a:r>
                  <a:rPr lang="en-US" altLang="zh-TW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聽覺神經、耳蝸受損</a:t>
                </a:r>
                <a:r>
                  <a:rPr lang="en-US" altLang="zh-TW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</a:p>
              <a:p>
                <a:pPr lvl="1"/>
                <a:r>
                  <a:rPr lang="zh-TW" altLang="en-US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生理：肌肉緊繃、心跳加快、腎上腺素增加</a:t>
                </a:r>
                <a:endParaRPr lang="en-US" altLang="zh-TW" sz="1600" dirty="0" smtClean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600" dirty="0" smtClean="0">
                    <a:solidFill>
                      <a:srgbClr val="0070C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心理：無法專心、工作效率差造成工作壓力，甚至影響作決策的信心</a:t>
                </a:r>
                <a:endParaRPr lang="en-US" altLang="zh-TW" sz="1600" dirty="0" smtClean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20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噪音的</a:t>
                </a:r>
                <a:r>
                  <a:rPr lang="zh-TW" altLang="en-US" sz="20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防治</a:t>
                </a:r>
                <a:endParaRPr lang="en-US" altLang="zh-TW" sz="1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600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發生源：機具加裝防震基座，使用防震材質，減少震動所發出的聲音</a:t>
                </a:r>
                <a:endParaRPr lang="en-US" altLang="zh-TW" sz="1600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600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傳播途徑</a:t>
                </a:r>
                <a:r>
                  <a:rPr lang="zh-TW" altLang="en-US" sz="1600" dirty="0" smtClean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：將機具隔離</a:t>
                </a:r>
                <a:endParaRPr lang="en-US" altLang="zh-TW" sz="1600" dirty="0" smtClean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600" dirty="0" smtClean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接收者：使用耳塞或耳罩保護使用者的聽力</a:t>
                </a:r>
                <a:endParaRPr lang="en-US" altLang="zh-TW" sz="1600" dirty="0" smtClean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20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噪音在設計實體作業環境的注意要點</a:t>
                </a:r>
                <a:endParaRPr lang="en-US" altLang="zh-TW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600" dirty="0" smtClean="0">
                    <a:solidFill>
                      <a:schemeClr val="accent6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定期</a:t>
                </a:r>
                <a:r>
                  <a:rPr lang="zh-TW" altLang="en-US" sz="1600" dirty="0">
                    <a:solidFill>
                      <a:schemeClr val="accent6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維修機器</a:t>
                </a:r>
                <a:endParaRPr lang="en-US" altLang="zh-TW" sz="1600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600" dirty="0">
                    <a:solidFill>
                      <a:schemeClr val="accent6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以吸音材質代替金屬材質</a:t>
                </a:r>
                <a:endParaRPr lang="en-US" altLang="zh-TW" sz="1600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600" dirty="0">
                    <a:solidFill>
                      <a:schemeClr val="accent6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將吵雜的機器隔離或覆蓋</a:t>
                </a:r>
                <a:endParaRPr lang="en-US" altLang="zh-TW" sz="1600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r>
                  <a:rPr lang="zh-TW" altLang="en-US" sz="1600" dirty="0">
                    <a:solidFill>
                      <a:schemeClr val="accent6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防止噪音影響員工的溝通、工作效率與安全</a:t>
                </a:r>
                <a:endParaRPr lang="en-US" altLang="zh-TW" sz="1600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endPara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1"/>
                <a:endParaRPr lang="zh-TW" altLang="en-US" sz="1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5"/>
              </a:xfrm>
              <a:blipFill rotWithShape="1">
                <a:blip r:embed="rId2"/>
                <a:stretch>
                  <a:fillRect l="-667" t="-65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59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熱、溫度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13175"/>
          </a:xfrm>
        </p:spPr>
        <p:txBody>
          <a:bodyPr>
            <a:norm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熱的量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濕黑球溫度：濕度高與無風環境時，量測會低於實際值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有效溫度與修正有效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溫度：找出不同溫度、風速、濕度下卻可感受到相同的溫度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操作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溫度：考慮輻射熱和對流的效應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Oxford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指數：乾球溫度與濕球溫度的簡單加權</a:t>
            </a:r>
            <a:r>
              <a:rPr lang="en-US" altLang="zh-TW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修正濕黑球溫度</a:t>
            </a:r>
            <a:r>
              <a:rPr lang="en-US" altLang="zh-TW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熱壓力指標：主要依據為人體蒸發熱和人體維持熱平衡所需的蒸發熱之比值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熱對身體的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心跳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率：處在溫度越高的環境，心跳率越高；增加工作負荷，心跳率也會上升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工作負荷指標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流汗率：人體每流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公升的汗，可吸收體內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590Kcal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熱量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體心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溫度：體心溫度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38</a:t>
            </a:r>
            <a:r>
              <a:rPr lang="zh-TW" altLang="en-US" sz="16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℃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，人體將發生熱危害；超過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39.2℃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，則會中暑或熱衰竭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熱在實體作業環境設計的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使員工避免處於過熱環境 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通風器</a:t>
            </a:r>
            <a:endParaRPr lang="en-US" altLang="zh-TW" sz="16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避免外界環境過度影響作業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 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窗簾、百葉窗、作業環境外圍種植樹木</a:t>
            </a:r>
            <a:endParaRPr lang="en-US" altLang="zh-TW" sz="16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將熱來源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隔絕 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避免受到輻射熱影響、減少燃料並提升環境品質</a:t>
            </a:r>
            <a:endParaRPr lang="en-US" altLang="zh-TW" sz="16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通風 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環境的通風可改善室內溫度</a:t>
            </a:r>
            <a:endParaRPr lang="en-US" altLang="zh-TW" sz="16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93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振動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81127"/>
          </a:xfrm>
        </p:spPr>
        <p:txBody>
          <a:bodyPr>
            <a:normAutofit lnSpcReduction="10000"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振動的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種類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正弦振動</a:t>
            </a:r>
            <a:endParaRPr lang="en-US" altLang="zh-TW" sz="16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en-US" sz="16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規律的隨機振動</a:t>
            </a:r>
            <a:endParaRPr lang="en-US" altLang="zh-TW" sz="16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頻率：單位時間內來回的次數，單位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Hz</a:t>
            </a:r>
          </a:p>
          <a:p>
            <a:pPr lvl="1"/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強度：振幅、位移、速度、加速度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方向：</a:t>
            </a:r>
            <a:r>
              <a:rPr lang="zh-TW" altLang="en-US" sz="16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前後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(X)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、左右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(Y)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、上下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(Z)</a:t>
            </a: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振動對人體的影響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舒適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水平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2Hz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、垂直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5~16Hz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、女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男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160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生理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肌肉疲乏、血液循環不佳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160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視覺</a:t>
            </a:r>
            <a:endParaRPr lang="en-US" altLang="zh-TW" sz="160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振動在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實體作業環境設計的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要點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減少機器振動導向</a:t>
            </a:r>
            <a:r>
              <a:rPr lang="zh-TW" altLang="en-US" sz="1600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人體</a:t>
            </a:r>
            <a:endParaRPr lang="en-US" altLang="zh-TW" sz="1600" dirty="0" smtClean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避免長時間使用振動工具或處於振動</a:t>
            </a:r>
            <a:r>
              <a:rPr lang="zh-TW" altLang="en-US" sz="1600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</a:t>
            </a:r>
            <a:endParaRPr lang="en-US" altLang="zh-TW" sz="1600" dirty="0" smtClean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定期維修</a:t>
            </a:r>
            <a:r>
              <a:rPr lang="zh-TW" altLang="en-US" sz="1600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機器減少</a:t>
            </a:r>
            <a:r>
              <a:rPr lang="zh-TW" altLang="en-US" sz="16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振動</a:t>
            </a:r>
            <a:endParaRPr lang="en-US" altLang="zh-TW" sz="16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https://upload.wikimedia.org/wikipedia/commons/1/13/Simple_harmonic_motion_(zh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15246"/>
            <a:ext cx="2708548" cy="158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RWUJSOIb60JI_UcsREjGIYsE4ok6LxrbynNy8sjXhOqvx5GjY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61732"/>
            <a:ext cx="2695575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05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基本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2196</TotalTime>
  <Words>1075</Words>
  <Application>Microsoft Office PowerPoint</Application>
  <PresentationFormat>如螢幕大小 (4:3)</PresentationFormat>
  <Paragraphs>138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基本</vt:lpstr>
      <vt:lpstr>實體作業環境</vt:lpstr>
      <vt:lpstr>PowerPoint 簡報</vt:lpstr>
      <vt:lpstr>照明</vt:lpstr>
      <vt:lpstr>PowerPoint 簡報</vt:lpstr>
      <vt:lpstr>PowerPoint 簡報</vt:lpstr>
      <vt:lpstr>噪音</vt:lpstr>
      <vt:lpstr>PowerPoint 簡報</vt:lpstr>
      <vt:lpstr>熱、溫度</vt:lpstr>
      <vt:lpstr>振動</vt:lpstr>
      <vt:lpstr>通風</vt:lpstr>
      <vt:lpstr>成果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Liya</dc:creator>
  <cp:lastModifiedBy>user</cp:lastModifiedBy>
  <cp:revision>52</cp:revision>
  <dcterms:created xsi:type="dcterms:W3CDTF">2015-09-15T05:38:46Z</dcterms:created>
  <dcterms:modified xsi:type="dcterms:W3CDTF">2015-09-23T01:19:23Z</dcterms:modified>
</cp:coreProperties>
</file>