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70" r:id="rId4"/>
    <p:sldId id="259" r:id="rId5"/>
    <p:sldId id="260" r:id="rId6"/>
    <p:sldId id="261" r:id="rId7"/>
    <p:sldId id="262" r:id="rId8"/>
    <p:sldId id="264" r:id="rId9"/>
    <p:sldId id="266" r:id="rId10"/>
    <p:sldId id="267" r:id="rId11"/>
    <p:sldId id="268" r:id="rId12"/>
    <p:sldId id="271" r:id="rId13"/>
    <p:sldId id="265" r:id="rId14"/>
    <p:sldId id="273" r:id="rId15"/>
    <p:sldId id="272"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napToGrid="0">
      <p:cViewPr varScale="1">
        <p:scale>
          <a:sx n="66" d="100"/>
          <a:sy n="66" d="100"/>
        </p:scale>
        <p:origin x="13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21400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258452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144649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178410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382914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328899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289857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400676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408722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143230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408833F7-1A64-450A-B5F2-62FEB3365DBD}" type="datetimeFigureOut">
              <a:rPr lang="zh-TW" altLang="en-US" smtClean="0"/>
              <a:t>2015/10/14</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BBD24188-9631-41DB-8BDC-F8283B2E0ED0}" type="slidenum">
              <a:rPr lang="zh-TW" altLang="en-US" smtClean="0"/>
              <a:t>‹#›</a:t>
            </a:fld>
            <a:endParaRPr lang="zh-TW" altLang="en-US"/>
          </a:p>
        </p:txBody>
      </p:sp>
    </p:spTree>
    <p:extLst>
      <p:ext uri="{BB962C8B-B14F-4D97-AF65-F5344CB8AC3E}">
        <p14:creationId xmlns:p14="http://schemas.microsoft.com/office/powerpoint/2010/main" val="293928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TW"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TW" smtClean="0"/>
              <a:t>Haga clic para modificar el estilo de texto del patrón</a:t>
            </a:r>
          </a:p>
          <a:p>
            <a:pPr lvl="1"/>
            <a:r>
              <a:rPr lang="es-ES" altLang="zh-TW" smtClean="0"/>
              <a:t>Segundo nivel</a:t>
            </a:r>
          </a:p>
          <a:p>
            <a:pPr lvl="2"/>
            <a:r>
              <a:rPr lang="es-ES" altLang="zh-TW" smtClean="0"/>
              <a:t>Tercer nivel</a:t>
            </a:r>
          </a:p>
          <a:p>
            <a:pPr lvl="3"/>
            <a:r>
              <a:rPr lang="es-ES" altLang="zh-TW" smtClean="0"/>
              <a:t>Cuarto nivel</a:t>
            </a:r>
          </a:p>
          <a:p>
            <a:pPr lvl="4"/>
            <a:r>
              <a:rPr lang="es-ES" altLang="zh-TW"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fld id="{408833F7-1A64-450A-B5F2-62FEB3365DBD}" type="datetimeFigureOut">
              <a:rPr lang="zh-TW" altLang="en-US" smtClean="0"/>
              <a:t>2015/10/14</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zh-TW"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BBD24188-9631-41DB-8BDC-F8283B2E0ED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43711" y="1569087"/>
            <a:ext cx="7766305" cy="2398144"/>
          </a:xfrm>
        </p:spPr>
        <p:txBody>
          <a:bodyPr/>
          <a:lstStyle/>
          <a:p>
            <a:r>
              <a:rPr lang="en-US" altLang="zh-TW" b="1" dirty="0">
                <a:latin typeface="EucrosiaUPC" panose="02020603050405020304" pitchFamily="18" charset="-34"/>
                <a:cs typeface="EucrosiaUPC" panose="02020603050405020304" pitchFamily="18" charset="-34"/>
              </a:rPr>
              <a:t>Overload depending on driving experience and situation </a:t>
            </a:r>
            <a:r>
              <a:rPr lang="en-US" altLang="zh-TW" b="1" dirty="0" smtClean="0">
                <a:latin typeface="EucrosiaUPC" panose="02020603050405020304" pitchFamily="18" charset="-34"/>
                <a:cs typeface="EucrosiaUPC" panose="02020603050405020304" pitchFamily="18" charset="-34"/>
              </a:rPr>
              <a:t>complexity:</a:t>
            </a:r>
            <a:br>
              <a:rPr lang="en-US" altLang="zh-TW" b="1" dirty="0" smtClean="0">
                <a:latin typeface="EucrosiaUPC" panose="02020603050405020304" pitchFamily="18" charset="-34"/>
                <a:cs typeface="EucrosiaUPC" panose="02020603050405020304" pitchFamily="18" charset="-34"/>
              </a:rPr>
            </a:br>
            <a:r>
              <a:rPr lang="en-US" altLang="zh-TW" b="1" dirty="0">
                <a:latin typeface="EucrosiaUPC" panose="02020603050405020304" pitchFamily="18" charset="-34"/>
                <a:cs typeface="EucrosiaUPC" panose="02020603050405020304" pitchFamily="18" charset="-34"/>
              </a:rPr>
              <a:t>Which strategies faced with a pedestrian crossing?</a:t>
            </a:r>
            <a:endParaRPr lang="zh-TW" altLang="en-US" b="1" dirty="0">
              <a:latin typeface="EucrosiaUPC" panose="02020603050405020304" pitchFamily="18" charset="-34"/>
              <a:cs typeface="EucrosiaUPC" panose="02020603050405020304" pitchFamily="18" charset="-34"/>
            </a:endParaRPr>
          </a:p>
        </p:txBody>
      </p:sp>
      <p:sp>
        <p:nvSpPr>
          <p:cNvPr id="3" name="副標題 2"/>
          <p:cNvSpPr>
            <a:spLocks noGrp="1"/>
          </p:cNvSpPr>
          <p:nvPr>
            <p:ph type="subTitle" idx="1"/>
          </p:nvPr>
        </p:nvSpPr>
        <p:spPr>
          <a:xfrm>
            <a:off x="1371600" y="4169664"/>
            <a:ext cx="6400800" cy="1469136"/>
          </a:xfrm>
        </p:spPr>
        <p:txBody>
          <a:bodyPr/>
          <a:lstStyle/>
          <a:p>
            <a:r>
              <a:rPr lang="zh-TW" altLang="en-US" sz="2400" dirty="0" smtClean="0">
                <a:latin typeface="微軟正黑體" panose="020B0604030504040204" pitchFamily="34" charset="-120"/>
                <a:ea typeface="微軟正黑體" panose="020B0604030504040204" pitchFamily="34" charset="-120"/>
              </a:rPr>
              <a:t>期刊：</a:t>
            </a:r>
            <a:r>
              <a:rPr lang="en-US" altLang="zh-TW" sz="2400" dirty="0">
                <a:latin typeface="微軟正黑體" panose="020B0604030504040204" pitchFamily="34" charset="-120"/>
                <a:ea typeface="微軟正黑體" panose="020B0604030504040204" pitchFamily="34" charset="-120"/>
              </a:rPr>
              <a:t>Applied Ergonomics</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學生：張語軒</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指導</a:t>
            </a:r>
            <a:r>
              <a:rPr lang="zh-TW" altLang="en-US" sz="2400" dirty="0" smtClean="0">
                <a:latin typeface="微軟正黑體" panose="020B0604030504040204" pitchFamily="34" charset="-120"/>
                <a:ea typeface="微軟正黑體" panose="020B0604030504040204" pitchFamily="34" charset="-120"/>
              </a:rPr>
              <a:t>教授：柳永青</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906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a:latin typeface="微軟正黑體" panose="020B0604030504040204" pitchFamily="34" charset="-120"/>
                <a:ea typeface="微軟正黑體" panose="020B0604030504040204" pitchFamily="34" charset="-120"/>
              </a:rPr>
              <a:t>3</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2400" dirty="0">
                <a:latin typeface="微軟正黑體" panose="020B0604030504040204" pitchFamily="34" charset="-120"/>
                <a:ea typeface="微軟正黑體" panose="020B0604030504040204" pitchFamily="34" charset="-120"/>
              </a:rPr>
              <a:t>第三</a:t>
            </a:r>
            <a:r>
              <a:rPr lang="zh-TW" altLang="en-US" sz="2400" dirty="0">
                <a:latin typeface="微軟正黑體" panose="020B0604030504040204" pitchFamily="34" charset="-120"/>
                <a:ea typeface="微軟正黑體" panose="020B0604030504040204" pitchFamily="34" charset="-120"/>
              </a:rPr>
              <a:t>項</a:t>
            </a:r>
            <a:r>
              <a:rPr lang="zh-TW" altLang="zh-TW" sz="2400" dirty="0">
                <a:latin typeface="微軟正黑體" panose="020B0604030504040204" pitchFamily="34" charset="-120"/>
                <a:ea typeface="微軟正黑體" panose="020B0604030504040204" pitchFamily="34" charset="-120"/>
              </a:rPr>
              <a:t>分析為</a:t>
            </a:r>
            <a:r>
              <a:rPr lang="en-US" altLang="zh-TW" sz="2400" u="sng" dirty="0">
                <a:solidFill>
                  <a:srgbClr val="002060"/>
                </a:solidFill>
                <a:latin typeface="微軟正黑體" panose="020B0604030504040204" pitchFamily="34" charset="-120"/>
                <a:ea typeface="微軟正黑體" panose="020B0604030504040204" pitchFamily="34" charset="-120"/>
              </a:rPr>
              <a:t>4(</a:t>
            </a:r>
            <a:r>
              <a:rPr lang="zh-TW" altLang="zh-TW" sz="2400" u="sng" dirty="0">
                <a:solidFill>
                  <a:srgbClr val="002060"/>
                </a:solidFill>
                <a:latin typeface="微軟正黑體" panose="020B0604030504040204" pitchFamily="34" charset="-120"/>
                <a:ea typeface="微軟正黑體" panose="020B0604030504040204" pitchFamily="34" charset="-120"/>
              </a:rPr>
              <a:t>駕駛經驗</a:t>
            </a:r>
            <a:r>
              <a:rPr lang="en-US" altLang="zh-TW" sz="2400" u="sng" dirty="0">
                <a:solidFill>
                  <a:srgbClr val="002060"/>
                </a:solidFill>
                <a:latin typeface="微軟正黑體" panose="020B0604030504040204" pitchFamily="34" charset="-120"/>
                <a:ea typeface="微軟正黑體" panose="020B0604030504040204" pitchFamily="34" charset="-120"/>
              </a:rPr>
              <a:t>)X3(</a:t>
            </a:r>
            <a:r>
              <a:rPr lang="zh-TW" altLang="zh-TW" sz="2400" u="sng" dirty="0">
                <a:solidFill>
                  <a:srgbClr val="002060"/>
                </a:solidFill>
                <a:latin typeface="微軟正黑體" panose="020B0604030504040204" pitchFamily="34" charset="-120"/>
                <a:ea typeface="微軟正黑體" panose="020B0604030504040204" pitchFamily="34" charset="-120"/>
              </a:rPr>
              <a:t>駕駛情境</a:t>
            </a:r>
            <a:r>
              <a:rPr lang="en-US" altLang="zh-TW" sz="2400" u="sng" dirty="0">
                <a:solidFill>
                  <a:srgbClr val="002060"/>
                </a:solidFill>
                <a:latin typeface="微軟正黑體" panose="020B0604030504040204" pitchFamily="34" charset="-120"/>
                <a:ea typeface="微軟正黑體" panose="020B0604030504040204" pitchFamily="34" charset="-120"/>
              </a:rPr>
              <a:t>)X3(</a:t>
            </a:r>
            <a:r>
              <a:rPr lang="zh-TW" altLang="zh-TW" sz="2400" u="sng" dirty="0">
                <a:solidFill>
                  <a:srgbClr val="002060"/>
                </a:solidFill>
                <a:latin typeface="微軟正黑體" panose="020B0604030504040204" pitchFamily="34" charset="-120"/>
                <a:ea typeface="微軟正黑體" panose="020B0604030504040204" pitchFamily="34" charset="-120"/>
              </a:rPr>
              <a:t>主觀工作負荷</a:t>
            </a:r>
            <a:r>
              <a:rPr lang="en-US" altLang="zh-TW" sz="2400" u="sng" dirty="0">
                <a:solidFill>
                  <a:srgbClr val="00206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，依變數為反應時間。</a:t>
            </a:r>
          </a:p>
          <a:p>
            <a:r>
              <a:rPr lang="zh-TW" altLang="zh-TW" sz="2400" dirty="0" smtClean="0">
                <a:latin typeface="微軟正黑體" panose="020B0604030504040204" pitchFamily="34" charset="-120"/>
                <a:ea typeface="微軟正黑體" panose="020B0604030504040204" pitchFamily="34" charset="-120"/>
              </a:rPr>
              <a:t>經驗</a:t>
            </a:r>
            <a:r>
              <a:rPr lang="zh-TW" altLang="zh-TW" sz="2400" dirty="0">
                <a:latin typeface="微軟正黑體" panose="020B0604030504040204" pitchFamily="34" charset="-120"/>
                <a:ea typeface="微軟正黑體" panose="020B0604030504040204" pitchFamily="34" charset="-120"/>
              </a:rPr>
              <a:t>駕駛有顯著減少反應時間，反應時間</a:t>
            </a:r>
            <a:r>
              <a:rPr lang="en-US" altLang="zh-TW" sz="2400" dirty="0">
                <a:latin typeface="微軟正黑體" panose="020B0604030504040204" pitchFamily="34" charset="-120"/>
                <a:ea typeface="微軟正黑體" panose="020B0604030504040204" pitchFamily="34" charset="-120"/>
              </a:rPr>
              <a:t>ETD&gt;TTD&gt;ED&gt;EPP</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兩組新手駕駛的反應時間多於兩組有經驗的駕駛</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對於</a:t>
            </a:r>
            <a:r>
              <a:rPr lang="en-US" altLang="zh-TW" sz="2400" dirty="0">
                <a:latin typeface="微軟正黑體" panose="020B0604030504040204" pitchFamily="34" charset="-120"/>
                <a:ea typeface="微軟正黑體" panose="020B0604030504040204" pitchFamily="34" charset="-120"/>
              </a:rPr>
              <a:t>ETD</a:t>
            </a:r>
            <a:r>
              <a:rPr lang="zh-TW" altLang="en-US" sz="2400" dirty="0">
                <a:latin typeface="微軟正黑體" panose="020B0604030504040204" pitchFamily="34" charset="-120"/>
                <a:ea typeface="微軟正黑體" panose="020B0604030504040204" pitchFamily="34" charset="-120"/>
              </a:rPr>
              <a:t>及</a:t>
            </a:r>
            <a:r>
              <a:rPr lang="en-US" altLang="zh-TW" sz="2400" dirty="0">
                <a:latin typeface="微軟正黑體" panose="020B0604030504040204" pitchFamily="34" charset="-120"/>
                <a:ea typeface="微軟正黑體" panose="020B0604030504040204" pitchFamily="34" charset="-120"/>
              </a:rPr>
              <a:t>EPP</a:t>
            </a:r>
            <a:r>
              <a:rPr lang="zh-TW" altLang="en-US" sz="2400" dirty="0">
                <a:latin typeface="微軟正黑體" panose="020B0604030504040204" pitchFamily="34" charset="-120"/>
                <a:ea typeface="微軟正黑體" panose="020B0604030504040204" pitchFamily="34" charset="-120"/>
              </a:rPr>
              <a:t>工作負荷增加時，反應時間減少</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對於</a:t>
            </a:r>
            <a:r>
              <a:rPr lang="en-US" altLang="zh-TW" sz="2400" dirty="0">
                <a:latin typeface="微軟正黑體" panose="020B0604030504040204" pitchFamily="34" charset="-120"/>
                <a:ea typeface="微軟正黑體" panose="020B0604030504040204" pitchFamily="34" charset="-120"/>
              </a:rPr>
              <a:t>ED</a:t>
            </a:r>
            <a:r>
              <a:rPr lang="zh-TW" altLang="en-US" sz="2400" dirty="0">
                <a:latin typeface="微軟正黑體" panose="020B0604030504040204" pitchFamily="34" charset="-120"/>
                <a:ea typeface="微軟正黑體" panose="020B0604030504040204" pitchFamily="34" charset="-120"/>
              </a:rPr>
              <a:t>及</a:t>
            </a:r>
            <a:r>
              <a:rPr lang="en-US" altLang="zh-TW" sz="2400" dirty="0">
                <a:latin typeface="微軟正黑體" panose="020B0604030504040204" pitchFamily="34" charset="-120"/>
                <a:ea typeface="微軟正黑體" panose="020B0604030504040204" pitchFamily="34" charset="-120"/>
              </a:rPr>
              <a:t>TTD</a:t>
            </a:r>
            <a:r>
              <a:rPr lang="zh-TW" altLang="en-US" sz="2400" dirty="0">
                <a:latin typeface="微軟正黑體" panose="020B0604030504040204" pitchFamily="34" charset="-120"/>
                <a:ea typeface="微軟正黑體" panose="020B0604030504040204" pitchFamily="34" charset="-120"/>
              </a:rPr>
              <a:t>則無顯著相關</a:t>
            </a:r>
          </a:p>
          <a:p>
            <a:endParaRPr lang="zh-TW" altLang="en-US" sz="24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885525" y="3652548"/>
            <a:ext cx="6907586" cy="2298406"/>
          </a:xfrm>
          <a:prstGeom prst="rect">
            <a:avLst/>
          </a:prstGeom>
        </p:spPr>
      </p:pic>
    </p:spTree>
    <p:extLst>
      <p:ext uri="{BB962C8B-B14F-4D97-AF65-F5344CB8AC3E}">
        <p14:creationId xmlns:p14="http://schemas.microsoft.com/office/powerpoint/2010/main" val="27328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a:latin typeface="微軟正黑體" panose="020B0604030504040204" pitchFamily="34" charset="-120"/>
                <a:ea typeface="微軟正黑體" panose="020B0604030504040204" pitchFamily="34" charset="-120"/>
              </a:rPr>
              <a:t>4</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2400" dirty="0">
                <a:latin typeface="微軟正黑體" panose="020B0604030504040204" pitchFamily="34" charset="-120"/>
                <a:ea typeface="微軟正黑體" panose="020B0604030504040204" pitchFamily="34" charset="-120"/>
              </a:rPr>
              <a:t>最後一項分析為</a:t>
            </a:r>
            <a:r>
              <a:rPr lang="en-US" altLang="zh-TW" sz="2400" u="sng" dirty="0">
                <a:solidFill>
                  <a:srgbClr val="002060"/>
                </a:solidFill>
                <a:latin typeface="微軟正黑體" panose="020B0604030504040204" pitchFamily="34" charset="-120"/>
                <a:ea typeface="微軟正黑體" panose="020B0604030504040204" pitchFamily="34" charset="-120"/>
              </a:rPr>
              <a:t>1(</a:t>
            </a:r>
            <a:r>
              <a:rPr lang="zh-TW" altLang="zh-TW" sz="2400" u="sng" dirty="0">
                <a:solidFill>
                  <a:srgbClr val="002060"/>
                </a:solidFill>
                <a:latin typeface="微軟正黑體" panose="020B0604030504040204" pitchFamily="34" charset="-120"/>
                <a:ea typeface="微軟正黑體" panose="020B0604030504040204" pitchFamily="34" charset="-120"/>
              </a:rPr>
              <a:t>工作負荷</a:t>
            </a:r>
            <a:r>
              <a:rPr lang="en-US" altLang="zh-TW" sz="2400" u="sng" dirty="0">
                <a:solidFill>
                  <a:srgbClr val="002060"/>
                </a:solidFill>
                <a:latin typeface="微軟正黑體" panose="020B0604030504040204" pitchFamily="34" charset="-120"/>
                <a:ea typeface="微軟正黑體" panose="020B0604030504040204" pitchFamily="34" charset="-120"/>
              </a:rPr>
              <a:t>)X4(</a:t>
            </a:r>
            <a:r>
              <a:rPr lang="zh-TW" altLang="zh-TW" sz="2400" u="sng" dirty="0">
                <a:solidFill>
                  <a:srgbClr val="002060"/>
                </a:solidFill>
                <a:latin typeface="微軟正黑體" panose="020B0604030504040204" pitchFamily="34" charset="-120"/>
                <a:ea typeface="微軟正黑體" panose="020B0604030504040204" pitchFamily="34" charset="-120"/>
              </a:rPr>
              <a:t>策略</a:t>
            </a:r>
            <a:r>
              <a:rPr lang="en-US" altLang="zh-TW" sz="2400" u="sng" dirty="0">
                <a:solidFill>
                  <a:srgbClr val="002060"/>
                </a:solidFill>
                <a:latin typeface="微軟正黑體" panose="020B0604030504040204" pitchFamily="34" charset="-120"/>
                <a:ea typeface="微軟正黑體" panose="020B0604030504040204" pitchFamily="34" charset="-120"/>
              </a:rPr>
              <a:t>)X1(</a:t>
            </a:r>
            <a:r>
              <a:rPr lang="zh-TW" altLang="zh-TW" sz="2400" u="sng" dirty="0">
                <a:solidFill>
                  <a:srgbClr val="002060"/>
                </a:solidFill>
                <a:latin typeface="微軟正黑體" panose="020B0604030504040204" pitchFamily="34" charset="-120"/>
                <a:ea typeface="微軟正黑體" panose="020B0604030504040204" pitchFamily="34" charset="-120"/>
              </a:rPr>
              <a:t>反應時間</a:t>
            </a:r>
            <a:r>
              <a:rPr lang="en-US" altLang="zh-TW" sz="2400" u="sng" dirty="0">
                <a:solidFill>
                  <a:srgbClr val="00206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，依變數是與路人的衝撞次數。</a:t>
            </a:r>
          </a:p>
          <a:p>
            <a:r>
              <a:rPr lang="zh-TW" altLang="zh-TW" sz="2400" dirty="0" smtClean="0">
                <a:latin typeface="微軟正黑體" panose="020B0604030504040204" pitchFamily="34" charset="-120"/>
                <a:ea typeface="微軟正黑體" panose="020B0604030504040204" pitchFamily="34" charset="-120"/>
              </a:rPr>
              <a:t>回歸</a:t>
            </a:r>
            <a:r>
              <a:rPr lang="zh-TW" altLang="en-US" sz="2400" dirty="0" smtClean="0">
                <a:latin typeface="微軟正黑體" panose="020B0604030504040204" pitchFamily="34" charset="-120"/>
                <a:ea typeface="微軟正黑體" panose="020B0604030504040204" pitchFamily="34" charset="-120"/>
              </a:rPr>
              <a:t>分析後</a:t>
            </a:r>
            <a:r>
              <a:rPr lang="zh-TW" altLang="zh-TW" sz="2400" dirty="0" smtClean="0">
                <a:latin typeface="微軟正黑體" panose="020B0604030504040204" pitchFamily="34" charset="-120"/>
                <a:ea typeface="微軟正黑體" panose="020B0604030504040204" pitchFamily="34" charset="-120"/>
              </a:rPr>
              <a:t>可</a:t>
            </a:r>
            <a:r>
              <a:rPr lang="zh-TW" altLang="en-US" sz="2400" dirty="0">
                <a:latin typeface="微軟正黑體" panose="020B0604030504040204" pitchFamily="34" charset="-120"/>
                <a:ea typeface="微軟正黑體" panose="020B0604030504040204" pitchFamily="34" charset="-120"/>
              </a:rPr>
              <a:t>得</a:t>
            </a:r>
            <a:r>
              <a:rPr lang="zh-TW" altLang="zh-TW" sz="2400" dirty="0" smtClean="0">
                <a:latin typeface="微軟正黑體" panose="020B0604030504040204" pitchFamily="34" charset="-120"/>
                <a:ea typeface="微軟正黑體" panose="020B0604030504040204" pitchFamily="34" charset="-120"/>
              </a:rPr>
              <a:t>出</a:t>
            </a:r>
            <a:r>
              <a:rPr lang="zh-TW" altLang="zh-TW" sz="2400" dirty="0">
                <a:latin typeface="微軟正黑體" panose="020B0604030504040204" pitchFamily="34" charset="-120"/>
                <a:ea typeface="微軟正黑體" panose="020B0604030504040204" pitchFamily="34" charset="-120"/>
              </a:rPr>
              <a:t>，工作</a:t>
            </a:r>
            <a:r>
              <a:rPr lang="zh-TW" altLang="zh-TW" sz="2400" dirty="0" smtClean="0">
                <a:latin typeface="微軟正黑體" panose="020B0604030504040204" pitchFamily="34" charset="-120"/>
                <a:ea typeface="微軟正黑體" panose="020B0604030504040204" pitchFamily="34" charset="-120"/>
              </a:rPr>
              <a:t>負荷</a:t>
            </a:r>
            <a:r>
              <a:rPr lang="zh-TW" altLang="en-US" sz="2400" dirty="0" smtClean="0">
                <a:latin typeface="微軟正黑體" panose="020B0604030504040204" pitchFamily="34" charset="-120"/>
                <a:ea typeface="微軟正黑體" panose="020B0604030504040204" pitchFamily="34" charset="-120"/>
              </a:rPr>
              <a:t>量高</a:t>
            </a:r>
            <a:r>
              <a:rPr lang="zh-TW" altLang="zh-TW" sz="2400" dirty="0" smtClean="0">
                <a:latin typeface="微軟正黑體" panose="020B0604030504040204" pitchFamily="34" charset="-120"/>
                <a:ea typeface="微軟正黑體" panose="020B0604030504040204" pitchFamily="34" charset="-120"/>
              </a:rPr>
              <a:t>時，撞擊</a:t>
            </a:r>
            <a:r>
              <a:rPr lang="zh-TW" altLang="en-US" sz="2400" dirty="0" smtClean="0">
                <a:latin typeface="微軟正黑體" panose="020B0604030504040204" pitchFamily="34" charset="-120"/>
                <a:ea typeface="微軟正黑體" panose="020B0604030504040204" pitchFamily="34" charset="-120"/>
              </a:rPr>
              <a:t>率多</a:t>
            </a:r>
            <a:r>
              <a:rPr lang="zh-TW" altLang="zh-TW"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RT</a:t>
            </a:r>
            <a:r>
              <a:rPr lang="zh-TW" altLang="en-US" sz="2400" dirty="0" smtClean="0">
                <a:latin typeface="微軟正黑體" panose="020B0604030504040204" pitchFamily="34" charset="-120"/>
                <a:ea typeface="微軟正黑體" panose="020B0604030504040204" pitchFamily="34" charset="-120"/>
              </a:rPr>
              <a:t>長</a:t>
            </a:r>
            <a:r>
              <a:rPr lang="zh-TW" altLang="zh-TW" sz="2400" dirty="0" smtClean="0">
                <a:latin typeface="微軟正黑體" panose="020B0604030504040204" pitchFamily="34" charset="-120"/>
                <a:ea typeface="微軟正黑體" panose="020B0604030504040204" pitchFamily="34" charset="-120"/>
              </a:rPr>
              <a:t>時，</a:t>
            </a:r>
            <a:r>
              <a:rPr lang="zh-TW" altLang="en-US" sz="2400" dirty="0">
                <a:latin typeface="微軟正黑體" panose="020B0604030504040204" pitchFamily="34" charset="-120"/>
                <a:ea typeface="微軟正黑體" panose="020B0604030504040204" pitchFamily="34" charset="-120"/>
              </a:rPr>
              <a:t>事故</a:t>
            </a:r>
            <a:r>
              <a:rPr lang="zh-TW" altLang="en-US" sz="2400" dirty="0" smtClean="0">
                <a:latin typeface="微軟正黑體" panose="020B0604030504040204" pitchFamily="34" charset="-120"/>
                <a:ea typeface="微軟正黑體" panose="020B0604030504040204" pitchFamily="34" charset="-120"/>
              </a:rPr>
              <a:t>率</a:t>
            </a:r>
            <a:r>
              <a:rPr lang="zh-TW" altLang="zh-TW" sz="2400" dirty="0" smtClean="0">
                <a:latin typeface="微軟正黑體" panose="020B0604030504040204" pitchFamily="34" charset="-120"/>
                <a:ea typeface="微軟正黑體" panose="020B0604030504040204" pitchFamily="34" charset="-120"/>
              </a:rPr>
              <a:t>也</a:t>
            </a:r>
            <a:r>
              <a:rPr lang="zh-TW" altLang="en-US" sz="2400" dirty="0">
                <a:latin typeface="微軟正黑體" panose="020B0604030504040204" pitchFamily="34" charset="-120"/>
                <a:ea typeface="微軟正黑體" panose="020B0604030504040204" pitchFamily="34" charset="-120"/>
              </a:rPr>
              <a:t>高</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呈非</a:t>
            </a:r>
            <a:r>
              <a:rPr lang="zh-TW" altLang="zh-TW" sz="2400" dirty="0" smtClean="0">
                <a:latin typeface="微軟正黑體" panose="020B0604030504040204" pitchFamily="34" charset="-120"/>
                <a:ea typeface="微軟正黑體" panose="020B0604030504040204" pitchFamily="34" charset="-120"/>
              </a:rPr>
              <a:t>線性</a:t>
            </a:r>
            <a:r>
              <a:rPr lang="zh-TW" altLang="en-US" sz="2400" dirty="0" smtClean="0">
                <a:latin typeface="微軟正黑體" panose="020B0604030504040204" pitchFamily="34" charset="-120"/>
                <a:ea typeface="微軟正黑體" panose="020B0604030504040204" pitchFamily="34" charset="-120"/>
              </a:rPr>
              <a:t>相關</a:t>
            </a:r>
            <a:endParaRPr lang="zh-TW" altLang="en-US" sz="2400" dirty="0">
              <a:latin typeface="微軟正黑體" panose="020B0604030504040204" pitchFamily="34" charset="-120"/>
              <a:ea typeface="微軟正黑體" panose="020B0604030504040204" pitchFamily="34" charset="-12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31" y="4110734"/>
            <a:ext cx="8439937" cy="122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4412340" y="4536898"/>
            <a:ext cx="319318" cy="369332"/>
          </a:xfrm>
          <a:prstGeom prst="rect">
            <a:avLst/>
          </a:prstGeom>
          <a:noFill/>
        </p:spPr>
        <p:txBody>
          <a:bodyPr wrap="none" rtlCol="0">
            <a:spAutoFit/>
          </a:bodyPr>
          <a:lstStyle/>
          <a:p>
            <a:r>
              <a:rPr lang="en-US" altLang="zh-TW" dirty="0" smtClean="0">
                <a:solidFill>
                  <a:srgbClr val="FF0000"/>
                </a:solidFill>
              </a:rPr>
              <a:t>&lt;</a:t>
            </a:r>
            <a:endParaRPr lang="zh-TW" altLang="en-US" dirty="0">
              <a:solidFill>
                <a:srgbClr val="FF0000"/>
              </a:solidFill>
            </a:endParaRPr>
          </a:p>
        </p:txBody>
      </p:sp>
      <p:sp>
        <p:nvSpPr>
          <p:cNvPr id="6" name="文字方塊 5"/>
          <p:cNvSpPr txBox="1"/>
          <p:nvPr/>
        </p:nvSpPr>
        <p:spPr>
          <a:xfrm>
            <a:off x="6545599" y="4536898"/>
            <a:ext cx="319318" cy="369332"/>
          </a:xfrm>
          <a:prstGeom prst="rect">
            <a:avLst/>
          </a:prstGeom>
          <a:noFill/>
        </p:spPr>
        <p:txBody>
          <a:bodyPr wrap="none" rtlCol="0">
            <a:spAutoFit/>
          </a:bodyPr>
          <a:lstStyle/>
          <a:p>
            <a:r>
              <a:rPr lang="en-US" altLang="zh-TW" dirty="0" smtClean="0">
                <a:solidFill>
                  <a:srgbClr val="FF0000"/>
                </a:solidFill>
              </a:rPr>
              <a:t>&lt;</a:t>
            </a:r>
            <a:endParaRPr lang="zh-TW" altLang="en-US" dirty="0">
              <a:solidFill>
                <a:srgbClr val="FF0000"/>
              </a:solidFill>
            </a:endParaRPr>
          </a:p>
        </p:txBody>
      </p:sp>
      <p:sp>
        <p:nvSpPr>
          <p:cNvPr id="7" name="文字方塊 6"/>
          <p:cNvSpPr txBox="1"/>
          <p:nvPr/>
        </p:nvSpPr>
        <p:spPr>
          <a:xfrm>
            <a:off x="4412340" y="4991479"/>
            <a:ext cx="319318" cy="369332"/>
          </a:xfrm>
          <a:prstGeom prst="rect">
            <a:avLst/>
          </a:prstGeom>
          <a:noFill/>
        </p:spPr>
        <p:txBody>
          <a:bodyPr wrap="none" rtlCol="0">
            <a:spAutoFit/>
          </a:bodyPr>
          <a:lstStyle/>
          <a:p>
            <a:r>
              <a:rPr lang="en-US" altLang="zh-TW" dirty="0" smtClean="0">
                <a:solidFill>
                  <a:srgbClr val="FF0000"/>
                </a:solidFill>
              </a:rPr>
              <a:t>&gt;</a:t>
            </a:r>
            <a:endParaRPr lang="zh-TW" altLang="en-US" dirty="0">
              <a:solidFill>
                <a:srgbClr val="FF0000"/>
              </a:solidFill>
            </a:endParaRPr>
          </a:p>
        </p:txBody>
      </p:sp>
    </p:spTree>
    <p:extLst>
      <p:ext uri="{BB962C8B-B14F-4D97-AF65-F5344CB8AC3E}">
        <p14:creationId xmlns:p14="http://schemas.microsoft.com/office/powerpoint/2010/main" val="200571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smtClean="0">
                <a:latin typeface="微軟正黑體" panose="020B0604030504040204" pitchFamily="34" charset="-120"/>
                <a:ea typeface="微軟正黑體" panose="020B0604030504040204" pitchFamily="34" charset="-120"/>
              </a:rPr>
              <a:t>TTD</a:t>
            </a:r>
            <a:r>
              <a:rPr lang="zh-TW" altLang="zh-TW" sz="2400" dirty="0">
                <a:latin typeface="微軟正黑體" panose="020B0604030504040204" pitchFamily="34" charset="-120"/>
                <a:ea typeface="微軟正黑體" panose="020B0604030504040204" pitchFamily="34" charset="-120"/>
              </a:rPr>
              <a:t>和</a:t>
            </a:r>
            <a:r>
              <a:rPr lang="en-US" altLang="zh-TW" sz="2400" dirty="0">
                <a:latin typeface="微軟正黑體" panose="020B0604030504040204" pitchFamily="34" charset="-120"/>
                <a:ea typeface="微軟正黑體" panose="020B0604030504040204" pitchFamily="34" charset="-120"/>
              </a:rPr>
              <a:t>ETD</a:t>
            </a:r>
            <a:r>
              <a:rPr lang="zh-TW" altLang="zh-TW" sz="2400" dirty="0">
                <a:latin typeface="微軟正黑體" panose="020B0604030504040204" pitchFamily="34" charset="-120"/>
                <a:ea typeface="微軟正黑體" panose="020B0604030504040204" pitchFamily="34" charset="-120"/>
              </a:rPr>
              <a:t>工作負荷</a:t>
            </a:r>
            <a:r>
              <a:rPr lang="zh-TW" altLang="zh-TW" sz="2400" dirty="0" smtClean="0">
                <a:latin typeface="微軟正黑體" panose="020B0604030504040204" pitchFamily="34" charset="-120"/>
                <a:ea typeface="微軟正黑體" panose="020B0604030504040204" pitchFamily="34" charset="-120"/>
              </a:rPr>
              <a:t>量</a:t>
            </a:r>
            <a:r>
              <a:rPr lang="zh-TW" altLang="en-US" sz="2400" dirty="0" smtClean="0">
                <a:latin typeface="微軟正黑體" panose="020B0604030504040204" pitchFamily="34" charset="-120"/>
                <a:ea typeface="微軟正黑體" panose="020B0604030504040204" pitchFamily="34" charset="-120"/>
              </a:rPr>
              <a:t>高</a:t>
            </a:r>
            <a:r>
              <a:rPr lang="zh-TW" altLang="en-US" sz="2400" dirty="0" smtClean="0">
                <a:latin typeface="微軟正黑體" panose="020B0604030504040204" pitchFamily="34" charset="-120"/>
                <a:ea typeface="微軟正黑體" panose="020B0604030504040204" pitchFamily="34" charset="-120"/>
              </a:rPr>
              <a:t>時</a:t>
            </a:r>
            <a:r>
              <a:rPr lang="zh-TW" altLang="en-US" sz="2400" dirty="0" smtClean="0">
                <a:latin typeface="微軟正黑體" panose="020B0604030504040204" pitchFamily="34" charset="-120"/>
                <a:ea typeface="微軟正黑體" panose="020B0604030504040204" pitchFamily="34" charset="-120"/>
              </a:rPr>
              <a:t>事</a:t>
            </a:r>
            <a:r>
              <a:rPr lang="zh-TW" altLang="en-US" sz="2400" dirty="0">
                <a:latin typeface="微軟正黑體" panose="020B0604030504040204" pitchFamily="34" charset="-120"/>
                <a:ea typeface="微軟正黑體" panose="020B0604030504040204" pitchFamily="34" charset="-120"/>
              </a:rPr>
              <a:t>故</a:t>
            </a:r>
            <a:r>
              <a:rPr lang="zh-TW" altLang="en-US" sz="2400" dirty="0" smtClean="0">
                <a:latin typeface="微軟正黑體" panose="020B0604030504040204" pitchFamily="34" charset="-120"/>
                <a:ea typeface="微軟正黑體" panose="020B0604030504040204" pitchFamily="34" charset="-120"/>
              </a:rPr>
              <a:t>率</a:t>
            </a:r>
            <a:r>
              <a:rPr lang="zh-TW" altLang="en-US" sz="2400" dirty="0" smtClean="0">
                <a:latin typeface="微軟正黑體" panose="020B0604030504040204" pitchFamily="34" charset="-120"/>
                <a:ea typeface="微軟正黑體" panose="020B0604030504040204" pitchFamily="34" charset="-120"/>
              </a:rPr>
              <a:t>也高</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但是對</a:t>
            </a:r>
            <a:r>
              <a:rPr lang="en-US" altLang="zh-TW" sz="2400" dirty="0">
                <a:latin typeface="微軟正黑體" panose="020B0604030504040204" pitchFamily="34" charset="-120"/>
                <a:ea typeface="微軟正黑體" panose="020B0604030504040204" pitchFamily="34" charset="-120"/>
              </a:rPr>
              <a:t>EPP</a:t>
            </a:r>
            <a:r>
              <a:rPr lang="zh-TW" altLang="zh-TW" sz="2400" dirty="0">
                <a:latin typeface="微軟正黑體" panose="020B0604030504040204" pitchFamily="34" charset="-120"/>
                <a:ea typeface="微軟正黑體" panose="020B0604030504040204" pitchFamily="34" charset="-120"/>
              </a:rPr>
              <a:t>和</a:t>
            </a:r>
            <a:r>
              <a:rPr lang="en-US" altLang="zh-TW" sz="2400" dirty="0">
                <a:latin typeface="微軟正黑體" panose="020B0604030504040204" pitchFamily="34" charset="-120"/>
                <a:ea typeface="微軟正黑體" panose="020B0604030504040204" pitchFamily="34" charset="-120"/>
              </a:rPr>
              <a:t>ED</a:t>
            </a:r>
            <a:r>
              <a:rPr lang="zh-TW" altLang="zh-TW" sz="2400" dirty="0">
                <a:latin typeface="微軟正黑體" panose="020B0604030504040204" pitchFamily="34" charset="-120"/>
                <a:ea typeface="微軟正黑體" panose="020B0604030504040204" pitchFamily="34" charset="-120"/>
              </a:rPr>
              <a:t>，工作負荷</a:t>
            </a:r>
            <a:r>
              <a:rPr lang="zh-TW" altLang="zh-TW" sz="2400" dirty="0" smtClean="0">
                <a:latin typeface="微軟正黑體" panose="020B0604030504040204" pitchFamily="34" charset="-120"/>
                <a:ea typeface="微軟正黑體" panose="020B0604030504040204" pitchFamily="34" charset="-120"/>
              </a:rPr>
              <a:t>量</a:t>
            </a:r>
            <a:r>
              <a:rPr lang="zh-TW" altLang="en-US" sz="2400" dirty="0" smtClean="0">
                <a:latin typeface="微軟正黑體" panose="020B0604030504040204" pitchFamily="34" charset="-120"/>
                <a:ea typeface="微軟正黑體" panose="020B0604030504040204" pitchFamily="34" charset="-120"/>
              </a:rPr>
              <a:t>跟事故率無</a:t>
            </a:r>
            <a:r>
              <a:rPr lang="zh-TW" altLang="en-US" sz="2400" dirty="0" smtClean="0">
                <a:latin typeface="微軟正黑體" panose="020B0604030504040204" pitchFamily="34" charset="-120"/>
                <a:ea typeface="微軟正黑體" panose="020B0604030504040204" pitchFamily="34" charset="-120"/>
              </a:rPr>
              <a:t>顯</a:t>
            </a:r>
            <a:r>
              <a:rPr lang="zh-TW" altLang="en-US" sz="2400" dirty="0">
                <a:latin typeface="微軟正黑體" panose="020B0604030504040204" pitchFamily="34" charset="-120"/>
                <a:ea typeface="微軟正黑體" panose="020B0604030504040204" pitchFamily="34" charset="-120"/>
              </a:rPr>
              <a:t>著</a:t>
            </a:r>
            <a:r>
              <a:rPr lang="zh-TW" altLang="en-US" sz="2400" dirty="0" smtClean="0">
                <a:latin typeface="微軟正黑體" panose="020B0604030504040204" pitchFamily="34" charset="-120"/>
                <a:ea typeface="微軟正黑體" panose="020B0604030504040204" pitchFamily="34" charset="-120"/>
              </a:rPr>
              <a:t>影響</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情境複雜度和策略交互作用下跟撞擊數量有顯著影響，在簡單的情境下，使用”煞車”和”煞車加轉彎</a:t>
            </a:r>
            <a:r>
              <a:rPr lang="zh-TW" altLang="en-US" sz="2400" dirty="0" smtClean="0">
                <a:latin typeface="微軟正黑體" panose="020B0604030504040204" pitchFamily="34" charset="-120"/>
                <a:ea typeface="微軟正黑體" panose="020B0604030504040204" pitchFamily="34" charset="-120"/>
              </a:rPr>
              <a:t>”撞擊率多於</a:t>
            </a:r>
            <a:r>
              <a:rPr lang="zh-TW" altLang="en-US" sz="2400" dirty="0">
                <a:latin typeface="微軟正黑體" panose="020B0604030504040204" pitchFamily="34" charset="-120"/>
                <a:ea typeface="微軟正黑體" panose="020B0604030504040204" pitchFamily="34" charset="-120"/>
              </a:rPr>
              <a:t>”轉彎”；在普通複雜的情境下，沒有策略特別顯著；在非常複雜的情境下，”煞車</a:t>
            </a:r>
            <a:r>
              <a:rPr lang="zh-TW" altLang="en-US" sz="2400" dirty="0" smtClean="0">
                <a:latin typeface="微軟正黑體" panose="020B0604030504040204" pitchFamily="34" charset="-120"/>
                <a:ea typeface="微軟正黑體" panose="020B0604030504040204" pitchFamily="34" charset="-120"/>
              </a:rPr>
              <a:t>”撞擊率高於</a:t>
            </a:r>
            <a:r>
              <a:rPr lang="zh-TW" altLang="en-US" sz="2400" dirty="0">
                <a:latin typeface="微軟正黑體" panose="020B0604030504040204" pitchFamily="34" charset="-120"/>
                <a:ea typeface="微軟正黑體" panose="020B0604030504040204" pitchFamily="34" charset="-120"/>
              </a:rPr>
              <a:t>其他項目。</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95" y="4950828"/>
            <a:ext cx="8293937" cy="109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60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討論</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2400" dirty="0">
                <a:solidFill>
                  <a:schemeClr val="accent6">
                    <a:lumMod val="75000"/>
                  </a:schemeClr>
                </a:solidFill>
                <a:latin typeface="微軟正黑體" panose="020B0604030504040204" pitchFamily="34" charset="-120"/>
                <a:ea typeface="微軟正黑體" panose="020B0604030504040204" pitchFamily="34" charset="-120"/>
              </a:rPr>
              <a:t>情境複雜度及駕駛經驗會影響工作負荷量及駕駛表現，因此，對駕駛而言，當情境複雜度高時，工作負荷量會增加，工作負荷量在非常複雜的情境比簡單情境還要高</a:t>
            </a:r>
            <a:r>
              <a:rPr lang="zh-TW" altLang="zh-TW" sz="2400" dirty="0">
                <a:solidFill>
                  <a:schemeClr val="accent6">
                    <a:lumMod val="75000"/>
                  </a:schemeClr>
                </a:solidFill>
                <a:latin typeface="微軟正黑體" panose="020B0604030504040204" pitchFamily="34" charset="-120"/>
                <a:ea typeface="微軟正黑體" panose="020B0604030504040204" pitchFamily="34" charset="-120"/>
              </a:rPr>
              <a:t>。</a:t>
            </a:r>
            <a:endParaRPr lang="en-US" altLang="zh-TW" sz="2400"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zh-TW" sz="2400" dirty="0">
                <a:solidFill>
                  <a:schemeClr val="accent5">
                    <a:lumMod val="25000"/>
                  </a:schemeClr>
                </a:solidFill>
                <a:latin typeface="微軟正黑體" panose="020B0604030504040204" pitchFamily="34" charset="-120"/>
                <a:ea typeface="微軟正黑體" panose="020B0604030504040204" pitchFamily="34" charset="-120"/>
              </a:rPr>
              <a:t>複雜跟非常複雜的情境下，工作負荷量沒有顯著差異，可能是因為這兩種情境缺乏複雜變化，並不會讓駕駛覺得特別困難</a:t>
            </a:r>
            <a:r>
              <a:rPr lang="zh-TW" altLang="zh-TW" sz="2400" dirty="0">
                <a:solidFill>
                  <a:schemeClr val="accent5">
                    <a:lumMod val="25000"/>
                  </a:schemeClr>
                </a:solidFill>
                <a:latin typeface="微軟正黑體" panose="020B0604030504040204" pitchFamily="34" charset="-120"/>
                <a:ea typeface="微軟正黑體" panose="020B0604030504040204" pitchFamily="34" charset="-120"/>
              </a:rPr>
              <a:t>。</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r>
              <a:rPr lang="zh-TW" altLang="zh-TW" sz="2400" dirty="0">
                <a:solidFill>
                  <a:schemeClr val="accent4">
                    <a:lumMod val="85000"/>
                    <a:lumOff val="15000"/>
                  </a:schemeClr>
                </a:solidFill>
                <a:latin typeface="微軟正黑體" panose="020B0604030504040204" pitchFamily="34" charset="-120"/>
                <a:ea typeface="微軟正黑體" panose="020B0604030504040204" pitchFamily="34" charset="-120"/>
              </a:rPr>
              <a:t>經驗的缺乏使得新手駕駛在較複雜的情境中得到的工作負荷量比較高。</a:t>
            </a:r>
          </a:p>
          <a:p>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4629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sz="2400" dirty="0">
                <a:solidFill>
                  <a:schemeClr val="accent1">
                    <a:lumMod val="25000"/>
                  </a:schemeClr>
                </a:solidFill>
                <a:latin typeface="微軟正黑體" panose="020B0604030504040204" pitchFamily="34" charset="-120"/>
                <a:ea typeface="微軟正黑體" panose="020B0604030504040204" pitchFamily="34" charset="-120"/>
              </a:rPr>
              <a:t>經驗駕駛在簡單情境的事故率比普通複雜的事故率高，是因為簡單的情境會降低駕駛的警覺，不但引發較高事故率，</a:t>
            </a:r>
            <a:r>
              <a:rPr lang="en-US" altLang="zh-TW" sz="2400" dirty="0">
                <a:solidFill>
                  <a:schemeClr val="accent1">
                    <a:lumMod val="25000"/>
                  </a:schemeClr>
                </a:solidFill>
                <a:latin typeface="微軟正黑體" panose="020B0604030504040204" pitchFamily="34" charset="-120"/>
                <a:ea typeface="微軟正黑體" panose="020B0604030504040204" pitchFamily="34" charset="-120"/>
              </a:rPr>
              <a:t>RT(</a:t>
            </a:r>
            <a:r>
              <a:rPr lang="zh-TW" altLang="zh-TW" sz="2400" dirty="0">
                <a:solidFill>
                  <a:schemeClr val="accent1">
                    <a:lumMod val="25000"/>
                  </a:schemeClr>
                </a:solidFill>
                <a:latin typeface="微軟正黑體" panose="020B0604030504040204" pitchFamily="34" charset="-120"/>
                <a:ea typeface="微軟正黑體" panose="020B0604030504040204" pitchFamily="34" charset="-120"/>
              </a:rPr>
              <a:t>反應時間</a:t>
            </a:r>
            <a:r>
              <a:rPr lang="en-US" altLang="zh-TW" sz="2400" dirty="0">
                <a:solidFill>
                  <a:schemeClr val="accent1">
                    <a:lumMod val="25000"/>
                  </a:schemeClr>
                </a:solidFill>
                <a:latin typeface="微軟正黑體" panose="020B0604030504040204" pitchFamily="34" charset="-120"/>
                <a:ea typeface="微軟正黑體" panose="020B0604030504040204" pitchFamily="34" charset="-120"/>
              </a:rPr>
              <a:t>)</a:t>
            </a:r>
            <a:r>
              <a:rPr lang="zh-TW" altLang="zh-TW" sz="2400" dirty="0">
                <a:solidFill>
                  <a:schemeClr val="accent1">
                    <a:lumMod val="25000"/>
                  </a:schemeClr>
                </a:solidFill>
                <a:latin typeface="微軟正黑體" panose="020B0604030504040204" pitchFamily="34" charset="-120"/>
                <a:ea typeface="微軟正黑體" panose="020B0604030504040204" pitchFamily="34" charset="-120"/>
              </a:rPr>
              <a:t>也會比較長</a:t>
            </a:r>
            <a:r>
              <a:rPr lang="zh-TW" altLang="zh-TW" sz="2400" dirty="0">
                <a:solidFill>
                  <a:schemeClr val="accent1">
                    <a:lumMod val="25000"/>
                  </a:schemeClr>
                </a:solidFill>
                <a:latin typeface="微軟正黑體" panose="020B0604030504040204" pitchFamily="34" charset="-120"/>
                <a:ea typeface="微軟正黑體" panose="020B0604030504040204" pitchFamily="34" charset="-120"/>
              </a:rPr>
              <a:t>。</a:t>
            </a:r>
            <a:endParaRPr lang="en-US" altLang="zh-TW" sz="2400" dirty="0">
              <a:solidFill>
                <a:schemeClr val="accent1">
                  <a:lumMod val="25000"/>
                </a:schemeClr>
              </a:solidFill>
              <a:latin typeface="微軟正黑體" panose="020B0604030504040204" pitchFamily="34" charset="-120"/>
              <a:ea typeface="微軟正黑體" panose="020B0604030504040204" pitchFamily="34" charset="-120"/>
            </a:endParaRPr>
          </a:p>
          <a:p>
            <a:r>
              <a:rPr lang="zh-TW" altLang="zh-TW" sz="2400" dirty="0">
                <a:solidFill>
                  <a:schemeClr val="accent2">
                    <a:lumMod val="75000"/>
                  </a:schemeClr>
                </a:solidFill>
                <a:latin typeface="微軟正黑體" panose="020B0604030504040204" pitchFamily="34" charset="-120"/>
                <a:ea typeface="微軟正黑體" panose="020B0604030504040204" pitchFamily="34" charset="-120"/>
              </a:rPr>
              <a:t>短暫高壓會造成高度焦慮，所以新手駕駛往往帶來反應時間較長的</a:t>
            </a:r>
            <a:r>
              <a:rPr lang="zh-TW" altLang="zh-TW" sz="2400" dirty="0">
                <a:solidFill>
                  <a:schemeClr val="accent2">
                    <a:lumMod val="75000"/>
                  </a:schemeClr>
                </a:solidFill>
                <a:latin typeface="微軟正黑體" panose="020B0604030504040204" pitchFamily="34" charset="-120"/>
                <a:ea typeface="微軟正黑體" panose="020B0604030504040204" pitchFamily="34" charset="-120"/>
              </a:rPr>
              <a:t>結果</a:t>
            </a:r>
            <a:endParaRPr lang="en-US" altLang="zh-TW" sz="2400"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駕駛感受上並沒有差異</a:t>
            </a:r>
            <a:r>
              <a:rPr lang="en-US"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a:t>
            </a:r>
            <a:r>
              <a:rPr lang="zh-TW"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實驗過程中沒有限制必須使用什麼策略</a:t>
            </a:r>
            <a:r>
              <a:rPr lang="en-US"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a:t>
            </a:r>
            <a:r>
              <a:rPr lang="zh-TW"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，作者認為以各種情境所使用的策略所造成的事故率來看，</a:t>
            </a:r>
            <a:r>
              <a:rPr lang="en-US"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a:t>
            </a:r>
            <a:r>
              <a:rPr lang="zh-TW"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轉彎</a:t>
            </a:r>
            <a:r>
              <a:rPr lang="en-US"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a:t>
            </a:r>
            <a:r>
              <a:rPr lang="zh-TW" altLang="zh-TW" sz="2400" dirty="0">
                <a:solidFill>
                  <a:schemeClr val="tx2">
                    <a:lumMod val="85000"/>
                    <a:lumOff val="15000"/>
                  </a:schemeClr>
                </a:solidFill>
                <a:latin typeface="微軟正黑體" panose="020B0604030504040204" pitchFamily="34" charset="-120"/>
                <a:ea typeface="微軟正黑體" panose="020B0604030504040204" pitchFamily="34" charset="-120"/>
              </a:rPr>
              <a:t>是最有效的方法</a:t>
            </a:r>
          </a:p>
          <a:p>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77834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實驗器材驗收日期</a:t>
            </a:r>
            <a:endParaRPr lang="zh-TW" altLang="en-US" b="1"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37639886"/>
              </p:ext>
            </p:extLst>
          </p:nvPr>
        </p:nvGraphicFramePr>
        <p:xfrm>
          <a:off x="1371600" y="2043031"/>
          <a:ext cx="6583680" cy="1896411"/>
        </p:xfrm>
        <a:graphic>
          <a:graphicData uri="http://schemas.openxmlformats.org/drawingml/2006/table">
            <a:tbl>
              <a:tblPr firstRow="1" bandRow="1">
                <a:tableStyleId>{5C22544A-7EE6-4342-B048-85BDC9FD1C3A}</a:tableStyleId>
              </a:tblPr>
              <a:tblGrid>
                <a:gridCol w="1645920"/>
                <a:gridCol w="1645920"/>
                <a:gridCol w="1645920"/>
                <a:gridCol w="1645920"/>
              </a:tblGrid>
              <a:tr h="952086">
                <a:tc>
                  <a:txBody>
                    <a:bodyPr/>
                    <a:lstStyle/>
                    <a:p>
                      <a:pPr algn="ctr"/>
                      <a:r>
                        <a:rPr lang="en-US" altLang="zh-TW" dirty="0" smtClean="0">
                          <a:solidFill>
                            <a:schemeClr val="accent6">
                              <a:lumMod val="75000"/>
                            </a:schemeClr>
                          </a:solidFill>
                          <a:latin typeface="微軟正黑體" panose="020B0604030504040204" pitchFamily="34" charset="-120"/>
                          <a:ea typeface="微軟正黑體" panose="020B0604030504040204" pitchFamily="34" charset="-120"/>
                        </a:rPr>
                        <a:t>10/28</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solidFill>
                            <a:schemeClr val="accent6">
                              <a:lumMod val="75000"/>
                            </a:schemeClr>
                          </a:solidFill>
                          <a:latin typeface="微軟正黑體" panose="020B0604030504040204" pitchFamily="34" charset="-120"/>
                          <a:ea typeface="微軟正黑體" panose="020B0604030504040204" pitchFamily="34" charset="-120"/>
                        </a:rPr>
                        <a:t>11/4</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solidFill>
                            <a:schemeClr val="accent6">
                              <a:lumMod val="75000"/>
                            </a:schemeClr>
                          </a:solidFill>
                          <a:latin typeface="微軟正黑體" panose="020B0604030504040204" pitchFamily="34" charset="-120"/>
                          <a:ea typeface="微軟正黑體" panose="020B0604030504040204" pitchFamily="34" charset="-120"/>
                        </a:rPr>
                        <a:t>11/11</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solidFill>
                            <a:schemeClr val="accent6">
                              <a:lumMod val="75000"/>
                            </a:schemeClr>
                          </a:solidFill>
                          <a:latin typeface="微軟正黑體" panose="020B0604030504040204" pitchFamily="34" charset="-120"/>
                          <a:ea typeface="微軟正黑體" panose="020B0604030504040204" pitchFamily="34" charset="-120"/>
                        </a:rPr>
                        <a:t>11/18</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r>
              <a:tr h="944325">
                <a:tc>
                  <a:txBody>
                    <a:bodyPr/>
                    <a:lstStyle/>
                    <a:p>
                      <a:pPr algn="ctr"/>
                      <a:r>
                        <a:rPr lang="en-US" altLang="zh-TW" dirty="0" smtClean="0">
                          <a:solidFill>
                            <a:schemeClr val="accent6">
                              <a:lumMod val="75000"/>
                            </a:schemeClr>
                          </a:solidFill>
                          <a:latin typeface="微軟正黑體" panose="020B0604030504040204" pitchFamily="34" charset="-120"/>
                          <a:ea typeface="微軟正黑體" panose="020B0604030504040204" pitchFamily="34" charset="-120"/>
                        </a:rPr>
                        <a:t>HUD</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solidFill>
                            <a:schemeClr val="accent6">
                              <a:lumMod val="75000"/>
                            </a:schemeClr>
                          </a:solidFill>
                          <a:latin typeface="微軟正黑體" panose="020B0604030504040204" pitchFamily="34" charset="-120"/>
                          <a:ea typeface="微軟正黑體" panose="020B0604030504040204" pitchFamily="34" charset="-120"/>
                        </a:rPr>
                        <a:t>側邊偏移</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solidFill>
                            <a:schemeClr val="accent6">
                              <a:lumMod val="75000"/>
                            </a:schemeClr>
                          </a:solidFill>
                          <a:latin typeface="微軟正黑體" panose="020B0604030504040204" pitchFamily="34" charset="-120"/>
                          <a:ea typeface="微軟正黑體" panose="020B0604030504040204" pitchFamily="34" charset="-120"/>
                        </a:rPr>
                        <a:t>音響系統</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solidFill>
                            <a:schemeClr val="accent6">
                              <a:lumMod val="75000"/>
                            </a:schemeClr>
                          </a:solidFill>
                          <a:latin typeface="微軟正黑體" panose="020B0604030504040204" pitchFamily="34" charset="-120"/>
                          <a:ea typeface="微軟正黑體" panose="020B0604030504040204" pitchFamily="34" charset="-120"/>
                        </a:rPr>
                        <a:t>SPSS</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tc>
              </a:tr>
            </a:tbl>
          </a:graphicData>
        </a:graphic>
      </p:graphicFrame>
    </p:spTree>
    <p:extLst>
      <p:ext uri="{BB962C8B-B14F-4D97-AF65-F5344CB8AC3E}">
        <p14:creationId xmlns:p14="http://schemas.microsoft.com/office/powerpoint/2010/main" val="202806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介紹</a:t>
            </a:r>
          </a:p>
        </p:txBody>
      </p:sp>
      <p:sp>
        <p:nvSpPr>
          <p:cNvPr id="3" name="內容版面配置區 2"/>
          <p:cNvSpPr>
            <a:spLocks noGrp="1"/>
          </p:cNvSpPr>
          <p:nvPr>
            <p:ph idx="1"/>
          </p:nvPr>
        </p:nvSpPr>
        <p:spPr>
          <a:xfrm>
            <a:off x="457200" y="1889760"/>
            <a:ext cx="8229600" cy="4236403"/>
          </a:xfrm>
        </p:spPr>
        <p:txBody>
          <a:bodyPr>
            <a:normAutofit/>
          </a:bodyPr>
          <a:lstStyle/>
          <a:p>
            <a:r>
              <a:rPr lang="zh-TW" altLang="en-US" sz="2400" dirty="0" smtClean="0">
                <a:latin typeface="微軟正黑體" panose="020B0604030504040204" pitchFamily="34" charset="-120"/>
                <a:ea typeface="微軟正黑體" panose="020B0604030504040204" pitchFamily="34" charset="-120"/>
              </a:rPr>
              <a:t>駕駛經驗與道路事故有較多的連結</a:t>
            </a:r>
            <a:r>
              <a:rPr lang="en-US" altLang="zh-TW" sz="2400" dirty="0" smtClean="0">
                <a:solidFill>
                  <a:schemeClr val="accent1">
                    <a:lumMod val="50000"/>
                  </a:schemeClr>
                </a:solidFill>
              </a:rPr>
              <a:t>(OECD,ITF, 2014)</a:t>
            </a:r>
          </a:p>
          <a:p>
            <a:pPr marL="0" indent="0">
              <a:buNone/>
            </a:pPr>
            <a:endParaRPr lang="en-US" altLang="zh-TW" sz="2400" dirty="0" smtClean="0"/>
          </a:p>
          <a:p>
            <a:r>
              <a:rPr lang="zh-TW" altLang="en-US" sz="2400" dirty="0" smtClean="0">
                <a:latin typeface="微軟正黑體" panose="020B0604030504040204" pitchFamily="34" charset="-120"/>
                <a:ea typeface="微軟正黑體" panose="020B0604030504040204" pitchFamily="34" charset="-120"/>
              </a:rPr>
              <a:t>道路情況的複雜度和危險度也成了駕駛表現的主要因素</a:t>
            </a:r>
            <a:r>
              <a:rPr lang="en-US" altLang="zh-TW" sz="2400" dirty="0">
                <a:solidFill>
                  <a:schemeClr val="accent1">
                    <a:lumMod val="50000"/>
                  </a:schemeClr>
                </a:solidFill>
              </a:rPr>
              <a:t>(</a:t>
            </a:r>
            <a:r>
              <a:rPr lang="en-US" altLang="zh-TW" sz="2400" dirty="0" err="1">
                <a:solidFill>
                  <a:schemeClr val="accent1">
                    <a:lumMod val="50000"/>
                  </a:schemeClr>
                </a:solidFill>
              </a:rPr>
              <a:t>Sagberg</a:t>
            </a:r>
            <a:r>
              <a:rPr lang="en-US" altLang="zh-TW" sz="2400" dirty="0">
                <a:solidFill>
                  <a:schemeClr val="accent1">
                    <a:lumMod val="50000"/>
                  </a:schemeClr>
                </a:solidFill>
              </a:rPr>
              <a:t>, 2000, cited by </a:t>
            </a:r>
            <a:r>
              <a:rPr lang="en-US" altLang="zh-TW" sz="2400" dirty="0" smtClean="0">
                <a:solidFill>
                  <a:schemeClr val="accent1">
                    <a:lumMod val="50000"/>
                  </a:schemeClr>
                </a:solidFill>
              </a:rPr>
              <a:t>OECD,2006</a:t>
            </a:r>
            <a:r>
              <a:rPr lang="en-US" altLang="zh-TW" sz="2400" dirty="0">
                <a:solidFill>
                  <a:schemeClr val="accent1">
                    <a:lumMod val="50000"/>
                  </a:schemeClr>
                </a:solidFill>
              </a:rPr>
              <a:t>)</a:t>
            </a:r>
            <a:endParaRPr lang="en-US" altLang="zh-TW" sz="24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0" indent="0">
              <a:buNone/>
            </a:pP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事故發生在鄉下道路，多於在城市</a:t>
            </a:r>
            <a:r>
              <a:rPr lang="zh-TW" altLang="en-US" sz="2400" dirty="0">
                <a:latin typeface="微軟正黑體" panose="020B0604030504040204" pitchFamily="34" charset="-120"/>
                <a:ea typeface="微軟正黑體" panose="020B0604030504040204" pitchFamily="34" charset="-120"/>
              </a:rPr>
              <a:t>道路和</a:t>
            </a:r>
            <a:r>
              <a:rPr lang="zh-TW" altLang="en-US" sz="2400" dirty="0" smtClean="0">
                <a:latin typeface="微軟正黑體" panose="020B0604030504040204" pitchFamily="34" charset="-120"/>
                <a:ea typeface="微軟正黑體" panose="020B0604030504040204" pitchFamily="34" charset="-120"/>
              </a:rPr>
              <a:t>高速公路</a:t>
            </a:r>
            <a:r>
              <a:rPr lang="en-US" altLang="zh-TW" sz="2400" dirty="0">
                <a:solidFill>
                  <a:schemeClr val="accent1">
                    <a:lumMod val="50000"/>
                  </a:schemeClr>
                </a:solidFill>
              </a:rPr>
              <a:t>(OECD/ITF, 2014</a:t>
            </a:r>
            <a:r>
              <a:rPr lang="en-US" altLang="zh-TW" sz="2400" dirty="0" smtClean="0">
                <a:solidFill>
                  <a:schemeClr val="accent1">
                    <a:lumMod val="50000"/>
                  </a:schemeClr>
                </a:solidFill>
              </a:rPr>
              <a:t>)</a:t>
            </a:r>
          </a:p>
          <a:p>
            <a:pPr marL="0" indent="0">
              <a:buNone/>
            </a:pP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道路複雜度可以</a:t>
            </a:r>
            <a:r>
              <a:rPr lang="zh-TW" altLang="en-US" sz="2400" dirty="0">
                <a:latin typeface="微軟正黑體" panose="020B0604030504040204" pitchFamily="34" charset="-120"/>
                <a:ea typeface="微軟正黑體" panose="020B0604030504040204" pitchFamily="34" charset="-120"/>
              </a:rPr>
              <a:t>隨</a:t>
            </a:r>
            <a:r>
              <a:rPr lang="zh-TW" altLang="en-US" sz="2400" dirty="0" smtClean="0">
                <a:latin typeface="微軟正黑體" panose="020B0604030504040204" pitchFamily="34" charset="-120"/>
                <a:ea typeface="微軟正黑體" panose="020B0604030504040204" pitchFamily="34" charset="-120"/>
              </a:rPr>
              <a:t>道路形狀、路</a:t>
            </a:r>
            <a:r>
              <a:rPr lang="zh-TW" altLang="en-US" sz="2400" dirty="0">
                <a:latin typeface="微軟正黑體" panose="020B0604030504040204" pitchFamily="34" charset="-120"/>
                <a:ea typeface="微軟正黑體" panose="020B0604030504040204" pitchFamily="34" charset="-120"/>
              </a:rPr>
              <a:t>邊</a:t>
            </a:r>
            <a:r>
              <a:rPr lang="zh-TW" altLang="en-US" sz="2400" dirty="0" smtClean="0">
                <a:latin typeface="微軟正黑體" panose="020B0604030504040204" pitchFamily="34" charset="-120"/>
                <a:ea typeface="微軟正黑體" panose="020B0604030504040204" pitchFamily="34" charset="-120"/>
              </a:rPr>
              <a:t>環境和車流量變化</a:t>
            </a:r>
            <a:r>
              <a:rPr lang="en-US" altLang="zh-TW" sz="2400" dirty="0">
                <a:solidFill>
                  <a:schemeClr val="accent1">
                    <a:lumMod val="50000"/>
                  </a:schemeClr>
                </a:solidFill>
              </a:rPr>
              <a:t>(</a:t>
            </a:r>
            <a:r>
              <a:rPr lang="en-US" altLang="zh-TW" sz="2400" dirty="0" err="1">
                <a:solidFill>
                  <a:schemeClr val="accent1">
                    <a:lumMod val="50000"/>
                  </a:schemeClr>
                </a:solidFill>
              </a:rPr>
              <a:t>Fastenmeier</a:t>
            </a:r>
            <a:r>
              <a:rPr lang="en-US" altLang="zh-TW" sz="2400" dirty="0">
                <a:solidFill>
                  <a:schemeClr val="accent1">
                    <a:lumMod val="50000"/>
                  </a:schemeClr>
                </a:solidFill>
              </a:rPr>
              <a:t>, 1995)</a:t>
            </a:r>
            <a:endParaRPr lang="en-US" altLang="zh-TW" sz="2400" dirty="0" smtClean="0">
              <a:solidFill>
                <a:schemeClr val="accent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234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sz="2400" dirty="0" smtClean="0">
                <a:latin typeface="微軟正黑體" panose="020B0604030504040204" pitchFamily="34" charset="-120"/>
                <a:ea typeface="微軟正黑體" panose="020B0604030504040204" pitchFamily="34" charset="-120"/>
              </a:rPr>
              <a:t>工作負荷隨著駕駛經驗變化</a:t>
            </a:r>
            <a:r>
              <a:rPr lang="en-US" altLang="zh-TW" sz="2400" dirty="0">
                <a:solidFill>
                  <a:schemeClr val="accent1">
                    <a:lumMod val="50000"/>
                  </a:schemeClr>
                </a:solidFill>
              </a:rPr>
              <a:t>(</a:t>
            </a:r>
            <a:r>
              <a:rPr lang="en-US" altLang="zh-TW" sz="2400" dirty="0" smtClean="0">
                <a:solidFill>
                  <a:schemeClr val="accent1">
                    <a:lumMod val="50000"/>
                  </a:schemeClr>
                </a:solidFill>
              </a:rPr>
              <a:t>Rasmussen, 1984)</a:t>
            </a:r>
          </a:p>
          <a:p>
            <a:pPr marL="0" indent="0">
              <a:buNone/>
            </a:pP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新手</a:t>
            </a:r>
            <a:r>
              <a:rPr lang="zh-TW" altLang="en-US" sz="2400" dirty="0">
                <a:latin typeface="微軟正黑體" panose="020B0604030504040204" pitchFamily="34" charset="-120"/>
                <a:ea typeface="微軟正黑體" panose="020B0604030504040204" pitchFamily="34" charset="-120"/>
              </a:rPr>
              <a:t>駕駛</a:t>
            </a:r>
            <a:r>
              <a:rPr lang="zh-TW" altLang="en-US" sz="2400" dirty="0" smtClean="0">
                <a:latin typeface="微軟正黑體" panose="020B0604030504040204" pitchFamily="34" charset="-120"/>
                <a:ea typeface="微軟正黑體" panose="020B0604030504040204" pitchFamily="34" charset="-120"/>
              </a:rPr>
              <a:t>缺乏</a:t>
            </a:r>
            <a:r>
              <a:rPr lang="zh-TW" altLang="en-US" sz="2400" dirty="0">
                <a:latin typeface="微軟正黑體" panose="020B0604030504040204" pitchFamily="34" charset="-120"/>
                <a:ea typeface="微軟正黑體" panose="020B0604030504040204" pitchFamily="34" charset="-120"/>
              </a:rPr>
              <a:t>日常</a:t>
            </a:r>
            <a:r>
              <a:rPr lang="zh-TW" altLang="en-US" sz="2400" dirty="0" smtClean="0">
                <a:latin typeface="微軟正黑體" panose="020B0604030504040204" pitchFamily="34" charset="-120"/>
                <a:ea typeface="微軟正黑體" panose="020B0604030504040204" pitchFamily="34" charset="-120"/>
              </a:rPr>
              <a:t>自動化</a:t>
            </a:r>
            <a:r>
              <a:rPr lang="zh-TW" altLang="en-US" sz="2400" dirty="0">
                <a:latin typeface="微軟正黑體" panose="020B0604030504040204" pitchFamily="34" charset="-120"/>
                <a:ea typeface="微軟正黑體" panose="020B0604030504040204" pitchFamily="34" charset="-120"/>
              </a:rPr>
              <a:t>的</a:t>
            </a:r>
            <a:r>
              <a:rPr lang="zh-TW" altLang="en-US" sz="2400" dirty="0" smtClean="0">
                <a:latin typeface="微軟正黑體" panose="020B0604030504040204" pitchFamily="34" charset="-120"/>
                <a:ea typeface="微軟正黑體" panose="020B0604030504040204" pitchFamily="34" charset="-120"/>
              </a:rPr>
              <a:t>能力</a:t>
            </a:r>
            <a:r>
              <a:rPr lang="fr-FR" altLang="zh-TW" sz="2400" dirty="0">
                <a:solidFill>
                  <a:schemeClr val="accent1">
                    <a:lumMod val="50000"/>
                  </a:schemeClr>
                </a:solidFill>
              </a:rPr>
              <a:t>(De Craen et al., 2008</a:t>
            </a:r>
            <a:r>
              <a:rPr lang="fr-FR" altLang="zh-TW" sz="2400" dirty="0" smtClean="0">
                <a:solidFill>
                  <a:schemeClr val="accent1">
                    <a:lumMod val="50000"/>
                  </a:schemeClr>
                </a:solidFill>
              </a:rPr>
              <a:t>)</a:t>
            </a:r>
          </a:p>
          <a:p>
            <a:r>
              <a:rPr lang="zh-TW" altLang="en-US" sz="2400" dirty="0" smtClean="0">
                <a:latin typeface="微軟正黑體" panose="020B0604030504040204" pitchFamily="34" charset="-120"/>
                <a:ea typeface="微軟正黑體" panose="020B0604030504040204" pitchFamily="34" charset="-120"/>
              </a:rPr>
              <a:t>新手駕駛比經驗豐富的駕駛還費力</a:t>
            </a:r>
            <a:r>
              <a:rPr lang="en-US" altLang="zh-TW" sz="2400" dirty="0">
                <a:solidFill>
                  <a:schemeClr val="accent1">
                    <a:lumMod val="50000"/>
                  </a:schemeClr>
                </a:solidFill>
              </a:rPr>
              <a:t>(Patten et al., 2006</a:t>
            </a:r>
            <a:r>
              <a:rPr lang="en-US" altLang="zh-TW" sz="2400" dirty="0" smtClean="0">
                <a:solidFill>
                  <a:schemeClr val="accent1">
                    <a:lumMod val="50000"/>
                  </a:schemeClr>
                </a:solidFill>
              </a:rPr>
              <a:t>)</a:t>
            </a:r>
          </a:p>
          <a:p>
            <a:endParaRPr lang="en-US" altLang="zh-TW"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雖然煞車不是避免衝撞意外最有效的方法，但大部分的人還是使用</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煞車</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多於</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轉彎</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和</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轉彎加煞車</a:t>
            </a:r>
            <a:r>
              <a:rPr lang="en-US" altLang="zh-TW" sz="2400" dirty="0" smtClean="0">
                <a:latin typeface="微軟正黑體" panose="020B0604030504040204" pitchFamily="34" charset="-120"/>
                <a:ea typeface="微軟正黑體" panose="020B0604030504040204" pitchFamily="34" charset="-120"/>
              </a:rPr>
              <a:t>”</a:t>
            </a:r>
            <a:r>
              <a:rPr lang="en-US" altLang="zh-TW" sz="2400" dirty="0"/>
              <a:t> </a:t>
            </a:r>
            <a:r>
              <a:rPr lang="en-US" altLang="zh-TW" sz="2400" dirty="0">
                <a:solidFill>
                  <a:schemeClr val="accent1">
                    <a:lumMod val="50000"/>
                  </a:schemeClr>
                </a:solidFill>
              </a:rPr>
              <a:t>(Adams, 1994)</a:t>
            </a:r>
            <a:endParaRPr lang="zh-TW" altLang="en-US" sz="240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0137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方法</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2400" dirty="0">
                <a:latin typeface="微軟正黑體" panose="020B0604030504040204" pitchFamily="34" charset="-120"/>
                <a:ea typeface="微軟正黑體" panose="020B0604030504040204" pitchFamily="34" charset="-120"/>
              </a:rPr>
              <a:t>將</a:t>
            </a:r>
            <a:r>
              <a:rPr lang="en-US" altLang="zh-TW" sz="2400" dirty="0">
                <a:latin typeface="微軟正黑體" panose="020B0604030504040204" pitchFamily="34" charset="-120"/>
                <a:ea typeface="微軟正黑體" panose="020B0604030504040204" pitchFamily="34" charset="-120"/>
              </a:rPr>
              <a:t>57</a:t>
            </a:r>
            <a:r>
              <a:rPr lang="zh-TW" altLang="zh-TW" sz="2400" dirty="0">
                <a:latin typeface="微軟正黑體" panose="020B0604030504040204" pitchFamily="34" charset="-120"/>
                <a:ea typeface="微軟正黑體" panose="020B0604030504040204" pitchFamily="34" charset="-120"/>
              </a:rPr>
              <a:t>個</a:t>
            </a:r>
            <a:r>
              <a:rPr lang="zh-TW" altLang="zh-TW" sz="2400" b="1" dirty="0">
                <a:latin typeface="微軟正黑體" panose="020B0604030504040204" pitchFamily="34" charset="-120"/>
                <a:ea typeface="微軟正黑體" panose="020B0604030504040204" pitchFamily="34" charset="-120"/>
              </a:rPr>
              <a:t>受測者</a:t>
            </a:r>
            <a:r>
              <a:rPr lang="en-US" altLang="zh-TW" sz="2400" dirty="0">
                <a:latin typeface="微軟正黑體" panose="020B0604030504040204" pitchFamily="34" charset="-120"/>
                <a:ea typeface="微軟正黑體" panose="020B0604030504040204" pitchFamily="34" charset="-120"/>
              </a:rPr>
              <a:t>(33</a:t>
            </a:r>
            <a:r>
              <a:rPr lang="zh-TW" altLang="zh-TW" sz="2400" dirty="0">
                <a:latin typeface="微軟正黑體" panose="020B0604030504040204" pitchFamily="34" charset="-120"/>
                <a:ea typeface="微軟正黑體" panose="020B0604030504040204" pitchFamily="34" charset="-120"/>
              </a:rPr>
              <a:t>男</a:t>
            </a:r>
            <a:r>
              <a:rPr lang="en-US" altLang="zh-TW" sz="2400" dirty="0">
                <a:latin typeface="微軟正黑體" panose="020B0604030504040204" pitchFamily="34" charset="-120"/>
                <a:ea typeface="微軟正黑體" panose="020B0604030504040204" pitchFamily="34" charset="-120"/>
              </a:rPr>
              <a:t>24</a:t>
            </a:r>
            <a:r>
              <a:rPr lang="zh-TW" altLang="zh-TW" sz="2400" dirty="0">
                <a:latin typeface="微軟正黑體" panose="020B0604030504040204" pitchFamily="34" charset="-120"/>
                <a:ea typeface="微軟正黑體" panose="020B0604030504040204" pitchFamily="34" charset="-120"/>
              </a:rPr>
              <a:t>女</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依據他們的駕駛經驗分為四組</a:t>
            </a:r>
            <a:endParaRPr lang="en-US" altLang="zh-TW" sz="24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新手駕駛</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小時駕駛課程</a:t>
            </a:r>
            <a:r>
              <a:rPr lang="en-US" altLang="zh-TW" sz="2000" dirty="0">
                <a:latin typeface="微軟正黑體" panose="020B0604030504040204" pitchFamily="34" charset="-120"/>
                <a:ea typeface="微軟正黑體" panose="020B0604030504040204" pitchFamily="34" charset="-120"/>
              </a:rPr>
              <a:t>)</a:t>
            </a:r>
          </a:p>
          <a:p>
            <a:pPr lvl="1"/>
            <a:r>
              <a:rPr lang="zh-TW" altLang="en-US" sz="2000" dirty="0">
                <a:latin typeface="微軟正黑體" panose="020B0604030504040204" pitchFamily="34" charset="-120"/>
                <a:ea typeface="微軟正黑體" panose="020B0604030504040204" pitchFamily="34" charset="-120"/>
              </a:rPr>
              <a:t>新手駕駛</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監督下練習駕駛</a:t>
            </a:r>
            <a:r>
              <a:rPr lang="en-US" altLang="zh-TW" sz="2000" dirty="0" smtClean="0">
                <a:latin typeface="微軟正黑體" panose="020B0604030504040204" pitchFamily="34" charset="-120"/>
                <a:ea typeface="微軟正黑體" panose="020B0604030504040204" pitchFamily="34" charset="-120"/>
              </a:rPr>
              <a:t>3000km)</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有經驗駕駛</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三年</a:t>
            </a:r>
            <a:r>
              <a:rPr lang="en-US" altLang="zh-TW" sz="2000" dirty="0">
                <a:latin typeface="微軟正黑體" panose="020B0604030504040204" pitchFamily="34" charset="-120"/>
                <a:ea typeface="微軟正黑體" panose="020B0604030504040204" pitchFamily="34" charset="-120"/>
              </a:rPr>
              <a:t>)</a:t>
            </a:r>
          </a:p>
          <a:p>
            <a:pPr lvl="1"/>
            <a:r>
              <a:rPr lang="zh-TW" altLang="en-US" sz="2000" dirty="0">
                <a:latin typeface="微軟正黑體" panose="020B0604030504040204" pitchFamily="34" charset="-120"/>
                <a:ea typeface="微軟正黑體" panose="020B0604030504040204" pitchFamily="34" charset="-120"/>
              </a:rPr>
              <a:t>有經驗駕駛</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五年</a:t>
            </a:r>
            <a:r>
              <a:rPr lang="en-US" altLang="zh-TW" sz="2000" dirty="0">
                <a:latin typeface="微軟正黑體" panose="020B0604030504040204" pitchFamily="34" charset="-120"/>
                <a:ea typeface="微軟正黑體" panose="020B0604030504040204" pitchFamily="34" charset="-120"/>
              </a:rPr>
              <a:t>)</a:t>
            </a:r>
          </a:p>
          <a:p>
            <a:r>
              <a:rPr lang="zh-TW" altLang="en-US" sz="2400" dirty="0" smtClean="0">
                <a:latin typeface="微軟正黑體" panose="020B0604030504040204" pitchFamily="34" charset="-120"/>
                <a:ea typeface="微軟正黑體" panose="020B0604030504040204" pitchFamily="34" charset="-120"/>
              </a:rPr>
              <a:t>設備</a:t>
            </a:r>
            <a:endParaRPr lang="en-US" altLang="zh-TW" sz="2400" dirty="0">
              <a:latin typeface="微軟正黑體" panose="020B0604030504040204" pitchFamily="34" charset="-120"/>
              <a:ea typeface="微軟正黑體" panose="020B0604030504040204" pitchFamily="34" charset="-120"/>
            </a:endParaRPr>
          </a:p>
          <a:p>
            <a:pPr lvl="1"/>
            <a:r>
              <a:rPr lang="en-US" altLang="zh-TW" sz="2000" dirty="0" smtClean="0">
                <a:latin typeface="微軟正黑體" panose="020B0604030504040204" pitchFamily="34" charset="-120"/>
                <a:ea typeface="微軟正黑體" panose="020B0604030504040204" pitchFamily="34" charset="-120"/>
              </a:rPr>
              <a:t>LMA</a:t>
            </a:r>
            <a:r>
              <a:rPr lang="zh-TW" altLang="en-US" sz="2000" dirty="0" smtClean="0">
                <a:latin typeface="微軟正黑體" panose="020B0604030504040204" pitchFamily="34" charset="-120"/>
                <a:ea typeface="微軟正黑體" panose="020B0604030504040204" pitchFamily="34" charset="-120"/>
              </a:rPr>
              <a:t>的駕駛模擬器</a:t>
            </a:r>
            <a:endParaRPr lang="en-US" altLang="zh-TW" sz="2000" dirty="0" smtClean="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三個螢幕及車內外聲音模擬</a:t>
            </a:r>
            <a:endParaRPr lang="en-US" altLang="zh-TW" sz="2000" dirty="0" smtClean="0">
              <a:latin typeface="微軟正黑體" panose="020B0604030504040204" pitchFamily="34" charset="-120"/>
              <a:ea typeface="微軟正黑體" panose="020B0604030504040204" pitchFamily="34" charset="-120"/>
            </a:endParaRPr>
          </a:p>
          <a:p>
            <a:pPr marL="457200" lvl="1" indent="0">
              <a:buNone/>
            </a:pPr>
            <a:endParaRPr lang="en-US" altLang="zh-TW" sz="20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5647612" y="2956886"/>
            <a:ext cx="2867738" cy="2871000"/>
          </a:xfrm>
          <a:prstGeom prst="rect">
            <a:avLst/>
          </a:prstGeom>
        </p:spPr>
      </p:pic>
    </p:spTree>
    <p:extLst>
      <p:ext uri="{BB962C8B-B14F-4D97-AF65-F5344CB8AC3E}">
        <p14:creationId xmlns:p14="http://schemas.microsoft.com/office/powerpoint/2010/main" val="338660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實驗設計</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sz="2400" dirty="0" smtClean="0">
                <a:latin typeface="微軟正黑體" panose="020B0604030504040204" pitchFamily="34" charset="-120"/>
                <a:ea typeface="微軟正黑體" panose="020B0604030504040204" pitchFamily="34" charset="-120"/>
              </a:rPr>
              <a:t>簡單：兩線道直線路段，無其他車輛</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複雜：左右彎道各</a:t>
            </a: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個</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非常複</a:t>
            </a:r>
            <a:r>
              <a:rPr lang="zh-TW" altLang="en-US" sz="2400" dirty="0">
                <a:latin typeface="微軟正黑體" panose="020B0604030504040204" pitchFamily="34" charset="-120"/>
                <a:ea typeface="微軟正黑體" panose="020B0604030504040204" pitchFamily="34" charset="-120"/>
              </a:rPr>
              <a:t>雜</a:t>
            </a:r>
            <a:r>
              <a:rPr lang="zh-TW" altLang="en-US" sz="2400" dirty="0" smtClean="0">
                <a:latin typeface="微軟正黑體" panose="020B0604030504040204" pitchFamily="34" charset="-120"/>
                <a:ea typeface="微軟正黑體" panose="020B0604030504040204" pitchFamily="34" charset="-120"/>
              </a:rPr>
              <a:t>：左右彎道各</a:t>
            </a:r>
            <a:r>
              <a:rPr lang="en-US" altLang="zh-TW" sz="2400" dirty="0" smtClean="0">
                <a:latin typeface="微軟正黑體" panose="020B0604030504040204" pitchFamily="34" charset="-120"/>
                <a:ea typeface="微軟正黑體" panose="020B0604030504040204" pitchFamily="34" charset="-120"/>
              </a:rPr>
              <a:t>10</a:t>
            </a:r>
            <a:r>
              <a:rPr lang="zh-TW" altLang="en-US" sz="2400" dirty="0" smtClean="0">
                <a:latin typeface="微軟正黑體" panose="020B0604030504040204" pitchFamily="34" charset="-120"/>
                <a:ea typeface="微軟正黑體" panose="020B0604030504040204" pitchFamily="34" charset="-120"/>
              </a:rPr>
              <a:t>個，並且有來車</a:t>
            </a:r>
            <a:endParaRPr lang="en-US" altLang="zh-TW" sz="2400" dirty="0" smtClean="0">
              <a:latin typeface="微軟正黑體" panose="020B0604030504040204" pitchFamily="34" charset="-120"/>
              <a:ea typeface="微軟正黑體" panose="020B0604030504040204" pitchFamily="34" charset="-120"/>
            </a:endParaRPr>
          </a:p>
          <a:p>
            <a:pPr marL="0" indent="0">
              <a:buNone/>
            </a:pP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每</a:t>
            </a: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種情境都有行人</a:t>
            </a:r>
            <a:r>
              <a:rPr lang="en-US" altLang="zh-TW" sz="2400"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走路時速</a:t>
            </a:r>
            <a:r>
              <a:rPr lang="en-US" altLang="zh-TW" sz="2400" dirty="0" smtClean="0">
                <a:solidFill>
                  <a:schemeClr val="accent6">
                    <a:lumMod val="75000"/>
                  </a:schemeClr>
                </a:solidFill>
                <a:latin typeface="微軟正黑體" panose="020B0604030504040204" pitchFamily="34" charset="-120"/>
                <a:ea typeface="微軟正黑體" panose="020B0604030504040204" pitchFamily="34" charset="-120"/>
              </a:rPr>
              <a:t>5</a:t>
            </a: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公里</a:t>
            </a:r>
            <a:r>
              <a:rPr lang="en-US" altLang="zh-TW" sz="2400"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隨機出現，穿越馬路需要</a:t>
            </a:r>
            <a:r>
              <a:rPr lang="en-US" altLang="zh-TW" sz="2400" dirty="0" smtClean="0">
                <a:solidFill>
                  <a:schemeClr val="accent6">
                    <a:lumMod val="75000"/>
                  </a:schemeClr>
                </a:solidFill>
                <a:latin typeface="微軟正黑體" panose="020B0604030504040204" pitchFamily="34" charset="-120"/>
                <a:ea typeface="微軟正黑體" panose="020B0604030504040204" pitchFamily="34" charset="-120"/>
              </a:rPr>
              <a:t>2.7</a:t>
            </a: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秒，測量當行人出現在視野時，花多少時間</a:t>
            </a: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反應</a:t>
            </a:r>
            <a:endParaRPr lang="en-US" altLang="zh-TW" sz="2400" dirty="0" smtClean="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煞車</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轉彎</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煞車</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轉彎</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預測動作：放鬆踏板、踩油門踏板或偏左偏右</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464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受測者評量</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8650" y="1825625"/>
            <a:ext cx="3919287" cy="4351338"/>
          </a:xfrm>
        </p:spPr>
        <p:txBody>
          <a:bodyPr/>
          <a:lstStyle/>
          <a:p>
            <a:r>
              <a:rPr lang="zh-TW" altLang="zh-TW" sz="2400" dirty="0" smtClean="0">
                <a:latin typeface="微軟正黑體" panose="020B0604030504040204" pitchFamily="34" charset="-120"/>
                <a:ea typeface="微軟正黑體" panose="020B0604030504040204" pitchFamily="34" charset="-120"/>
              </a:rPr>
              <a:t>工作</a:t>
            </a:r>
            <a:r>
              <a:rPr lang="zh-TW" altLang="en-US" sz="2400" dirty="0" smtClean="0">
                <a:latin typeface="微軟正黑體" panose="020B0604030504040204" pitchFamily="34" charset="-120"/>
                <a:ea typeface="微軟正黑體" panose="020B0604030504040204" pitchFamily="34" charset="-120"/>
              </a:rPr>
              <a:t>負荷量</a:t>
            </a:r>
            <a:r>
              <a:rPr lang="zh-TW" altLang="zh-TW" sz="2400" dirty="0" smtClean="0">
                <a:latin typeface="微軟正黑體" panose="020B0604030504040204" pitchFamily="34" charset="-120"/>
                <a:ea typeface="微軟正黑體" panose="020B0604030504040204" pitchFamily="34" charset="-120"/>
              </a:rPr>
              <a:t>自我評估</a:t>
            </a:r>
            <a:r>
              <a:rPr lang="zh-TW" altLang="en-US" sz="2400" dirty="0" smtClean="0">
                <a:latin typeface="微軟正黑體" panose="020B0604030504040204" pitchFamily="34" charset="-120"/>
                <a:ea typeface="微軟正黑體" panose="020B0604030504040204" pitchFamily="34" charset="-120"/>
              </a:rPr>
              <a:t>使</a:t>
            </a:r>
            <a:r>
              <a:rPr lang="zh-TW" altLang="zh-TW" sz="2400" dirty="0" smtClean="0">
                <a:latin typeface="微軟正黑體" panose="020B0604030504040204" pitchFamily="34" charset="-120"/>
                <a:ea typeface="微軟正黑體" panose="020B0604030504040204" pitchFamily="34" charset="-120"/>
              </a:rPr>
              <a:t>用</a:t>
            </a:r>
            <a:r>
              <a:rPr lang="en-US" altLang="zh-TW" sz="2400" dirty="0">
                <a:latin typeface="微軟正黑體" panose="020B0604030504040204" pitchFamily="34" charset="-120"/>
                <a:ea typeface="微軟正黑體" panose="020B0604030504040204" pitchFamily="34" charset="-120"/>
              </a:rPr>
              <a:t>NASA-TLX</a:t>
            </a:r>
            <a:r>
              <a:rPr lang="zh-TW" altLang="zh-TW" sz="2400" dirty="0" smtClean="0">
                <a:latin typeface="微軟正黑體" panose="020B0604030504040204" pitchFamily="34" charset="-120"/>
                <a:ea typeface="微軟正黑體" panose="020B0604030504040204" pitchFamily="34" charset="-120"/>
              </a:rPr>
              <a:t>問卷</a:t>
            </a:r>
            <a:endParaRPr lang="en-US" altLang="zh-TW" sz="2400" dirty="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包含</a:t>
            </a:r>
            <a:r>
              <a:rPr lang="zh-TW" altLang="zh-TW" sz="2400" dirty="0">
                <a:latin typeface="微軟正黑體" panose="020B0604030504040204" pitchFamily="34" charset="-120"/>
                <a:ea typeface="微軟正黑體" panose="020B0604030504040204" pitchFamily="34" charset="-120"/>
              </a:rPr>
              <a:t>六</a:t>
            </a:r>
            <a:r>
              <a:rPr lang="zh-TW" altLang="zh-TW" sz="2400" dirty="0" smtClean="0">
                <a:latin typeface="微軟正黑體" panose="020B0604030504040204" pitchFamily="34" charset="-120"/>
                <a:ea typeface="微軟正黑體" panose="020B0604030504040204" pitchFamily="34" charset="-120"/>
              </a:rPr>
              <a:t>個</a:t>
            </a:r>
            <a:r>
              <a:rPr lang="zh-TW" altLang="en-US" sz="2400" dirty="0">
                <a:latin typeface="微軟正黑體" panose="020B0604030504040204" pitchFamily="34" charset="-120"/>
                <a:ea typeface="微軟正黑體" panose="020B0604030504040204" pitchFamily="34" charset="-120"/>
              </a:rPr>
              <a:t>項目</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心理</a:t>
            </a:r>
            <a:r>
              <a:rPr lang="zh-TW" altLang="zh-TW" sz="2400" dirty="0" smtClean="0">
                <a:latin typeface="微軟正黑體" panose="020B0604030504040204" pitchFamily="34" charset="-120"/>
                <a:ea typeface="微軟正黑體" panose="020B0604030504040204" pitchFamily="34" charset="-120"/>
              </a:rPr>
              <a:t>需求</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體力要求</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時間要求</a:t>
            </a:r>
            <a:r>
              <a:rPr lang="zh-TW" altLang="en-US" sz="2400" dirty="0" smtClean="0">
                <a:latin typeface="微軟正黑體" panose="020B0604030504040204" pitchFamily="34" charset="-120"/>
                <a:ea typeface="微軟正黑體" panose="020B0604030504040204" pitchFamily="34" charset="-120"/>
              </a:rPr>
              <a:t>、個人</a:t>
            </a:r>
            <a:r>
              <a:rPr lang="zh-TW" altLang="zh-TW" sz="2400" dirty="0" smtClean="0">
                <a:latin typeface="微軟正黑體" panose="020B0604030504040204" pitchFamily="34" charset="-120"/>
                <a:ea typeface="微軟正黑體" panose="020B0604030504040204" pitchFamily="34" charset="-120"/>
              </a:rPr>
              <a:t>表現</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費力</a:t>
            </a:r>
            <a:r>
              <a:rPr lang="zh-TW" altLang="zh-TW" sz="2400" dirty="0">
                <a:latin typeface="微軟正黑體" panose="020B0604030504040204" pitchFamily="34" charset="-120"/>
                <a:ea typeface="微軟正黑體" panose="020B0604030504040204" pitchFamily="34" charset="-120"/>
              </a:rPr>
              <a:t>和</a:t>
            </a:r>
            <a:r>
              <a:rPr lang="zh-TW" altLang="zh-TW" sz="2400" dirty="0" smtClean="0">
                <a:latin typeface="微軟正黑體" panose="020B0604030504040204" pitchFamily="34" charset="-120"/>
                <a:ea typeface="微軟正黑體" panose="020B0604030504040204" pitchFamily="34" charset="-120"/>
              </a:rPr>
              <a:t>挫折</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每</a:t>
            </a:r>
            <a:r>
              <a:rPr lang="zh-TW" altLang="en-US" sz="2400" dirty="0">
                <a:latin typeface="微軟正黑體" panose="020B0604030504040204" pitchFamily="34" charset="-120"/>
                <a:ea typeface="微軟正黑體" panose="020B0604030504040204" pitchFamily="34" charset="-120"/>
              </a:rPr>
              <a:t>項</a:t>
            </a:r>
            <a:r>
              <a:rPr lang="zh-TW" altLang="zh-TW" sz="2400" dirty="0" smtClean="0">
                <a:latin typeface="微軟正黑體" panose="020B0604030504040204" pitchFamily="34" charset="-120"/>
                <a:ea typeface="微軟正黑體" panose="020B0604030504040204" pitchFamily="34" charset="-120"/>
              </a:rPr>
              <a:t>從</a:t>
            </a:r>
            <a:r>
              <a:rPr lang="en-US" altLang="zh-TW" sz="2400" dirty="0">
                <a:latin typeface="微軟正黑體" panose="020B0604030504040204" pitchFamily="34" charset="-120"/>
                <a:ea typeface="微軟正黑體" panose="020B0604030504040204" pitchFamily="34" charset="-120"/>
              </a:rPr>
              <a:t>0(</a:t>
            </a:r>
            <a:r>
              <a:rPr lang="zh-TW" altLang="zh-TW" sz="2400" dirty="0">
                <a:latin typeface="微軟正黑體" panose="020B0604030504040204" pitchFamily="34" charset="-120"/>
                <a:ea typeface="微軟正黑體" panose="020B0604030504040204" pitchFamily="34" charset="-120"/>
              </a:rPr>
              <a:t>非常低</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到</a:t>
            </a:r>
            <a:r>
              <a:rPr lang="en-US" altLang="zh-TW" sz="2400" dirty="0">
                <a:latin typeface="微軟正黑體" panose="020B0604030504040204" pitchFamily="34" charset="-120"/>
                <a:ea typeface="微軟正黑體" panose="020B0604030504040204" pitchFamily="34" charset="-120"/>
              </a:rPr>
              <a:t>20(</a:t>
            </a:r>
            <a:r>
              <a:rPr lang="zh-TW" altLang="zh-TW" sz="2400" dirty="0">
                <a:latin typeface="微軟正黑體" panose="020B0604030504040204" pitchFamily="34" charset="-120"/>
                <a:ea typeface="微軟正黑體" panose="020B0604030504040204" pitchFamily="34" charset="-120"/>
              </a:rPr>
              <a:t>非常高</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分級</a:t>
            </a:r>
            <a:endParaRPr lang="zh-TW"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stretch>
            <a:fillRect/>
          </a:stretch>
        </p:blipFill>
        <p:spPr>
          <a:xfrm>
            <a:off x="5072332" y="1613133"/>
            <a:ext cx="3708382" cy="4917783"/>
          </a:xfrm>
          <a:prstGeom prst="rect">
            <a:avLst/>
          </a:prstGeom>
        </p:spPr>
      </p:pic>
    </p:spTree>
    <p:extLst>
      <p:ext uri="{BB962C8B-B14F-4D97-AF65-F5344CB8AC3E}">
        <p14:creationId xmlns:p14="http://schemas.microsoft.com/office/powerpoint/2010/main" val="2244814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實驗程序</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600200"/>
            <a:ext cx="4506686" cy="4525963"/>
          </a:xfrm>
        </p:spPr>
        <p:txBody>
          <a:bodyPr/>
          <a:lstStyle/>
          <a:p>
            <a:r>
              <a:rPr lang="zh-TW" altLang="en-US" sz="2400" dirty="0" smtClean="0">
                <a:latin typeface="微軟正黑體" panose="020B0604030504040204" pitchFamily="34" charset="-120"/>
                <a:ea typeface="微軟正黑體" panose="020B0604030504040204" pitchFamily="34" charset="-120"/>
              </a:rPr>
              <a:t>受測前接受模擬器的練習</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以</a:t>
            </a:r>
            <a:r>
              <a:rPr lang="zh-TW" altLang="zh-TW" sz="2400" dirty="0">
                <a:latin typeface="微軟正黑體" panose="020B0604030504040204" pitchFamily="34" charset="-120"/>
                <a:ea typeface="微軟正黑體" panose="020B0604030504040204" pitchFamily="34" charset="-120"/>
              </a:rPr>
              <a:t>駕駛時速</a:t>
            </a:r>
            <a:r>
              <a:rPr lang="en-US" altLang="zh-TW" sz="2400" dirty="0">
                <a:latin typeface="微軟正黑體" panose="020B0604030504040204" pitchFamily="34" charset="-120"/>
                <a:ea typeface="微軟正黑體" panose="020B0604030504040204" pitchFamily="34" charset="-120"/>
              </a:rPr>
              <a:t>90</a:t>
            </a:r>
            <a:r>
              <a:rPr lang="zh-TW" altLang="zh-TW"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 </a:t>
            </a:r>
            <a:r>
              <a:rPr lang="en-US" altLang="zh-TW" sz="2400" dirty="0" err="1" smtClean="0">
                <a:latin typeface="微軟正黑體" panose="020B0604030504040204" pitchFamily="34" charset="-120"/>
                <a:ea typeface="微軟正黑體" panose="020B0604030504040204" pitchFamily="34" charset="-120"/>
              </a:rPr>
              <a:t>hr</a:t>
            </a:r>
            <a:r>
              <a:rPr lang="zh-TW" altLang="zh-TW" sz="2400" dirty="0" smtClean="0">
                <a:latin typeface="微軟正黑體" panose="020B0604030504040204" pitchFamily="34" charset="-120"/>
                <a:ea typeface="微軟正黑體" panose="020B0604030504040204" pitchFamily="34" charset="-120"/>
              </a:rPr>
              <a:t>於</a:t>
            </a:r>
            <a:r>
              <a:rPr lang="zh-TW" altLang="zh-TW" sz="2400" dirty="0">
                <a:latin typeface="微軟正黑體" panose="020B0604030504040204" pitchFamily="34" charset="-120"/>
                <a:ea typeface="微軟正黑體" panose="020B0604030504040204" pitchFamily="34" charset="-120"/>
              </a:rPr>
              <a:t>一條直線上，左轉，右轉，和</a:t>
            </a:r>
            <a:r>
              <a:rPr lang="zh-TW" altLang="zh-TW" sz="2400" dirty="0" smtClean="0">
                <a:latin typeface="微軟正黑體" panose="020B0604030504040204" pitchFamily="34" charset="-120"/>
                <a:ea typeface="微軟正黑體" panose="020B0604030504040204" pitchFamily="34" charset="-120"/>
              </a:rPr>
              <a:t>剎車</a:t>
            </a:r>
            <a:r>
              <a:rPr lang="en-US" altLang="zh-TW" sz="2400" dirty="0" smtClean="0">
                <a:latin typeface="微軟正黑體" panose="020B0604030504040204" pitchFamily="34" charset="-120"/>
                <a:ea typeface="微軟正黑體" panose="020B0604030504040204" pitchFamily="34" charset="-120"/>
              </a:rPr>
              <a:t>)</a:t>
            </a:r>
          </a:p>
          <a:p>
            <a:r>
              <a:rPr lang="zh-TW" altLang="en-US" sz="2400" dirty="0" smtClean="0">
                <a:latin typeface="微軟正黑體" panose="020B0604030504040204" pitchFamily="34" charset="-120"/>
                <a:ea typeface="微軟正黑體" panose="020B0604030504040204" pitchFamily="34" charset="-120"/>
              </a:rPr>
              <a:t>各項情境結束</a:t>
            </a:r>
            <a:r>
              <a:rPr lang="zh-TW" altLang="zh-TW" sz="2400" dirty="0" smtClean="0">
                <a:latin typeface="微軟正黑體" panose="020B0604030504040204" pitchFamily="34" charset="-120"/>
                <a:ea typeface="微軟正黑體" panose="020B0604030504040204" pitchFamily="34" charset="-120"/>
              </a:rPr>
              <a:t>填寫</a:t>
            </a:r>
            <a:r>
              <a:rPr lang="zh-TW" altLang="en-US" sz="2400" dirty="0" smtClean="0">
                <a:latin typeface="微軟正黑體" panose="020B0604030504040204" pitchFamily="34" charset="-120"/>
                <a:ea typeface="微軟正黑體" panose="020B0604030504040204" pitchFamily="34" charset="-120"/>
              </a:rPr>
              <a:t>該</a:t>
            </a:r>
            <a:r>
              <a:rPr lang="zh-TW" altLang="zh-TW" sz="2400" dirty="0" smtClean="0">
                <a:latin typeface="微軟正黑體" panose="020B0604030504040204" pitchFamily="34" charset="-120"/>
                <a:ea typeface="微軟正黑體" panose="020B0604030504040204" pitchFamily="34" charset="-120"/>
              </a:rPr>
              <a:t>實驗</a:t>
            </a:r>
            <a:r>
              <a:rPr lang="zh-TW" altLang="zh-TW" sz="2400" dirty="0">
                <a:latin typeface="微軟正黑體" panose="020B0604030504040204" pitchFamily="34" charset="-120"/>
                <a:ea typeface="微軟正黑體" panose="020B0604030504040204" pitchFamily="34" charset="-120"/>
              </a:rPr>
              <a:t>情境帶來的工作負荷量表，整個</a:t>
            </a:r>
            <a:r>
              <a:rPr lang="zh-TW" altLang="zh-TW" sz="2400" dirty="0" smtClean="0">
                <a:latin typeface="微軟正黑體" panose="020B0604030504040204" pitchFamily="34" charset="-120"/>
                <a:ea typeface="微軟正黑體" panose="020B0604030504040204" pitchFamily="34" charset="-120"/>
              </a:rPr>
              <a:t>實驗約</a:t>
            </a:r>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小時</a:t>
            </a:r>
            <a:r>
              <a:rPr lang="en-US" altLang="zh-TW" sz="2400" dirty="0">
                <a:latin typeface="微軟正黑體" panose="020B0604030504040204" pitchFamily="34" charset="-120"/>
                <a:ea typeface="微軟正黑體" panose="020B0604030504040204" pitchFamily="34" charset="-120"/>
              </a:rPr>
              <a:t>30</a:t>
            </a:r>
            <a:r>
              <a:rPr lang="zh-TW" altLang="zh-TW" sz="2400" dirty="0">
                <a:latin typeface="微軟正黑體" panose="020B0604030504040204" pitchFamily="34" charset="-120"/>
                <a:ea typeface="微軟正黑體" panose="020B0604030504040204" pitchFamily="34" charset="-120"/>
              </a:rPr>
              <a:t>分。</a:t>
            </a:r>
            <a:endParaRPr lang="en-US" altLang="zh-TW" sz="2400" dirty="0" smtClean="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304" y="1653077"/>
            <a:ext cx="3735976" cy="473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384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600" dirty="0" smtClean="0">
                <a:latin typeface="微軟正黑體" panose="020B0604030504040204" pitchFamily="34" charset="-120"/>
                <a:ea typeface="微軟正黑體" panose="020B0604030504040204" pitchFamily="34" charset="-120"/>
              </a:rPr>
              <a:t>結果</a:t>
            </a:r>
            <a:r>
              <a:rPr lang="en-US" altLang="zh-TW" sz="3600" dirty="0" smtClean="0">
                <a:latin typeface="微軟正黑體" panose="020B0604030504040204" pitchFamily="34" charset="-120"/>
                <a:ea typeface="微軟正黑體" panose="020B0604030504040204" pitchFamily="34" charset="-120"/>
              </a:rPr>
              <a:t>1</a:t>
            </a:r>
            <a:r>
              <a:rPr lang="zh-TW" altLang="en-US" sz="3600" dirty="0" smtClean="0">
                <a:latin typeface="微軟正黑體" panose="020B0604030504040204" pitchFamily="34" charset="-120"/>
                <a:ea typeface="微軟正黑體" panose="020B0604030504040204" pitchFamily="34" charset="-120"/>
              </a:rPr>
              <a:t>：</a:t>
            </a: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行人</a:t>
            </a:r>
            <a:r>
              <a:rPr lang="zh-TW" altLang="en-US" sz="3600" dirty="0">
                <a:latin typeface="微軟正黑體" panose="020B0604030504040204" pitchFamily="34" charset="-120"/>
                <a:ea typeface="微軟正黑體" panose="020B0604030504040204" pitchFamily="34" charset="-120"/>
              </a:rPr>
              <a:t>穿越造成的工作負荷</a:t>
            </a:r>
          </a:p>
        </p:txBody>
      </p:sp>
      <p:sp>
        <p:nvSpPr>
          <p:cNvPr id="3" name="內容版面配置區 2"/>
          <p:cNvSpPr>
            <a:spLocks noGrp="1"/>
          </p:cNvSpPr>
          <p:nvPr>
            <p:ph idx="1"/>
          </p:nvPr>
        </p:nvSpPr>
        <p:spPr/>
        <p:txBody>
          <a:bodyPr/>
          <a:lstStyle/>
          <a:p>
            <a:r>
              <a:rPr lang="zh-TW" altLang="zh-TW" sz="2400" dirty="0">
                <a:latin typeface="微軟正黑體" panose="020B0604030504040204" pitchFamily="34" charset="-120"/>
                <a:ea typeface="微軟正黑體" panose="020B0604030504040204" pitchFamily="34" charset="-120"/>
              </a:rPr>
              <a:t>第一項分析為</a:t>
            </a:r>
            <a:r>
              <a:rPr lang="en-US" altLang="zh-TW" sz="2400" u="sng" dirty="0">
                <a:solidFill>
                  <a:srgbClr val="002060"/>
                </a:solidFill>
                <a:latin typeface="微軟正黑體" panose="020B0604030504040204" pitchFamily="34" charset="-120"/>
                <a:ea typeface="微軟正黑體" panose="020B0604030504040204" pitchFamily="34" charset="-120"/>
              </a:rPr>
              <a:t>4(</a:t>
            </a:r>
            <a:r>
              <a:rPr lang="zh-TW" altLang="zh-TW" sz="2400" u="sng" dirty="0">
                <a:solidFill>
                  <a:srgbClr val="002060"/>
                </a:solidFill>
                <a:latin typeface="微軟正黑體" panose="020B0604030504040204" pitchFamily="34" charset="-120"/>
                <a:ea typeface="微軟正黑體" panose="020B0604030504040204" pitchFamily="34" charset="-120"/>
              </a:rPr>
              <a:t>駕駛經驗</a:t>
            </a:r>
            <a:r>
              <a:rPr lang="en-US" altLang="zh-TW" sz="2400" u="sng" dirty="0">
                <a:solidFill>
                  <a:srgbClr val="002060"/>
                </a:solidFill>
                <a:latin typeface="微軟正黑體" panose="020B0604030504040204" pitchFamily="34" charset="-120"/>
                <a:ea typeface="微軟正黑體" panose="020B0604030504040204" pitchFamily="34" charset="-120"/>
              </a:rPr>
              <a:t>)X3(</a:t>
            </a:r>
            <a:r>
              <a:rPr lang="zh-TW" altLang="zh-TW" sz="2400" u="sng" dirty="0">
                <a:solidFill>
                  <a:srgbClr val="002060"/>
                </a:solidFill>
                <a:latin typeface="微軟正黑體" panose="020B0604030504040204" pitchFamily="34" charset="-120"/>
                <a:ea typeface="微軟正黑體" panose="020B0604030504040204" pitchFamily="34" charset="-120"/>
              </a:rPr>
              <a:t>駕駛情境</a:t>
            </a:r>
            <a:r>
              <a:rPr lang="en-US" altLang="zh-TW" sz="2400" u="sng" dirty="0">
                <a:solidFill>
                  <a:srgbClr val="002060"/>
                </a:solidFill>
                <a:latin typeface="微軟正黑體" panose="020B0604030504040204" pitchFamily="34" charset="-120"/>
                <a:ea typeface="微軟正黑體" panose="020B0604030504040204" pitchFamily="34" charset="-120"/>
              </a:rPr>
              <a:t>)X4(</a:t>
            </a:r>
            <a:r>
              <a:rPr lang="zh-TW" altLang="zh-TW" sz="2400" u="sng" dirty="0">
                <a:solidFill>
                  <a:srgbClr val="002060"/>
                </a:solidFill>
                <a:latin typeface="微軟正黑體" panose="020B0604030504040204" pitchFamily="34" charset="-120"/>
                <a:ea typeface="微軟正黑體" panose="020B0604030504040204" pitchFamily="34" charset="-120"/>
              </a:rPr>
              <a:t>駕駛策略</a:t>
            </a:r>
            <a:r>
              <a:rPr lang="en-US" altLang="zh-TW" sz="2400" u="sng" dirty="0">
                <a:solidFill>
                  <a:srgbClr val="00206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 依變數是行人穿越馬路時所帶來的工作負荷</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駕駛</a:t>
            </a:r>
            <a:r>
              <a:rPr lang="zh-TW" altLang="zh-TW" sz="2400" dirty="0">
                <a:latin typeface="微軟正黑體" panose="020B0604030504040204" pitchFamily="34" charset="-120"/>
                <a:ea typeface="微軟正黑體" panose="020B0604030504040204" pitchFamily="34" charset="-120"/>
              </a:rPr>
              <a:t>經驗跟工作負荷量影顯著差異</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負荷量高低依序為</a:t>
            </a:r>
            <a:r>
              <a:rPr lang="en-US" altLang="zh-TW" sz="2400" dirty="0" smtClean="0">
                <a:latin typeface="微軟正黑體" panose="020B0604030504040204" pitchFamily="34" charset="-120"/>
                <a:ea typeface="微軟正黑體" panose="020B0604030504040204" pitchFamily="34" charset="-120"/>
              </a:rPr>
              <a:t>ETD&gt;TTD&gt;EPP&gt;ED</a:t>
            </a:r>
            <a:endParaRPr lang="en-US" altLang="zh-TW"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情境</a:t>
            </a:r>
            <a:r>
              <a:rPr lang="zh-TW" altLang="en-US" sz="2400" dirty="0">
                <a:latin typeface="微軟正黑體" panose="020B0604030504040204" pitchFamily="34" charset="-120"/>
                <a:ea typeface="微軟正黑體" panose="020B0604030504040204" pitchFamily="34" charset="-120"/>
              </a:rPr>
              <a:t>複雜度</a:t>
            </a:r>
            <a:r>
              <a:rPr lang="zh-TW" altLang="en-US" sz="2400" dirty="0" smtClean="0">
                <a:latin typeface="微軟正黑體" panose="020B0604030504040204" pitchFamily="34" charset="-120"/>
                <a:ea typeface="微軟正黑體" panose="020B0604030504040204" pitchFamily="34" charset="-120"/>
              </a:rPr>
              <a:t>跟工作負荷量也有顯著差異，</a:t>
            </a:r>
            <a:r>
              <a:rPr lang="zh-TW" altLang="en-US" sz="2400" dirty="0">
                <a:latin typeface="微軟正黑體" panose="020B0604030504040204" pitchFamily="34" charset="-120"/>
                <a:ea typeface="微軟正黑體" panose="020B0604030504040204" pitchFamily="34" charset="-120"/>
              </a:rPr>
              <a:t>工作負荷量在非常複雜的情境下較</a:t>
            </a:r>
            <a:r>
              <a:rPr lang="zh-TW" altLang="en-US" sz="2400" dirty="0" smtClean="0">
                <a:latin typeface="微軟正黑體" panose="020B0604030504040204" pitchFamily="34" charset="-120"/>
                <a:ea typeface="微軟正黑體" panose="020B0604030504040204" pitchFamily="34" charset="-120"/>
              </a:rPr>
              <a:t>高</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其餘不顯</a:t>
            </a:r>
            <a:r>
              <a:rPr lang="zh-TW" altLang="en-US" sz="2400" dirty="0">
                <a:latin typeface="微軟正黑體" panose="020B0604030504040204" pitchFamily="34" charset="-120"/>
                <a:ea typeface="微軟正黑體" panose="020B0604030504040204" pitchFamily="34" charset="-120"/>
              </a:rPr>
              <a:t>著</a:t>
            </a:r>
          </a:p>
        </p:txBody>
      </p:sp>
    </p:spTree>
    <p:extLst>
      <p:ext uri="{BB962C8B-B14F-4D97-AF65-F5344CB8AC3E}">
        <p14:creationId xmlns:p14="http://schemas.microsoft.com/office/powerpoint/2010/main" val="370160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2400" dirty="0">
                <a:latin typeface="微軟正黑體" panose="020B0604030504040204" pitchFamily="34" charset="-120"/>
                <a:ea typeface="微軟正黑體" panose="020B0604030504040204" pitchFamily="34" charset="-120"/>
              </a:rPr>
              <a:t>第二</a:t>
            </a:r>
            <a:r>
              <a:rPr lang="zh-TW" altLang="en-US" sz="2400" dirty="0">
                <a:latin typeface="微軟正黑體" panose="020B0604030504040204" pitchFamily="34" charset="-120"/>
                <a:ea typeface="微軟正黑體" panose="020B0604030504040204" pitchFamily="34" charset="-120"/>
              </a:rPr>
              <a:t>項</a:t>
            </a:r>
            <a:r>
              <a:rPr lang="zh-TW" altLang="zh-TW" sz="2400" dirty="0">
                <a:latin typeface="微軟正黑體" panose="020B0604030504040204" pitchFamily="34" charset="-120"/>
                <a:ea typeface="微軟正黑體" panose="020B0604030504040204" pitchFamily="34" charset="-120"/>
              </a:rPr>
              <a:t>分析為</a:t>
            </a:r>
            <a:r>
              <a:rPr lang="en-US" altLang="zh-TW" sz="2400" u="sng" dirty="0">
                <a:solidFill>
                  <a:srgbClr val="002060"/>
                </a:solidFill>
                <a:latin typeface="微軟正黑體" panose="020B0604030504040204" pitchFamily="34" charset="-120"/>
                <a:ea typeface="微軟正黑體" panose="020B0604030504040204" pitchFamily="34" charset="-120"/>
              </a:rPr>
              <a:t>4(</a:t>
            </a:r>
            <a:r>
              <a:rPr lang="zh-TW" altLang="zh-TW" sz="2400" u="sng" dirty="0">
                <a:solidFill>
                  <a:srgbClr val="002060"/>
                </a:solidFill>
                <a:latin typeface="微軟正黑體" panose="020B0604030504040204" pitchFamily="34" charset="-120"/>
                <a:ea typeface="微軟正黑體" panose="020B0604030504040204" pitchFamily="34" charset="-120"/>
              </a:rPr>
              <a:t>駕駛經驗</a:t>
            </a:r>
            <a:r>
              <a:rPr lang="en-US" altLang="zh-TW" sz="2400" u="sng" dirty="0">
                <a:solidFill>
                  <a:srgbClr val="002060"/>
                </a:solidFill>
                <a:latin typeface="微軟正黑體" panose="020B0604030504040204" pitchFamily="34" charset="-120"/>
                <a:ea typeface="微軟正黑體" panose="020B0604030504040204" pitchFamily="34" charset="-120"/>
              </a:rPr>
              <a:t>)X3(</a:t>
            </a:r>
            <a:r>
              <a:rPr lang="zh-TW" altLang="zh-TW" sz="2400" u="sng" dirty="0">
                <a:solidFill>
                  <a:srgbClr val="002060"/>
                </a:solidFill>
                <a:latin typeface="微軟正黑體" panose="020B0604030504040204" pitchFamily="34" charset="-120"/>
                <a:ea typeface="微軟正黑體" panose="020B0604030504040204" pitchFamily="34" charset="-120"/>
              </a:rPr>
              <a:t>駕駛情境</a:t>
            </a:r>
            <a:r>
              <a:rPr lang="en-US" altLang="zh-TW" sz="2400" u="sng" dirty="0">
                <a:solidFill>
                  <a:srgbClr val="00206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，依變數為閃避策略</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a:latin typeface="微軟正黑體" panose="020B0604030504040204" pitchFamily="34" charset="-120"/>
                <a:ea typeface="微軟正黑體" panose="020B0604030504040204" pitchFamily="34" charset="-120"/>
              </a:rPr>
              <a:t>分析駕駛經驗及情境複雜度的關係，</a:t>
            </a:r>
            <a:r>
              <a:rPr lang="en-US" altLang="zh-TW" sz="2400" dirty="0">
                <a:latin typeface="微軟正黑體" panose="020B0604030504040204" pitchFamily="34" charset="-120"/>
                <a:ea typeface="微軟正黑體" panose="020B0604030504040204" pitchFamily="34" charset="-120"/>
              </a:rPr>
              <a:t>R</a:t>
            </a:r>
            <a:r>
              <a:rPr lang="zh-TW" altLang="zh-TW" sz="2400" dirty="0">
                <a:latin typeface="微軟正黑體" panose="020B0604030504040204" pitchFamily="34" charset="-120"/>
                <a:ea typeface="微軟正黑體" panose="020B0604030504040204" pitchFamily="34" charset="-120"/>
              </a:rPr>
              <a:t>平方從簡單到非常複雜分別為</a:t>
            </a:r>
            <a:r>
              <a:rPr lang="en-US" altLang="zh-TW" sz="2400" dirty="0">
                <a:latin typeface="微軟正黑體" panose="020B0604030504040204" pitchFamily="34" charset="-120"/>
                <a:ea typeface="微軟正黑體" panose="020B0604030504040204" pitchFamily="34" charset="-120"/>
              </a:rPr>
              <a:t>0.23</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-1.12</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-0.36</a:t>
            </a:r>
            <a:r>
              <a:rPr lang="zh-TW" altLang="zh-TW" sz="2400" dirty="0">
                <a:latin typeface="微軟正黑體" panose="020B0604030504040204" pitchFamily="34" charset="-120"/>
                <a:ea typeface="微軟正黑體" panose="020B0604030504040204" pitchFamily="34" charset="-120"/>
              </a:rPr>
              <a:t>，駕駛經驗及情境複雜</a:t>
            </a:r>
            <a:r>
              <a:rPr lang="zh-TW" altLang="zh-TW" sz="2400" dirty="0" smtClean="0">
                <a:latin typeface="微軟正黑體" panose="020B0604030504040204" pitchFamily="34" charset="-120"/>
                <a:ea typeface="微軟正黑體" panose="020B0604030504040204" pitchFamily="34" charset="-120"/>
              </a:rPr>
              <a:t>度</a:t>
            </a:r>
            <a:r>
              <a:rPr lang="zh-TW" altLang="en-US" sz="2400" dirty="0" smtClean="0">
                <a:latin typeface="微軟正黑體" panose="020B0604030504040204" pitchFamily="34" charset="-120"/>
                <a:ea typeface="微軟正黑體" panose="020B0604030504040204" pitchFamily="34" charset="-120"/>
              </a:rPr>
              <a:t>個別及</a:t>
            </a:r>
            <a:r>
              <a:rPr lang="zh-TW" altLang="zh-TW" sz="2400" dirty="0" smtClean="0">
                <a:latin typeface="微軟正黑體" panose="020B0604030504040204" pitchFamily="34" charset="-120"/>
                <a:ea typeface="微軟正黑體" panose="020B0604030504040204" pitchFamily="34" charset="-120"/>
              </a:rPr>
              <a:t>交互作用下</a:t>
            </a:r>
            <a:r>
              <a:rPr lang="zh-TW" altLang="en-US" sz="2400" dirty="0" smtClean="0">
                <a:latin typeface="微軟正黑體" panose="020B0604030504040204" pitchFamily="34" charset="-120"/>
                <a:ea typeface="微軟正黑體" panose="020B0604030504040204" pitchFamily="34" charset="-120"/>
              </a:rPr>
              <a:t>皆</a:t>
            </a:r>
            <a:r>
              <a:rPr lang="zh-TW" altLang="zh-TW" sz="2400" dirty="0" smtClean="0">
                <a:latin typeface="微軟正黑體" panose="020B0604030504040204" pitchFamily="34" charset="-120"/>
                <a:ea typeface="微軟正黑體" panose="020B0604030504040204" pitchFamily="34" charset="-120"/>
              </a:rPr>
              <a:t>與</a:t>
            </a:r>
            <a:r>
              <a:rPr lang="zh-TW" altLang="zh-TW" sz="2400" dirty="0">
                <a:latin typeface="微軟正黑體" panose="020B0604030504040204" pitchFamily="34" charset="-120"/>
                <a:ea typeface="微軟正黑體" panose="020B0604030504040204" pitchFamily="34" charset="-120"/>
              </a:rPr>
              <a:t>策略無顯著影響</a:t>
            </a:r>
          </a:p>
        </p:txBody>
      </p:sp>
    </p:spTree>
    <p:extLst>
      <p:ext uri="{BB962C8B-B14F-4D97-AF65-F5344CB8AC3E}">
        <p14:creationId xmlns:p14="http://schemas.microsoft.com/office/powerpoint/2010/main" val="1378582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car</Template>
  <TotalTime>1538</TotalTime>
  <Words>1017</Words>
  <Application>Microsoft Office PowerPoint</Application>
  <PresentationFormat>如螢幕大小 (4:3)</PresentationFormat>
  <Paragraphs>83</Paragraphs>
  <Slides>15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微軟正黑體</vt:lpstr>
      <vt:lpstr>新細明體</vt:lpstr>
      <vt:lpstr>Arial</vt:lpstr>
      <vt:lpstr>Calibri</vt:lpstr>
      <vt:lpstr>EucrosiaUPC</vt:lpstr>
      <vt:lpstr>Times New Roman</vt:lpstr>
      <vt:lpstr>car</vt:lpstr>
      <vt:lpstr>Overload depending on driving experience and situation complexity: Which strategies faced with a pedestrian crossing?</vt:lpstr>
      <vt:lpstr>介紹</vt:lpstr>
      <vt:lpstr>PowerPoint 簡報</vt:lpstr>
      <vt:lpstr>方法</vt:lpstr>
      <vt:lpstr>實驗設計</vt:lpstr>
      <vt:lpstr>受測者評量</vt:lpstr>
      <vt:lpstr>實驗程序</vt:lpstr>
      <vt:lpstr>結果1： 行人穿越造成的工作負荷</vt:lpstr>
      <vt:lpstr>結果2</vt:lpstr>
      <vt:lpstr>結果3</vt:lpstr>
      <vt:lpstr>結果4</vt:lpstr>
      <vt:lpstr>PowerPoint 簡報</vt:lpstr>
      <vt:lpstr>討論</vt:lpstr>
      <vt:lpstr>PowerPoint 簡報</vt:lpstr>
      <vt:lpstr>實驗器材驗收日期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overload</dc:title>
  <dc:creator>Lizto</dc:creator>
  <cp:lastModifiedBy>Lizto</cp:lastModifiedBy>
  <cp:revision>39</cp:revision>
  <dcterms:created xsi:type="dcterms:W3CDTF">2015-10-10T09:08:40Z</dcterms:created>
  <dcterms:modified xsi:type="dcterms:W3CDTF">2015-10-14T00:18:24Z</dcterms:modified>
</cp:coreProperties>
</file>