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5" r:id="rId4"/>
    <p:sldId id="257" r:id="rId5"/>
    <p:sldId id="261" r:id="rId6"/>
    <p:sldId id="262" r:id="rId7"/>
    <p:sldId id="263" r:id="rId8"/>
    <p:sldId id="264" r:id="rId9"/>
    <p:sldId id="258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72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3965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0028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761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0527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70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5246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11732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0221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7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2295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240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2015/10/21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652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不同導航資訊界面與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DVD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娛樂系統擺放位置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對不同年紀駕駛者分心之影響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學生：張語軒</a:t>
            </a:r>
            <a:endParaRPr lang="en-US" altLang="zh-TW" sz="28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>
              <a:spcBef>
                <a:spcPct val="0"/>
              </a:spcBef>
            </a:pP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教授：柳永青</a:t>
            </a:r>
          </a:p>
        </p:txBody>
      </p:sp>
    </p:spTree>
    <p:extLst>
      <p:ext uri="{BB962C8B-B14F-4D97-AF65-F5344CB8AC3E}">
        <p14:creationId xmlns:p14="http://schemas.microsoft.com/office/powerpoint/2010/main" xmlns="" val="20350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1811957"/>
            <a:ext cx="7941568" cy="5721499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周遭偵測</a:t>
            </a:r>
            <a:r>
              <a:rPr lang="zh-TW" altLang="en-US" sz="2400" dirty="0"/>
              <a:t>工作</a:t>
            </a:r>
            <a:r>
              <a:rPr lang="en-US" altLang="zh-TW" sz="2400" dirty="0" smtClean="0"/>
              <a:t>PDT</a:t>
            </a:r>
            <a:endParaRPr lang="en-US" altLang="zh-TW" dirty="0"/>
          </a:p>
          <a:p>
            <a:pPr lvl="1"/>
            <a:r>
              <a:rPr lang="zh-TW" altLang="en-US" dirty="0" smtClean="0"/>
              <a:t>導航系統</a:t>
            </a:r>
            <a:r>
              <a:rPr lang="en-US" altLang="zh-TW" dirty="0" smtClean="0"/>
              <a:t>PDT</a:t>
            </a:r>
            <a:r>
              <a:rPr lang="zh-TW" altLang="en-US" dirty="0" smtClean="0"/>
              <a:t>績效：無導航之</a:t>
            </a:r>
            <a:r>
              <a:rPr lang="en-US" altLang="zh-TW" dirty="0" smtClean="0"/>
              <a:t>PDT</a:t>
            </a:r>
            <a:r>
              <a:rPr lang="zh-TW" altLang="en-US" dirty="0" smtClean="0"/>
              <a:t>總反應時間最快而</a:t>
            </a:r>
            <a:r>
              <a:rPr lang="en-US" altLang="zh-TW" dirty="0" smtClean="0"/>
              <a:t>HUD</a:t>
            </a:r>
            <a:r>
              <a:rPr lang="zh-TW" altLang="en-US" dirty="0" smtClean="0"/>
              <a:t>最慢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亮點區塊及總反應時間分析：區塊四級區塊六在低負荷道路環境之總反應時間慢於高負荷道路；區塊二、四、五、六使用</a:t>
            </a:r>
            <a:r>
              <a:rPr lang="en-US" altLang="zh-TW" dirty="0" smtClean="0"/>
              <a:t>HUD</a:t>
            </a:r>
            <a:r>
              <a:rPr lang="zh-TW" altLang="en-US" dirty="0" smtClean="0"/>
              <a:t>時總反應時間最長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四個視角反應時間</a:t>
            </a:r>
            <a:r>
              <a:rPr lang="en-US" altLang="zh-TW" dirty="0" smtClean="0"/>
              <a:t>(7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14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21</a:t>
            </a:r>
            <a:r>
              <a:rPr lang="zh-TW" altLang="en-US" dirty="0" smtClean="0"/>
              <a:t>、</a:t>
            </a:r>
            <a:r>
              <a:rPr lang="en-US" altLang="zh-TW" dirty="0" smtClean="0"/>
              <a:t>28)</a:t>
            </a:r>
            <a:r>
              <a:rPr lang="zh-TW" altLang="en-US" dirty="0" smtClean="0"/>
              <a:t>：老年人在</a:t>
            </a:r>
            <a:r>
              <a:rPr lang="en-US" altLang="zh-TW" dirty="0" smtClean="0"/>
              <a:t>7</a:t>
            </a:r>
            <a:r>
              <a:rPr lang="zh-TW" altLang="en-US" dirty="0" smtClean="0"/>
              <a:t>度的視角使用</a:t>
            </a:r>
            <a:r>
              <a:rPr lang="en-US" altLang="zh-TW" dirty="0" smtClean="0"/>
              <a:t>HUD</a:t>
            </a:r>
            <a:r>
              <a:rPr lang="zh-TW" altLang="en-US" dirty="0" smtClean="0"/>
              <a:t>最慢、語音次之、無導航最快</a:t>
            </a:r>
            <a:endParaRPr lang="en-US" altLang="zh-TW" dirty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23267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討</a:t>
            </a:r>
            <a:r>
              <a:rPr lang="zh-TW" altLang="en-US" dirty="0"/>
              <a:t>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988840"/>
            <a:ext cx="7290055" cy="4023360"/>
          </a:xfrm>
        </p:spPr>
        <p:txBody>
          <a:bodyPr/>
          <a:lstStyle/>
          <a:p>
            <a:r>
              <a:rPr lang="zh-TW" altLang="en-US" dirty="0" smtClean="0"/>
              <a:t>老年人在</a:t>
            </a:r>
            <a:r>
              <a:rPr lang="en-US" altLang="zh-TW" dirty="0" smtClean="0"/>
              <a:t>PDT</a:t>
            </a:r>
            <a:r>
              <a:rPr lang="zh-TW" altLang="en-US" dirty="0" smtClean="0"/>
              <a:t>、道路注意力、導航系統影響、挫折壓力等選項，導航正確率、橫向加速度變異、縱向速度變異、方向盤角度變異接顯著比年輕人表現得差，在高負荷道路使用</a:t>
            </a:r>
            <a:r>
              <a:rPr lang="en-US" altLang="zh-TW" dirty="0" smtClean="0"/>
              <a:t>HUD</a:t>
            </a:r>
            <a:r>
              <a:rPr lang="zh-TW" altLang="en-US" dirty="0" smtClean="0"/>
              <a:t>介面時最為明顯</a:t>
            </a:r>
            <a:endParaRPr lang="en-US" altLang="zh-TW" dirty="0" smtClean="0"/>
          </a:p>
          <a:p>
            <a:r>
              <a:rPr lang="en-US" altLang="zh-TW" dirty="0" smtClean="0"/>
              <a:t>HUD</a:t>
            </a:r>
            <a:r>
              <a:rPr lang="zh-TW" altLang="en-US" dirty="0" smtClean="0"/>
              <a:t>介面使駕駛</a:t>
            </a:r>
            <a:r>
              <a:rPr lang="zh-TW" altLang="en-US" dirty="0" smtClean="0"/>
              <a:t>對周遭突發</a:t>
            </a:r>
            <a:r>
              <a:rPr lang="zh-TW" altLang="en-US" dirty="0" smtClean="0"/>
              <a:t>狀況反應變慢</a:t>
            </a:r>
            <a:r>
              <a:rPr lang="zh-TW" altLang="en-US" dirty="0" smtClean="0"/>
              <a:t>、資訊處理</a:t>
            </a:r>
            <a:r>
              <a:rPr lang="zh-TW" altLang="en-US" dirty="0" smtClean="0"/>
              <a:t>能力變差、駕駛行為變異大</a:t>
            </a:r>
            <a:endParaRPr lang="en-US" altLang="zh-TW" dirty="0" smtClean="0"/>
          </a:p>
          <a:p>
            <a:r>
              <a:rPr lang="en-US" altLang="zh-TW" dirty="0" smtClean="0"/>
              <a:t>DVD</a:t>
            </a:r>
            <a:r>
              <a:rPr lang="zh-TW" altLang="en-US" dirty="0" smtClean="0"/>
              <a:t>系統放前面並須專注影片內容時，對心智負荷總分、駕駛行為、</a:t>
            </a:r>
            <a:r>
              <a:rPr lang="en-US" altLang="zh-TW" dirty="0" smtClean="0"/>
              <a:t>PDT</a:t>
            </a:r>
            <a:r>
              <a:rPr lang="zh-TW" altLang="en-US" dirty="0" smtClean="0"/>
              <a:t>總反應時間、總命中率有較大影響</a:t>
            </a:r>
            <a:endParaRPr lang="en-US" altLang="zh-TW" dirty="0" smtClean="0"/>
          </a:p>
          <a:p>
            <a:r>
              <a:rPr lang="en-US" altLang="zh-TW" dirty="0" smtClean="0"/>
              <a:t>DVD</a:t>
            </a:r>
            <a:r>
              <a:rPr lang="zh-TW" altLang="en-US" dirty="0" smtClean="0"/>
              <a:t>至於前方並專注內容的負面影響如使用</a:t>
            </a:r>
            <a:r>
              <a:rPr lang="en-US" altLang="zh-TW" dirty="0" smtClean="0"/>
              <a:t>HUD</a:t>
            </a:r>
            <a:r>
              <a:rPr lang="zh-TW" altLang="en-US" dirty="0" smtClean="0"/>
              <a:t>介面導航一般或更嚴重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xmlns="" val="42165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實際應用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若</a:t>
            </a:r>
            <a:r>
              <a:rPr lang="zh-TW" altLang="en-US" dirty="0" smtClean="0"/>
              <a:t>選配</a:t>
            </a:r>
            <a:r>
              <a:rPr lang="zh-TW" altLang="en-US" dirty="0"/>
              <a:t>車內娛樂資訊</a:t>
            </a:r>
            <a:r>
              <a:rPr lang="zh-TW" altLang="en-US" dirty="0" smtClean="0"/>
              <a:t>時，導航介面則建議採用語音播報的方式，以減少駕駛分心；</a:t>
            </a:r>
            <a:r>
              <a:rPr lang="en-US" altLang="zh-TW" dirty="0" smtClean="0"/>
              <a:t>DVD(</a:t>
            </a:r>
            <a:r>
              <a:rPr lang="zh-TW" altLang="en-US" dirty="0" smtClean="0"/>
              <a:t>車內電視</a:t>
            </a:r>
            <a:r>
              <a:rPr lang="en-US" altLang="zh-TW" dirty="0" smtClean="0"/>
              <a:t>)</a:t>
            </a:r>
            <a:r>
              <a:rPr lang="zh-TW" altLang="en-US" dirty="0" smtClean="0"/>
              <a:t>則建議至於前方中空處之顯示螢幕應限制為無法啟動，僅能啟動後座螢幕以供乘客觀賞，以防駕駛因視覺、認知負荷過高分心</a:t>
            </a:r>
            <a:endParaRPr lang="en-US" altLang="zh-TW" dirty="0" smtClean="0"/>
          </a:p>
          <a:p>
            <a:r>
              <a:rPr lang="zh-TW" altLang="en-US" dirty="0"/>
              <a:t>政府應規範車廠及高齡駕駛者的</a:t>
            </a:r>
            <a:r>
              <a:rPr lang="zh-TW" altLang="en-US" dirty="0" smtClean="0"/>
              <a:t>問題，除手持行動電話外應約束視訊化設備的使用；而高齡駕駛應規範幾年內須重新考取駕照，以保持他們行車最佳狀態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4896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988840"/>
            <a:ext cx="7290055" cy="4320520"/>
          </a:xfrm>
        </p:spPr>
        <p:txBody>
          <a:bodyPr>
            <a:normAutofit/>
          </a:bodyPr>
          <a:lstStyle/>
          <a:p>
            <a:r>
              <a:rPr lang="en-US" altLang="zh-TW" sz="2400" dirty="0" smtClean="0"/>
              <a:t>25%</a:t>
            </a:r>
            <a:r>
              <a:rPr lang="zh-TW" altLang="en-US" sz="2400" dirty="0" smtClean="0"/>
              <a:t>車禍與分心程度有關</a:t>
            </a:r>
            <a:r>
              <a:rPr lang="en-US" altLang="zh-TW" sz="2400" dirty="0" smtClean="0"/>
              <a:t>(Wang et al.1996)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r>
              <a:rPr lang="zh-TW" altLang="en-US" sz="2400" dirty="0" smtClean="0"/>
              <a:t>駕駛者將注意力放在聲音或聽覺</a:t>
            </a:r>
            <a:r>
              <a:rPr lang="zh-TW" altLang="en-US" sz="2400" dirty="0"/>
              <a:t>的</a:t>
            </a:r>
            <a:r>
              <a:rPr lang="zh-TW" altLang="en-US" sz="2400" dirty="0" smtClean="0"/>
              <a:t>訊息而忽略前方道路環境，若為影音娛樂影響更大</a:t>
            </a:r>
            <a:endParaRPr lang="en-US" altLang="zh-TW" sz="2400" dirty="0" smtClean="0"/>
          </a:p>
          <a:p>
            <a:r>
              <a:rPr lang="en-US" altLang="zh-TW" sz="2400" dirty="0" smtClean="0"/>
              <a:t>(Direct Line Motor Insurance 2002)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r>
              <a:rPr lang="zh-TW" altLang="en-US" sz="2400" dirty="0" smtClean="0"/>
              <a:t>認知負荷的增加會縮減駕駛者的視域範圍</a:t>
            </a:r>
            <a:r>
              <a:rPr lang="en-US" altLang="zh-TW" sz="2400" dirty="0" smtClean="0"/>
              <a:t>(Miura 1986)</a:t>
            </a:r>
            <a:r>
              <a:rPr lang="zh-TW" altLang="en-US" sz="2400" dirty="0" smtClean="0"/>
              <a:t>可能導致對周遭事物偵測能力的降低</a:t>
            </a:r>
            <a:endParaRPr lang="en-US" altLang="zh-TW" sz="2400" dirty="0" smtClean="0"/>
          </a:p>
          <a:p>
            <a:r>
              <a:rPr lang="en-US" altLang="zh-TW" sz="2400" dirty="0" smtClean="0"/>
              <a:t>(Chan and Courtney 1988)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5101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文獻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駕駛者依賴視覺介面輔助，當視覺注意力超出負荷時，駕駛會減速，為了有效降低駕駛負荷，可同時加上語音輔助</a:t>
            </a:r>
            <a:r>
              <a:rPr lang="en-US" altLang="zh-TW" sz="2400" dirty="0" smtClean="0"/>
              <a:t>(Walker et al.1991)</a:t>
            </a:r>
          </a:p>
          <a:p>
            <a:endParaRPr lang="en-US" altLang="zh-TW" sz="2400" dirty="0"/>
          </a:p>
          <a:p>
            <a:r>
              <a:rPr lang="zh-TW" altLang="en-US" sz="2400" dirty="0" smtClean="0"/>
              <a:t>模擬駕駛評估後，使用語音介面的錯誤率低於視覺介面</a:t>
            </a:r>
            <a:r>
              <a:rPr lang="en-US" altLang="zh-TW" sz="2400" dirty="0"/>
              <a:t>(Walker et al.1991</a:t>
            </a:r>
            <a:r>
              <a:rPr lang="en-US" altLang="zh-TW" sz="2400" dirty="0" smtClean="0"/>
              <a:t>)</a:t>
            </a:r>
          </a:p>
          <a:p>
            <a:endParaRPr lang="en-US" altLang="zh-TW" sz="2400" dirty="0"/>
          </a:p>
          <a:p>
            <a:r>
              <a:rPr lang="zh-TW" altLang="en-US" sz="2400" dirty="0" smtClean="0"/>
              <a:t>語音介面比視覺介面更能減少駕駛工作負荷</a:t>
            </a:r>
            <a:endParaRPr lang="en-US" altLang="zh-TW" sz="2400" dirty="0" smtClean="0"/>
          </a:p>
          <a:p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Labiale</a:t>
            </a:r>
            <a:r>
              <a:rPr lang="en-US" altLang="zh-TW" sz="2400" dirty="0" smtClean="0"/>
              <a:t> 1990)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640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受測者：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18</a:t>
            </a:r>
            <a:r>
              <a:rPr lang="zh-TW" altLang="en-US" sz="2000" dirty="0" smtClean="0"/>
              <a:t>位雲科大工管所學生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年紀</a:t>
            </a:r>
            <a:r>
              <a:rPr lang="en-US" altLang="zh-TW" sz="2000" dirty="0" smtClean="0"/>
              <a:t>24~28)</a:t>
            </a:r>
          </a:p>
          <a:p>
            <a:pPr lvl="1"/>
            <a:r>
              <a:rPr lang="en-US" altLang="zh-TW" sz="2000" dirty="0" smtClean="0"/>
              <a:t>18</a:t>
            </a:r>
            <a:r>
              <a:rPr lang="zh-TW" altLang="en-US" sz="2000" dirty="0" smtClean="0"/>
              <a:t>位斗六市龍潭里民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年紀</a:t>
            </a:r>
            <a:r>
              <a:rPr lang="en-US" altLang="zh-TW" sz="2000" dirty="0" smtClean="0"/>
              <a:t>57~65)</a:t>
            </a:r>
          </a:p>
          <a:p>
            <a:pPr lvl="1"/>
            <a:r>
              <a:rPr lang="zh-TW" altLang="en-US" sz="2000" dirty="0" smtClean="0"/>
              <a:t>皆持有效駕照三年以上，且熟悉駕駛</a:t>
            </a:r>
            <a:endParaRPr lang="en-US" altLang="zh-TW" sz="2000" dirty="0" smtClean="0"/>
          </a:p>
          <a:p>
            <a:pPr marL="457200" lvl="1" indent="0">
              <a:buNone/>
            </a:pPr>
            <a:endParaRPr lang="en-US" altLang="zh-TW" sz="2000" dirty="0" smtClean="0"/>
          </a:p>
          <a:p>
            <a:r>
              <a:rPr lang="en-US" altLang="zh-TW" sz="2400" dirty="0" smtClean="0"/>
              <a:t>36</a:t>
            </a:r>
            <a:r>
              <a:rPr lang="zh-TW" altLang="en-US" sz="2400" dirty="0" smtClean="0"/>
              <a:t>位受測者分別在不同道路負荷</a:t>
            </a:r>
            <a:r>
              <a:rPr lang="zh-TW" altLang="en-US" sz="2400" dirty="0" smtClean="0"/>
              <a:t>下</a:t>
            </a:r>
            <a:r>
              <a:rPr lang="zh-TW" altLang="en-US" sz="2400" dirty="0" smtClean="0"/>
              <a:t>參     </a:t>
            </a:r>
            <a:r>
              <a:rPr lang="zh-TW" altLang="en-US" sz="2400" dirty="0" smtClean="0"/>
              <a:t>與</a:t>
            </a:r>
            <a:r>
              <a:rPr lang="zh-TW" altLang="en-US" sz="2400" dirty="0" smtClean="0"/>
              <a:t>兩個實驗</a:t>
            </a:r>
            <a:endParaRPr lang="en-US" altLang="zh-TW" sz="2400" dirty="0" smtClean="0"/>
          </a:p>
          <a:p>
            <a:pPr lvl="1"/>
            <a:r>
              <a:rPr lang="zh-TW" altLang="en-US" sz="2000" dirty="0"/>
              <a:t>導航資訊</a:t>
            </a:r>
            <a:r>
              <a:rPr lang="zh-TW" altLang="en-US" sz="2000" dirty="0" smtClean="0"/>
              <a:t>系統</a:t>
            </a:r>
            <a:endParaRPr lang="en-US" altLang="zh-TW" sz="2000" dirty="0" smtClean="0"/>
          </a:p>
          <a:p>
            <a:pPr lvl="1"/>
            <a:r>
              <a:rPr lang="en-US" altLang="zh-TW" sz="2000" dirty="0" smtClean="0"/>
              <a:t>DVD</a:t>
            </a:r>
            <a:r>
              <a:rPr lang="zh-TW" altLang="en-US" sz="2000" dirty="0" smtClean="0"/>
              <a:t>娛樂系統</a:t>
            </a:r>
            <a:endParaRPr lang="en-US" altLang="zh-TW" sz="2000" dirty="0" smtClean="0"/>
          </a:p>
          <a:p>
            <a:r>
              <a:rPr lang="zh-TW" altLang="en-US" sz="2400" dirty="0"/>
              <a:t>實驗設備</a:t>
            </a:r>
            <a:endParaRPr lang="en-US" altLang="zh-TW" sz="2400" dirty="0"/>
          </a:p>
          <a:p>
            <a:pPr lvl="1"/>
            <a:r>
              <a:rPr lang="zh-TW" altLang="en-US" sz="2000" dirty="0"/>
              <a:t>駕駛模擬器、抬頭顯示器、車用</a:t>
            </a:r>
            <a:r>
              <a:rPr lang="en-US" altLang="zh-TW" sz="2000" dirty="0"/>
              <a:t>DVD</a:t>
            </a:r>
            <a:r>
              <a:rPr lang="zh-TW" altLang="en-US" sz="2000" dirty="0"/>
              <a:t>撥放器、</a:t>
            </a:r>
            <a:r>
              <a:rPr lang="en-US" altLang="zh-TW" sz="2000" dirty="0"/>
              <a:t>PDT</a:t>
            </a:r>
            <a:r>
              <a:rPr lang="zh-TW" altLang="en-US" sz="2000" dirty="0"/>
              <a:t>設備</a:t>
            </a:r>
            <a:endParaRPr lang="en-US" altLang="zh-TW" sz="2000" dirty="0"/>
          </a:p>
          <a:p>
            <a:pPr marL="457200" lvl="1" indent="0">
              <a:buNone/>
            </a:pP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3709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836712"/>
            <a:ext cx="8229600" cy="5832648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受</a:t>
            </a:r>
            <a:r>
              <a:rPr lang="zh-TW" altLang="en-US" sz="2400" dirty="0"/>
              <a:t>測者</a:t>
            </a:r>
            <a:r>
              <a:rPr lang="zh-TW" altLang="en-US" sz="2400" dirty="0" smtClean="0"/>
              <a:t>工作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pPr lvl="1"/>
            <a:r>
              <a:rPr lang="zh-TW" altLang="en-US" sz="1800" dirty="0" smtClean="0"/>
              <a:t>前測訓練：五分鐘模擬器訓練</a:t>
            </a:r>
            <a:r>
              <a:rPr lang="zh-TW" altLang="en-US" sz="1800" dirty="0"/>
              <a:t>及</a:t>
            </a:r>
            <a:r>
              <a:rPr lang="en-US" altLang="zh-TW" sz="1800" dirty="0" smtClean="0"/>
              <a:t>PDT</a:t>
            </a:r>
            <a:r>
              <a:rPr lang="zh-TW" altLang="en-US" sz="1800" dirty="0" smtClean="0"/>
              <a:t>工作，熟悉實驗流程</a:t>
            </a:r>
            <a:endParaRPr lang="en-US" altLang="zh-TW" sz="1800" dirty="0" smtClean="0"/>
          </a:p>
          <a:p>
            <a:pPr lvl="1"/>
            <a:r>
              <a:rPr lang="zh-TW" altLang="en-US" sz="1800" dirty="0" smtClean="0"/>
              <a:t>駕駛工作：依照日常駕駛習慣並依照交通標誌或車內導航資訊系統指示，以安全駕駛為優先</a:t>
            </a:r>
            <a:endParaRPr lang="en-US" altLang="zh-TW" sz="1800" dirty="0" smtClean="0"/>
          </a:p>
          <a:p>
            <a:pPr lvl="1"/>
            <a:r>
              <a:rPr lang="zh-TW" altLang="en-US" sz="1800" dirty="0" smtClean="0"/>
              <a:t>導航工作：第一個實驗之受測者被要求依照資訊系統指示進行道路導航工作，當面臨左轉或右轉街道時，口述報告給實驗者所需轉彎的道路及方向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兩個劇本</a:t>
            </a:r>
            <a:r>
              <a:rPr lang="zh-TW" altLang="en-US" sz="1800" dirty="0"/>
              <a:t>轉彎次數相同</a:t>
            </a:r>
            <a:r>
              <a:rPr lang="en-US" altLang="zh-TW" sz="1800" dirty="0" smtClean="0"/>
              <a:t>)</a:t>
            </a:r>
          </a:p>
          <a:p>
            <a:pPr lvl="1"/>
            <a:r>
              <a:rPr lang="zh-TW" altLang="en-US" sz="1800" dirty="0"/>
              <a:t>專注</a:t>
            </a:r>
            <a:r>
              <a:rPr lang="en-US" altLang="zh-TW" sz="1800" dirty="0" smtClean="0"/>
              <a:t>DVD</a:t>
            </a:r>
            <a:r>
              <a:rPr lang="zh-TW" altLang="en-US" sz="1800" dirty="0" smtClean="0"/>
              <a:t>內容工作：藉由事前詢問的結果，再使用額外獎勵制度讓受測者對</a:t>
            </a:r>
            <a:r>
              <a:rPr lang="en-US" altLang="zh-TW" sz="1800" dirty="0" smtClean="0"/>
              <a:t>DVD</a:t>
            </a:r>
            <a:r>
              <a:rPr lang="zh-TW" altLang="en-US" sz="1800" dirty="0" smtClean="0"/>
              <a:t>的興趣更為提高</a:t>
            </a:r>
            <a:endParaRPr lang="en-US" altLang="zh-TW" sz="1800" dirty="0" smtClean="0"/>
          </a:p>
          <a:p>
            <a:pPr lvl="1"/>
            <a:r>
              <a:rPr lang="zh-TW" altLang="en-US" sz="1800" dirty="0"/>
              <a:t>視覺周遭偵測</a:t>
            </a:r>
            <a:r>
              <a:rPr lang="zh-TW" altLang="en-US" sz="1800" dirty="0" smtClean="0"/>
              <a:t>工作：紅色雷射光，</a:t>
            </a:r>
            <a:r>
              <a:rPr lang="en-US" altLang="zh-TW" sz="1800" dirty="0" smtClean="0"/>
              <a:t>25</a:t>
            </a:r>
            <a:r>
              <a:rPr lang="zh-TW" altLang="en-US" sz="1800" dirty="0" smtClean="0"/>
              <a:t>個位置，每</a:t>
            </a:r>
            <a:r>
              <a:rPr lang="en-US" altLang="zh-TW" sz="1800" dirty="0" smtClean="0"/>
              <a:t>10</a:t>
            </a:r>
            <a:r>
              <a:rPr lang="zh-TW" altLang="en-US" sz="1800" dirty="0" smtClean="0"/>
              <a:t>秒一次，一次</a:t>
            </a:r>
            <a:r>
              <a:rPr lang="en-US" altLang="zh-TW" sz="1800" dirty="0" smtClean="0"/>
              <a:t>1.5</a:t>
            </a:r>
            <a:r>
              <a:rPr lang="zh-TW" altLang="en-US" sz="1800" dirty="0" smtClean="0"/>
              <a:t>秒，每分鐘</a:t>
            </a:r>
            <a:r>
              <a:rPr lang="en-US" altLang="zh-TW" sz="1800" dirty="0" smtClean="0"/>
              <a:t>5</a:t>
            </a:r>
            <a:r>
              <a:rPr lang="zh-TW" altLang="en-US" sz="1800" dirty="0" smtClean="0"/>
              <a:t>次，受測者以按下方向盤上之按鈕做反應，共</a:t>
            </a:r>
            <a:r>
              <a:rPr lang="en-US" altLang="zh-TW" sz="1800" dirty="0" smtClean="0"/>
              <a:t>50</a:t>
            </a:r>
            <a:r>
              <a:rPr lang="zh-TW" altLang="en-US" sz="1800" dirty="0" smtClean="0"/>
              <a:t>光點，每點最多出現兩次</a:t>
            </a:r>
            <a:endParaRPr lang="en-US" altLang="zh-TW" sz="1800" dirty="0" smtClean="0"/>
          </a:p>
          <a:p>
            <a:pPr lvl="1"/>
            <a:r>
              <a:rPr lang="zh-TW" altLang="en-US" sz="1800" dirty="0"/>
              <a:t>跟車</a:t>
            </a:r>
            <a:r>
              <a:rPr lang="zh-TW" altLang="en-US" sz="1800" dirty="0" smtClean="0"/>
              <a:t>工作：盡可能與前車保持</a:t>
            </a:r>
            <a:r>
              <a:rPr lang="en-US" altLang="zh-TW" sz="1800" dirty="0" smtClean="0"/>
              <a:t>40</a:t>
            </a:r>
            <a:r>
              <a:rPr lang="zh-TW" altLang="en-US" sz="1800" dirty="0" smtClean="0"/>
              <a:t>公尺，無速限，速度變動型式為一正弦波，循環週期</a:t>
            </a:r>
            <a:r>
              <a:rPr lang="en-US" altLang="zh-TW" sz="1800" dirty="0" smtClean="0"/>
              <a:t>150</a:t>
            </a:r>
            <a:r>
              <a:rPr lang="zh-TW" altLang="en-US" sz="1800" dirty="0" smtClean="0"/>
              <a:t>秒</a:t>
            </a:r>
            <a:endParaRPr lang="en-US" altLang="zh-TW" sz="1800" dirty="0" smtClean="0"/>
          </a:p>
          <a:p>
            <a:pPr lvl="1"/>
            <a:r>
              <a:rPr lang="zh-TW" altLang="en-US" sz="1800" dirty="0"/>
              <a:t>主觀分心評量</a:t>
            </a:r>
            <a:r>
              <a:rPr lang="zh-TW" altLang="en-US" sz="1800" dirty="0" smtClean="0"/>
              <a:t>工作：包含受測者的背景資料及主觀心智負荷量表，受測者須於每段實驗完成後停車填答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12207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C629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C629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A5A6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A5A6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66F8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66F8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1675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1675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66F8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266F8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A9B8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A9B8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803845"/>
            <a:ext cx="8229600" cy="5505475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道路劇本設計為兩種類型</a:t>
            </a:r>
            <a:endParaRPr lang="en-US" altLang="zh-TW" sz="2400" dirty="0" smtClean="0"/>
          </a:p>
          <a:p>
            <a:pPr lvl="1"/>
            <a:r>
              <a:rPr lang="zh-TW" altLang="en-US" sz="2000" dirty="0"/>
              <a:t>低負荷</a:t>
            </a:r>
            <a:r>
              <a:rPr lang="zh-TW" altLang="en-US" sz="2000" dirty="0" smtClean="0"/>
              <a:t>道路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高負荷道路</a:t>
            </a:r>
            <a:endParaRPr lang="en-US" altLang="zh-TW" sz="2000" dirty="0" smtClean="0"/>
          </a:p>
          <a:p>
            <a:endParaRPr lang="zh-TW" altLang="en-US" sz="28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179910"/>
              </p:ext>
            </p:extLst>
          </p:nvPr>
        </p:nvGraphicFramePr>
        <p:xfrm>
          <a:off x="827585" y="2132856"/>
          <a:ext cx="7632847" cy="35124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4175"/>
                <a:gridCol w="3035706"/>
                <a:gridCol w="3012966"/>
              </a:tblGrid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因素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低負荷道路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高負荷道路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道路寬度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4.5m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3.67m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89924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道路型態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直線多線道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同一行車方向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線道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彎曲二線道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同一行車方向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線道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緩彎數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(3100 m radius)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24(3100 m radius)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急彎數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(1500 m radius)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(1500 m radius)</a:t>
                      </a:r>
                      <a:endParaRPr lang="zh-TW" altLang="en-US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速限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 km/h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 km/h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3285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對向來車密度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低：平均每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公尺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輛來車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高：平均每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公尺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輛來車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十字路口旁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120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71570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路旁房屋密度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低：平均每分鐘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幢</a:t>
                      </a:r>
                      <a:endParaRPr lang="en-US" altLang="zh-TW" sz="16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高：平均每分鐘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幢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45098"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路旁房屋位置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距道路邊線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公尺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距道路邊線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公尺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476672"/>
            <a:ext cx="8229600" cy="5649491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實驗設計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第一組實驗比較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不同駕駛的年紀、道路環境複雜度及導航資訊系統</a:t>
            </a:r>
            <a:r>
              <a:rPr lang="zh-TW" altLang="en-US" sz="2000" dirty="0" smtClean="0"/>
              <a:t>是否會對</a:t>
            </a:r>
            <a:r>
              <a:rPr lang="zh-TW" altLang="en-US" sz="2000" dirty="0" smtClean="0">
                <a:solidFill>
                  <a:srgbClr val="0070C0"/>
                </a:solidFill>
              </a:rPr>
              <a:t>駕駛行為、</a:t>
            </a:r>
            <a:r>
              <a:rPr lang="en-US" altLang="zh-TW" sz="2000" dirty="0" smtClean="0">
                <a:solidFill>
                  <a:srgbClr val="0070C0"/>
                </a:solidFill>
              </a:rPr>
              <a:t>PDT</a:t>
            </a:r>
            <a:r>
              <a:rPr lang="zh-TW" altLang="en-US" sz="2000" dirty="0" smtClean="0">
                <a:solidFill>
                  <a:srgbClr val="0070C0"/>
                </a:solidFill>
              </a:rPr>
              <a:t>績效、導航績效、主觀分析評量</a:t>
            </a:r>
            <a:r>
              <a:rPr lang="zh-TW" altLang="en-US" sz="2000" dirty="0" smtClean="0"/>
              <a:t>有影響；三因子混合實驗設計，自變項為道路環境、駕駛者年紀與導航資訊介面</a:t>
            </a:r>
            <a:endParaRPr lang="en-US" altLang="zh-TW" sz="2000" dirty="0" smtClean="0"/>
          </a:p>
          <a:p>
            <a:pPr lvl="1"/>
            <a:endParaRPr lang="en-US" altLang="zh-TW" sz="2000" dirty="0" smtClean="0"/>
          </a:p>
          <a:p>
            <a:pPr lvl="1"/>
            <a:endParaRPr lang="en-US" altLang="zh-TW" sz="2000" dirty="0"/>
          </a:p>
          <a:p>
            <a:pPr lvl="1"/>
            <a:endParaRPr lang="en-US" altLang="zh-TW" sz="2000" dirty="0" smtClean="0"/>
          </a:p>
          <a:p>
            <a:pPr lvl="1"/>
            <a:endParaRPr lang="en-US" altLang="zh-TW" sz="2000" dirty="0"/>
          </a:p>
          <a:p>
            <a:pPr lvl="1"/>
            <a:endParaRPr lang="en-US" altLang="zh-TW" sz="2000" dirty="0" smtClean="0"/>
          </a:p>
          <a:p>
            <a:pPr lvl="1"/>
            <a:r>
              <a:rPr lang="zh-TW" altLang="en-US" sz="2000" dirty="0"/>
              <a:t>第二</a:t>
            </a:r>
            <a:r>
              <a:rPr lang="zh-TW" altLang="en-US" sz="2000" dirty="0" smtClean="0"/>
              <a:t>組實驗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比較駕駛的年紀、道路環境複雜度、有無專注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DVD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內容、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DVD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擺放位置</a:t>
            </a:r>
            <a:r>
              <a:rPr lang="zh-TW" altLang="en-US" sz="2000" dirty="0" smtClean="0"/>
              <a:t>，是否會對</a:t>
            </a:r>
            <a:r>
              <a:rPr lang="zh-TW" altLang="en-US" sz="2000" dirty="0" smtClean="0">
                <a:solidFill>
                  <a:srgbClr val="0070C0"/>
                </a:solidFill>
              </a:rPr>
              <a:t>駕駛行為</a:t>
            </a:r>
            <a:r>
              <a:rPr lang="zh-TW" altLang="en-US" sz="2000" dirty="0">
                <a:solidFill>
                  <a:srgbClr val="0070C0"/>
                </a:solidFill>
              </a:rPr>
              <a:t>、</a:t>
            </a:r>
            <a:r>
              <a:rPr lang="en-US" altLang="zh-TW" sz="2000" dirty="0">
                <a:solidFill>
                  <a:srgbClr val="0070C0"/>
                </a:solidFill>
              </a:rPr>
              <a:t>PDT</a:t>
            </a:r>
            <a:r>
              <a:rPr lang="zh-TW" altLang="en-US" sz="2000" dirty="0">
                <a:solidFill>
                  <a:srgbClr val="0070C0"/>
                </a:solidFill>
              </a:rPr>
              <a:t>績效、導航績效、主觀分析評量</a:t>
            </a:r>
            <a:r>
              <a:rPr lang="zh-TW" altLang="en-US" sz="2000" dirty="0"/>
              <a:t>有</a:t>
            </a:r>
            <a:r>
              <a:rPr lang="zh-TW" altLang="en-US" sz="2000" dirty="0" smtClean="0"/>
              <a:t>影響；四因子混合設計實驗，自變項為道路環境、駕駛者年紀、</a:t>
            </a:r>
            <a:r>
              <a:rPr lang="en-US" altLang="zh-TW" sz="2000" dirty="0" smtClean="0"/>
              <a:t>DVD</a:t>
            </a:r>
            <a:r>
              <a:rPr lang="zh-TW" altLang="en-US" sz="2000" dirty="0" smtClean="0"/>
              <a:t>專注狀態、</a:t>
            </a:r>
            <a:r>
              <a:rPr lang="en-US" altLang="zh-TW" sz="2000" dirty="0" smtClean="0"/>
              <a:t>DVD</a:t>
            </a:r>
            <a:r>
              <a:rPr lang="zh-TW" altLang="en-US" sz="2000" dirty="0" smtClean="0"/>
              <a:t>擺放位置</a:t>
            </a:r>
            <a:endParaRPr lang="zh-TW" altLang="en-US" sz="20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26983423"/>
              </p:ext>
            </p:extLst>
          </p:nvPr>
        </p:nvGraphicFramePr>
        <p:xfrm>
          <a:off x="323528" y="1937043"/>
          <a:ext cx="8568951" cy="12759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36525"/>
                <a:gridCol w="1227072"/>
                <a:gridCol w="1168700"/>
                <a:gridCol w="1326436"/>
                <a:gridCol w="1203406"/>
                <a:gridCol w="1203406"/>
                <a:gridCol w="1203406"/>
              </a:tblGrid>
              <a:tr h="283484"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道路類型</a:t>
                      </a:r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年紀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EASY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ROAD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HARD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ROAD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1355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135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年輕人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無導航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抬頭顯示器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語音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無導航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抬頭顯示器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語音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1355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老年人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無導航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抬頭顯示器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語音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無導航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抬頭顯示器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語音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3510845"/>
              </p:ext>
            </p:extLst>
          </p:nvPr>
        </p:nvGraphicFramePr>
        <p:xfrm>
          <a:off x="323528" y="4746089"/>
          <a:ext cx="8568951" cy="15632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36525"/>
                <a:gridCol w="1227072"/>
                <a:gridCol w="1168700"/>
                <a:gridCol w="1326436"/>
                <a:gridCol w="1203406"/>
                <a:gridCol w="1203406"/>
                <a:gridCol w="1203406"/>
              </a:tblGrid>
              <a:tr h="283484"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道路類型</a:t>
                      </a:r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年紀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EASY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ROAD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HARD</a:t>
                      </a:r>
                      <a:r>
                        <a:rPr lang="zh-TW" altLang="en-US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ROAD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1355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第三段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(10m)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13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 年輕人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 年輕人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DVD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DVD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135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 老年人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en-US" altLang="zh-TW" sz="12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後 老年人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DVD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有專注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r>
                        <a:rPr lang="en-US" altLang="zh-TW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DVD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有專注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無專注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38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0872" y="803845"/>
            <a:ext cx="8229600" cy="5577483"/>
          </a:xfrm>
        </p:spPr>
        <p:txBody>
          <a:bodyPr>
            <a:normAutofit/>
          </a:bodyPr>
          <a:lstStyle/>
          <a:p>
            <a:r>
              <a:rPr lang="zh-TW" altLang="en-US" sz="2400" dirty="0" smtClean="0"/>
              <a:t>實驗程序</a:t>
            </a:r>
            <a:endParaRPr lang="en-US" altLang="zh-TW" sz="2400" dirty="0" smtClean="0"/>
          </a:p>
          <a:p>
            <a:pPr lvl="1"/>
            <a:r>
              <a:rPr lang="zh-TW" altLang="en-US" sz="2000" dirty="0" smtClean="0"/>
              <a:t>以導航系統為例，受測者同時執行駕駛模擬器及</a:t>
            </a:r>
            <a:r>
              <a:rPr lang="en-US" altLang="zh-TW" sz="2000" dirty="0" smtClean="0"/>
              <a:t>PDT</a:t>
            </a:r>
            <a:r>
              <a:rPr lang="zh-TW" altLang="en-US" sz="2000" dirty="0" smtClean="0"/>
              <a:t>工作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無導航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，完成後填寫第一次分心負荷量表，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休息五分鐘後執行駕駛模擬器，並進行抬頭顯示器導航及</a:t>
            </a:r>
            <a:r>
              <a:rPr lang="en-US" altLang="zh-TW" sz="2000" dirty="0" smtClean="0"/>
              <a:t>PDT</a:t>
            </a:r>
            <a:r>
              <a:rPr lang="zh-TW" altLang="en-US" sz="2000" dirty="0" smtClean="0"/>
              <a:t>工作，於道路區段交換處填寫第二次分心負荷量表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之後接續進行語音導航及</a:t>
            </a:r>
            <a:r>
              <a:rPr lang="en-US" altLang="zh-TW" sz="2000" dirty="0"/>
              <a:t>PDT</a:t>
            </a:r>
            <a:r>
              <a:rPr lang="zh-TW" altLang="en-US" sz="2000" dirty="0"/>
              <a:t>工作</a:t>
            </a:r>
            <a:r>
              <a:rPr lang="zh-TW" altLang="en-US" sz="2000" dirty="0" smtClean="0"/>
              <a:t>直到終點，填寫第三次量表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須專注</a:t>
            </a:r>
            <a:r>
              <a:rPr lang="en-US" altLang="zh-TW" sz="2000" dirty="0"/>
              <a:t>DVD</a:t>
            </a:r>
            <a:r>
              <a:rPr lang="zh-TW" altLang="en-US" sz="2000" dirty="0"/>
              <a:t>之受測者則須回答</a:t>
            </a:r>
            <a:r>
              <a:rPr lang="zh-TW" altLang="en-US" sz="2000" dirty="0" smtClean="0"/>
              <a:t>影片</a:t>
            </a:r>
            <a:r>
              <a:rPr lang="en-US" altLang="zh-TW" sz="2000" dirty="0" smtClean="0"/>
              <a:t>5</a:t>
            </a:r>
            <a:r>
              <a:rPr lang="zh-TW" altLang="en-US" sz="2000" dirty="0" smtClean="0"/>
              <a:t>個簡單問答題，總實驗時間約</a:t>
            </a:r>
            <a:r>
              <a:rPr lang="en-US" altLang="zh-TW" sz="2000" dirty="0" smtClean="0"/>
              <a:t>70</a:t>
            </a:r>
            <a:r>
              <a:rPr lang="zh-TW" altLang="en-US" sz="2000" dirty="0" smtClean="0"/>
              <a:t>分鐘，實驗</a:t>
            </a:r>
            <a:r>
              <a:rPr lang="zh-TW" altLang="en-US" sz="2000" dirty="0"/>
              <a:t>完成</a:t>
            </a:r>
            <a:r>
              <a:rPr lang="zh-TW" altLang="en-US" sz="2000" dirty="0" smtClean="0"/>
              <a:t>後付予酬勞</a:t>
            </a:r>
            <a:r>
              <a:rPr lang="zh-TW" altLang="en-US" sz="2000" dirty="0"/>
              <a:t>及額外答題</a:t>
            </a:r>
            <a:r>
              <a:rPr lang="zh-TW" altLang="en-US" sz="2000" dirty="0" smtClean="0"/>
              <a:t>獎金</a:t>
            </a:r>
            <a:endParaRPr lang="en-US" altLang="zh-TW" sz="2000" dirty="0" smtClean="0"/>
          </a:p>
          <a:p>
            <a:pPr lvl="1"/>
            <a:endParaRPr lang="en-US" altLang="zh-TW" sz="2000" dirty="0" smtClean="0"/>
          </a:p>
          <a:p>
            <a:r>
              <a:rPr lang="zh-TW" altLang="en-US" sz="2400" dirty="0"/>
              <a:t>資料</a:t>
            </a:r>
            <a:r>
              <a:rPr lang="zh-TW" altLang="en-US" sz="2400" dirty="0" smtClean="0"/>
              <a:t>收集</a:t>
            </a:r>
            <a:endParaRPr lang="en-US" altLang="zh-TW" sz="2400" dirty="0" smtClean="0"/>
          </a:p>
          <a:p>
            <a:pPr lvl="1"/>
            <a:r>
              <a:rPr lang="zh-TW" altLang="en-US" sz="2000" dirty="0"/>
              <a:t>客觀</a:t>
            </a:r>
            <a:r>
              <a:rPr lang="zh-TW" altLang="en-US" sz="2000" dirty="0" smtClean="0"/>
              <a:t>評量：駕駛工作績效、</a:t>
            </a:r>
            <a:r>
              <a:rPr lang="en-US" altLang="zh-TW" sz="2000" dirty="0" smtClean="0"/>
              <a:t>PDT</a:t>
            </a:r>
            <a:r>
              <a:rPr lang="zh-TW" altLang="en-US" sz="2000" dirty="0" smtClean="0"/>
              <a:t>工作績效、導航工作績效、</a:t>
            </a:r>
            <a:r>
              <a:rPr lang="en-US" altLang="zh-TW" sz="2000" dirty="0" smtClean="0"/>
              <a:t>DVD</a:t>
            </a:r>
            <a:r>
              <a:rPr lang="zh-TW" altLang="en-US" sz="2000" dirty="0" smtClean="0"/>
              <a:t>答題績效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主觀</a:t>
            </a:r>
            <a:r>
              <a:rPr lang="zh-TW" altLang="en-US" sz="2000" dirty="0" smtClean="0"/>
              <a:t>評量：背景資料、心智分心負荷量表</a:t>
            </a: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8096" y="1988840"/>
            <a:ext cx="7290055" cy="4023360"/>
          </a:xfrm>
        </p:spPr>
        <p:txBody>
          <a:bodyPr>
            <a:normAutofit lnSpcReduction="10000"/>
          </a:bodyPr>
          <a:lstStyle/>
          <a:p>
            <a:r>
              <a:rPr lang="zh-TW" altLang="en-US" sz="2400" dirty="0" smtClean="0"/>
              <a:t>主觀心智負荷量表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導航系統、</a:t>
            </a:r>
            <a:r>
              <a:rPr lang="en-US" altLang="zh-TW" sz="2400" dirty="0" smtClean="0"/>
              <a:t>DVD</a:t>
            </a:r>
            <a:r>
              <a:rPr lang="zh-TW" altLang="en-US" sz="2400" dirty="0" smtClean="0"/>
              <a:t>系統</a:t>
            </a:r>
            <a:r>
              <a:rPr lang="en-US" altLang="zh-TW" sz="2400" dirty="0" smtClean="0"/>
              <a:t>)</a:t>
            </a:r>
            <a:endParaRPr lang="en-US" altLang="zh-TW" sz="2000" dirty="0" smtClean="0"/>
          </a:p>
          <a:p>
            <a:pPr lvl="1"/>
            <a:r>
              <a:rPr lang="zh-TW" altLang="en-US" sz="2000" dirty="0"/>
              <a:t>導航系統</a:t>
            </a:r>
            <a:endParaRPr lang="en-US" altLang="zh-TW" sz="2000" dirty="0"/>
          </a:p>
          <a:p>
            <a:pPr lvl="2"/>
            <a:r>
              <a:rPr lang="zh-TW" altLang="en-US" sz="1600" dirty="0"/>
              <a:t>不同道路類型使用導航介面：抬頭顯示器</a:t>
            </a:r>
            <a:r>
              <a:rPr lang="en-US" altLang="zh-TW" sz="1600" dirty="0"/>
              <a:t>&gt;</a:t>
            </a:r>
            <a:r>
              <a:rPr lang="zh-TW" altLang="en-US" sz="1600" dirty="0"/>
              <a:t>語音、無導航</a:t>
            </a:r>
          </a:p>
          <a:p>
            <a:pPr lvl="2"/>
            <a:r>
              <a:rPr lang="zh-TW" altLang="en-US" sz="1600" dirty="0"/>
              <a:t>不論何種導航介面：高負荷道路之心智負荷</a:t>
            </a:r>
            <a:r>
              <a:rPr lang="zh-TW" altLang="en-US" sz="1600" u="sng" dirty="0"/>
              <a:t>顯著高於</a:t>
            </a:r>
            <a:r>
              <a:rPr lang="zh-TW" altLang="en-US" sz="1600" dirty="0"/>
              <a:t>低負荷道路</a:t>
            </a:r>
            <a:endParaRPr lang="en-US" altLang="zh-TW" sz="1600" dirty="0"/>
          </a:p>
          <a:p>
            <a:pPr lvl="1"/>
            <a:r>
              <a:rPr lang="en-US" altLang="zh-TW" sz="2000" dirty="0" smtClean="0"/>
              <a:t>DVD</a:t>
            </a:r>
            <a:r>
              <a:rPr lang="zh-TW" altLang="en-US" sz="2000" dirty="0" smtClean="0"/>
              <a:t>系統</a:t>
            </a:r>
            <a:endParaRPr lang="en-US" altLang="zh-TW" sz="2000" dirty="0" smtClean="0"/>
          </a:p>
          <a:p>
            <a:pPr lvl="2"/>
            <a:r>
              <a:rPr lang="zh-TW" altLang="en-US" sz="1600" dirty="0" smtClean="0"/>
              <a:t>道路</a:t>
            </a:r>
            <a:r>
              <a:rPr lang="zh-TW" altLang="en-US" sz="1600" dirty="0"/>
              <a:t>類型與</a:t>
            </a:r>
            <a:r>
              <a:rPr lang="en-US" altLang="zh-TW" sz="1600" dirty="0"/>
              <a:t>DVD</a:t>
            </a:r>
            <a:r>
              <a:rPr lang="zh-TW" altLang="en-US" sz="1600" dirty="0"/>
              <a:t>擺放</a:t>
            </a:r>
            <a:r>
              <a:rPr lang="zh-TW" altLang="en-US" sz="1600" dirty="0" smtClean="0"/>
              <a:t>位置交互作用：</a:t>
            </a:r>
            <a:r>
              <a:rPr lang="zh-TW" altLang="en-US" sz="1600" dirty="0"/>
              <a:t>不論道路類型</a:t>
            </a:r>
            <a:r>
              <a:rPr lang="zh-TW" altLang="en-US" sz="1600" dirty="0" smtClean="0"/>
              <a:t>，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放前面之負荷皆顯著高於放後面</a:t>
            </a:r>
            <a:endParaRPr lang="en-US" altLang="zh-TW" sz="1600" dirty="0" smtClean="0"/>
          </a:p>
          <a:p>
            <a:pPr lvl="2"/>
            <a:r>
              <a:rPr lang="zh-TW" altLang="en-US" sz="1600" dirty="0"/>
              <a:t>道路類型與專注</a:t>
            </a:r>
            <a:r>
              <a:rPr lang="zh-TW" altLang="en-US" sz="1600" dirty="0" smtClean="0"/>
              <a:t>狀態交互作用：不論道路類型，專注</a:t>
            </a:r>
            <a:r>
              <a:rPr lang="en-US" altLang="zh-TW" sz="1600" dirty="0" smtClean="0"/>
              <a:t>DVD&gt;</a:t>
            </a:r>
            <a:r>
              <a:rPr lang="zh-TW" altLang="en-US" sz="1600" dirty="0" smtClean="0"/>
              <a:t>無專注</a:t>
            </a:r>
            <a:r>
              <a:rPr lang="en-US" altLang="zh-TW" sz="1600" dirty="0" smtClean="0"/>
              <a:t>DVD&gt;</a:t>
            </a:r>
            <a:r>
              <a:rPr lang="zh-TW" altLang="en-US" sz="1600" dirty="0" smtClean="0"/>
              <a:t>無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；</a:t>
            </a:r>
            <a:r>
              <a:rPr lang="zh-TW" altLang="en-US" sz="1600" dirty="0"/>
              <a:t>高負荷道路之心智負荷</a:t>
            </a:r>
            <a:r>
              <a:rPr lang="zh-TW" altLang="en-US" sz="1600" u="sng" dirty="0"/>
              <a:t>顯著高於</a:t>
            </a:r>
            <a:r>
              <a:rPr lang="zh-TW" altLang="en-US" sz="1600" dirty="0"/>
              <a:t>低負荷</a:t>
            </a:r>
            <a:r>
              <a:rPr lang="zh-TW" altLang="en-US" sz="1600" dirty="0" smtClean="0"/>
              <a:t>道路</a:t>
            </a:r>
            <a:endParaRPr lang="en-US" altLang="zh-TW" sz="1600" dirty="0" smtClean="0"/>
          </a:p>
          <a:p>
            <a:pPr lvl="2"/>
            <a:r>
              <a:rPr lang="zh-TW" altLang="en-US" sz="1600" dirty="0"/>
              <a:t>專注狀態與年紀</a:t>
            </a:r>
            <a:r>
              <a:rPr lang="zh-TW" altLang="en-US" sz="1600" dirty="0" smtClean="0"/>
              <a:t>交互作用：無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時老年人負荷</a:t>
            </a:r>
            <a:r>
              <a:rPr lang="zh-TW" altLang="en-US" sz="1600" u="sng" dirty="0" smtClean="0"/>
              <a:t>顯著高於</a:t>
            </a:r>
            <a:r>
              <a:rPr lang="zh-TW" altLang="en-US" sz="1600" dirty="0" smtClean="0"/>
              <a:t>年輕人，其他專注狀態不顯著；不論什麼年紀，專注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的負荷最高</a:t>
            </a:r>
            <a:endParaRPr lang="en-US" altLang="zh-TW" sz="1600" dirty="0" smtClean="0"/>
          </a:p>
          <a:p>
            <a:pPr lvl="2"/>
            <a:r>
              <a:rPr lang="zh-TW" altLang="en-US" sz="1600" dirty="0"/>
              <a:t>專注狀態與擺放位置</a:t>
            </a:r>
            <a:r>
              <a:rPr lang="zh-TW" altLang="en-US" sz="1600" dirty="0" smtClean="0"/>
              <a:t>交互作用：專注及無專注，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放前面負荷較高；不管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放前放後，有專注之負荷最高、無專注次之</a:t>
            </a:r>
            <a:endParaRPr lang="en-US" altLang="zh-TW" sz="1600" dirty="0" smtClean="0"/>
          </a:p>
          <a:p>
            <a:pPr lvl="2"/>
            <a:r>
              <a:rPr lang="zh-TW" altLang="en-US" sz="1600" dirty="0"/>
              <a:t>年紀與擺放位置</a:t>
            </a:r>
            <a:r>
              <a:rPr lang="zh-TW" altLang="en-US" sz="1600" dirty="0" smtClean="0"/>
              <a:t>交互作用：不論什麼年紀，</a:t>
            </a:r>
            <a:r>
              <a:rPr lang="en-US" altLang="zh-TW" sz="1600" dirty="0" smtClean="0"/>
              <a:t>DVD</a:t>
            </a:r>
            <a:r>
              <a:rPr lang="zh-TW" altLang="en-US" sz="1600" dirty="0" smtClean="0"/>
              <a:t>放前面負荷較高；不論何種擺放位置，年紀無顯著差異</a:t>
            </a:r>
            <a:endParaRPr lang="en-US" altLang="zh-TW" sz="1600" dirty="0" smtClean="0"/>
          </a:p>
          <a:p>
            <a:pPr lvl="2"/>
            <a:endParaRPr lang="en-US" altLang="zh-TW" sz="1600" dirty="0" smtClean="0"/>
          </a:p>
          <a:p>
            <a:pPr lvl="1"/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1395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積分">
  <a:themeElements>
    <a:clrScheme name="藍綠色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積分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積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993</TotalTime>
  <Words>1520</Words>
  <Application>Microsoft Office PowerPoint</Application>
  <PresentationFormat>如螢幕大小 (4:3)</PresentationFormat>
  <Paragraphs>163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積分</vt:lpstr>
      <vt:lpstr>不同導航資訊界面與 DVD娛樂系統擺放位置 對不同年紀駕駛者分心之影響</vt:lpstr>
      <vt:lpstr>文獻</vt:lpstr>
      <vt:lpstr>文獻</vt:lpstr>
      <vt:lpstr>方法</vt:lpstr>
      <vt:lpstr>投影片 5</vt:lpstr>
      <vt:lpstr>投影片 6</vt:lpstr>
      <vt:lpstr>投影片 7</vt:lpstr>
      <vt:lpstr>投影片 8</vt:lpstr>
      <vt:lpstr>結果</vt:lpstr>
      <vt:lpstr>投影片 10</vt:lpstr>
      <vt:lpstr>討論</vt:lpstr>
      <vt:lpstr>實際應用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不同導航資訊界面與DVD娛樂系統擺放位置對不同年紀駕駛者分心之影響</dc:title>
  <dc:creator>Liya</dc:creator>
  <cp:lastModifiedBy>Winiori</cp:lastModifiedBy>
  <cp:revision>50</cp:revision>
  <dcterms:created xsi:type="dcterms:W3CDTF">2015-10-19T07:18:40Z</dcterms:created>
  <dcterms:modified xsi:type="dcterms:W3CDTF">2015-10-21T03:02:15Z</dcterms:modified>
</cp:coreProperties>
</file>