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58" r:id="rId5"/>
    <p:sldId id="269" r:id="rId6"/>
    <p:sldId id="271" r:id="rId7"/>
    <p:sldId id="259" r:id="rId8"/>
    <p:sldId id="270" r:id="rId9"/>
    <p:sldId id="260" r:id="rId10"/>
    <p:sldId id="261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7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2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2015/11/20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2232247"/>
          </a:xfrm>
        </p:spPr>
        <p:txBody>
          <a:bodyPr>
            <a:normAutofit/>
          </a:bodyPr>
          <a:lstStyle/>
          <a:p>
            <a:r>
              <a:rPr lang="en-US" altLang="zh-TW" b="1" dirty="0"/>
              <a:t>Subjective perception of sleepiness in a driving simulator is different</a:t>
            </a:r>
            <a:br>
              <a:rPr lang="en-US" altLang="zh-TW" b="1" dirty="0"/>
            </a:br>
            <a:r>
              <a:rPr lang="en-US" altLang="zh-TW" b="1" dirty="0"/>
              <a:t>from that in the Maintenance of Wakefulness Test</a:t>
            </a: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3717032"/>
            <a:ext cx="6984776" cy="1829544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solidFill>
                  <a:srgbClr val="0F7F5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期刊：</a:t>
            </a:r>
            <a:r>
              <a:rPr lang="en-US" altLang="zh-TW" dirty="0">
                <a:solidFill>
                  <a:srgbClr val="0F7F5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Sleep </a:t>
            </a:r>
            <a:r>
              <a:rPr lang="en-US" altLang="zh-TW" dirty="0" smtClean="0">
                <a:solidFill>
                  <a:srgbClr val="0F7F5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Medicine</a:t>
            </a:r>
          </a:p>
          <a:p>
            <a:r>
              <a:rPr lang="zh-TW" altLang="en-US" dirty="0">
                <a:solidFill>
                  <a:srgbClr val="0F7F5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指導教授：柳永青</a:t>
            </a:r>
            <a:endParaRPr lang="en-US" altLang="zh-TW" dirty="0">
              <a:solidFill>
                <a:srgbClr val="0F7F5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 smtClean="0">
                <a:solidFill>
                  <a:srgbClr val="0F7F5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學生：張語軒</a:t>
            </a:r>
            <a:endParaRPr lang="en-US" altLang="zh-TW" dirty="0" smtClean="0">
              <a:solidFill>
                <a:srgbClr val="0F7F5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5857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現在的研究有幾種限制：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模擬駕駛不能與實際上路畫上等號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對於睡眠片段的定義變得較嚴格：閉眼及</a:t>
            </a:r>
            <a:r>
              <a:rPr lang="en-US" altLang="zh-TW" dirty="0" smtClean="0"/>
              <a:t>EGG</a:t>
            </a:r>
            <a:r>
              <a:rPr lang="zh-TW" altLang="en-US" dirty="0" smtClean="0"/>
              <a:t>偵測超過</a:t>
            </a:r>
            <a:r>
              <a:rPr lang="en-US" altLang="zh-TW" dirty="0" smtClean="0"/>
              <a:t>3</a:t>
            </a:r>
            <a:r>
              <a:rPr lang="zh-TW" altLang="en-US" dirty="0" smtClean="0"/>
              <a:t>秒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行為上的方法不能在研究中被拿來分析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睡著</a:t>
            </a:r>
            <a:r>
              <a:rPr lang="en-US" altLang="zh-TW" dirty="0" smtClean="0"/>
              <a:t>”ex.</a:t>
            </a:r>
            <a:r>
              <a:rPr lang="zh-TW" altLang="en-US" dirty="0" smtClean="0"/>
              <a:t>表情</a:t>
            </a:r>
            <a:r>
              <a:rPr lang="zh-TW" altLang="en-US" dirty="0"/>
              <a:t>、</a:t>
            </a:r>
            <a:r>
              <a:rPr lang="zh-TW" altLang="en-US" dirty="0" smtClean="0"/>
              <a:t>眼睛、瞳孔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617033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對於</a:t>
            </a:r>
            <a:r>
              <a:rPr lang="en-US" altLang="zh-TW" dirty="0" smtClean="0"/>
              <a:t>15~29</a:t>
            </a:r>
            <a:r>
              <a:rPr lang="zh-TW" altLang="en-US" dirty="0" smtClean="0"/>
              <a:t>歲的族群，道路</a:t>
            </a:r>
            <a:r>
              <a:rPr lang="zh-TW" altLang="en-US" dirty="0"/>
              <a:t>事故</a:t>
            </a:r>
            <a:r>
              <a:rPr lang="zh-TW" altLang="en-US" dirty="0" smtClean="0"/>
              <a:t>是主要致死的原因</a:t>
            </a:r>
            <a:r>
              <a:rPr lang="en-US" altLang="zh-TW" dirty="0" smtClean="0"/>
              <a:t>(WHO,2013</a:t>
            </a:r>
            <a:r>
              <a:rPr lang="zh-TW" altLang="en-US" dirty="0" smtClean="0"/>
              <a:t>統計</a:t>
            </a:r>
            <a:r>
              <a:rPr lang="en-US" altLang="zh-TW" dirty="0" smtClean="0"/>
              <a:t>)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51%</a:t>
            </a:r>
            <a:r>
              <a:rPr lang="zh-TW" altLang="en-US" dirty="0" smtClean="0"/>
              <a:t>駕駛在開車時會感到睏倦，</a:t>
            </a:r>
            <a:r>
              <a:rPr lang="en-US" altLang="zh-TW" dirty="0" smtClean="0"/>
              <a:t>17%</a:t>
            </a:r>
            <a:r>
              <a:rPr lang="zh-TW" altLang="en-US" dirty="0" smtClean="0"/>
              <a:t>會打盹</a:t>
            </a:r>
            <a:r>
              <a:rPr lang="en-US" altLang="zh-TW" dirty="0" smtClean="0"/>
              <a:t>(National </a:t>
            </a:r>
            <a:r>
              <a:rPr lang="en-US" altLang="zh-TW" dirty="0"/>
              <a:t>Sleep </a:t>
            </a:r>
            <a:r>
              <a:rPr lang="en-US" altLang="zh-TW" dirty="0" smtClean="0"/>
              <a:t>Foundation)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酒精會提高駕駛的風險已經廣為人知，但是開車時疲倦的影響卻很少人知道</a:t>
            </a:r>
            <a:r>
              <a:rPr lang="en-US" altLang="zh-TW" dirty="0" smtClean="0"/>
              <a:t>(Powell NB</a:t>
            </a:r>
            <a:r>
              <a:rPr lang="zh-TW" altLang="en-US" dirty="0" smtClean="0"/>
              <a:t> </a:t>
            </a:r>
            <a:r>
              <a:rPr lang="en-US" altLang="zh-TW" dirty="0" smtClean="0"/>
              <a:t>et al. 2001)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15143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在單調的高速公路上開車會使的駕駛表現較差</a:t>
            </a:r>
            <a:r>
              <a:rPr lang="en-US" altLang="zh-TW" dirty="0" smtClean="0"/>
              <a:t>Larue GS et al.(2011)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不是每個正常的人都能在睡眠剝奪的情況下，於睡著前察覺到自己的睡意</a:t>
            </a:r>
            <a:r>
              <a:rPr lang="en-US" altLang="zh-TW" dirty="0" smtClean="0"/>
              <a:t>Herrmann et al.(2010)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3544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Method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</p:spPr>
        <p:txBody>
          <a:bodyPr>
            <a:normAutofit/>
          </a:bodyPr>
          <a:lstStyle/>
          <a:p>
            <a:r>
              <a:rPr lang="zh-TW" altLang="en-US" dirty="0"/>
              <a:t>受測者</a:t>
            </a:r>
            <a:r>
              <a:rPr lang="zh-TW" altLang="en-US" dirty="0" smtClean="0"/>
              <a:t>：</a:t>
            </a:r>
            <a:r>
              <a:rPr lang="en-US" altLang="zh-TW" dirty="0" smtClean="0"/>
              <a:t>24</a:t>
            </a:r>
            <a:r>
              <a:rPr lang="zh-TW" altLang="en-US" dirty="0" smtClean="0"/>
              <a:t>德國人</a:t>
            </a:r>
            <a:r>
              <a:rPr lang="en-US" altLang="zh-TW" dirty="0" smtClean="0"/>
              <a:t>(15</a:t>
            </a:r>
            <a:r>
              <a:rPr lang="zh-TW" altLang="en-US" dirty="0" smtClean="0"/>
              <a:t>男</a:t>
            </a:r>
            <a:r>
              <a:rPr lang="en-US" altLang="zh-TW" dirty="0" smtClean="0"/>
              <a:t>9</a:t>
            </a:r>
            <a:r>
              <a:rPr lang="zh-TW" altLang="en-US" dirty="0" smtClean="0"/>
              <a:t>女</a:t>
            </a:r>
            <a:r>
              <a:rPr lang="en-US" altLang="zh-TW" dirty="0" smtClean="0"/>
              <a:t>)</a:t>
            </a:r>
            <a:r>
              <a:rPr lang="zh-TW" altLang="en-US" dirty="0" smtClean="0"/>
              <a:t>平均</a:t>
            </a:r>
            <a:r>
              <a:rPr lang="en-US" altLang="zh-TW" dirty="0" smtClean="0"/>
              <a:t>23</a:t>
            </a:r>
            <a:r>
              <a:rPr lang="zh-TW" altLang="en-US" dirty="0" smtClean="0"/>
              <a:t>歲</a:t>
            </a:r>
            <a:endParaRPr lang="en-US" altLang="zh-TW" dirty="0" smtClean="0"/>
          </a:p>
          <a:p>
            <a:r>
              <a:rPr lang="zh-TW" altLang="en-US" dirty="0" smtClean="0"/>
              <a:t>測驗前</a:t>
            </a:r>
            <a:r>
              <a:rPr lang="en-US" altLang="zh-TW" dirty="0" smtClean="0"/>
              <a:t>5</a:t>
            </a:r>
            <a:r>
              <a:rPr lang="zh-TW" altLang="en-US" dirty="0" smtClean="0"/>
              <a:t>天必須維持規律睡眠</a:t>
            </a:r>
            <a:r>
              <a:rPr lang="en-US" altLang="zh-TW" dirty="0" smtClean="0"/>
              <a:t>(</a:t>
            </a:r>
            <a:r>
              <a:rPr lang="zh-TW" altLang="en-US" dirty="0" smtClean="0"/>
              <a:t>使用</a:t>
            </a:r>
            <a:r>
              <a:rPr lang="en-US" altLang="zh-TW" dirty="0" err="1" smtClean="0"/>
              <a:t>Actiwatch</a:t>
            </a:r>
            <a:r>
              <a:rPr lang="zh-TW" altLang="en-US" dirty="0" smtClean="0"/>
              <a:t>和</a:t>
            </a:r>
            <a:r>
              <a:rPr lang="en-US" altLang="zh-TW" dirty="0" smtClean="0"/>
              <a:t>sleep</a:t>
            </a:r>
            <a:r>
              <a:rPr lang="zh-TW" altLang="en-US" dirty="0" smtClean="0"/>
              <a:t> </a:t>
            </a:r>
            <a:r>
              <a:rPr lang="en-US" altLang="zh-TW" dirty="0" smtClean="0"/>
              <a:t>diary</a:t>
            </a:r>
            <a:r>
              <a:rPr lang="zh-TW" altLang="en-US" dirty="0" smtClean="0"/>
              <a:t> 控制及記錄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每日睡覺至少</a:t>
            </a:r>
            <a:r>
              <a:rPr lang="en-US" altLang="zh-TW" dirty="0" smtClean="0"/>
              <a:t>7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(</a:t>
            </a:r>
            <a:r>
              <a:rPr lang="zh-TW" altLang="en-US" dirty="0" smtClean="0"/>
              <a:t>固定一個時間在午夜</a:t>
            </a:r>
            <a:r>
              <a:rPr lang="en-US" altLang="zh-TW" dirty="0" smtClean="0"/>
              <a:t>12</a:t>
            </a:r>
            <a:r>
              <a:rPr lang="zh-TW" altLang="en-US" dirty="0" smtClean="0"/>
              <a:t>點前睡</a:t>
            </a:r>
            <a:r>
              <a:rPr lang="en-US" altLang="zh-TW" dirty="0" smtClean="0"/>
              <a:t>)</a:t>
            </a:r>
          </a:p>
          <a:p>
            <a:pPr lvl="1"/>
            <a:r>
              <a:rPr lang="zh-TW" altLang="en-US" dirty="0" smtClean="0"/>
              <a:t>平日最多休息一次且不超過</a:t>
            </a:r>
            <a:r>
              <a:rPr lang="en-US" altLang="zh-TW" dirty="0" smtClean="0"/>
              <a:t>30</a:t>
            </a:r>
            <a:r>
              <a:rPr lang="zh-TW" altLang="en-US" dirty="0" smtClean="0"/>
              <a:t>分鐘</a:t>
            </a:r>
            <a:endParaRPr lang="en-US" altLang="zh-TW" dirty="0" smtClean="0"/>
          </a:p>
          <a:p>
            <a:r>
              <a:rPr lang="zh-TW" altLang="en-US" dirty="0" smtClean="0"/>
              <a:t>測驗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睡眠</a:t>
            </a:r>
            <a:r>
              <a:rPr lang="zh-TW" altLang="en-US" dirty="0"/>
              <a:t>剝奪前測驗時間</a:t>
            </a:r>
            <a:r>
              <a:rPr lang="en-US" altLang="zh-TW" dirty="0"/>
              <a:t>18~23</a:t>
            </a:r>
            <a:r>
              <a:rPr lang="zh-TW" altLang="en-US" dirty="0" smtClean="0"/>
              <a:t>點</a:t>
            </a:r>
            <a:endParaRPr lang="en-US" altLang="zh-TW" dirty="0" smtClean="0"/>
          </a:p>
          <a:p>
            <a:pPr lvl="1"/>
            <a:r>
              <a:rPr lang="zh-TW" altLang="en-US" dirty="0"/>
              <a:t>睡眠剝奪後測驗時間</a:t>
            </a:r>
            <a:r>
              <a:rPr lang="en-US" altLang="zh-TW" dirty="0"/>
              <a:t>07~12</a:t>
            </a:r>
            <a:r>
              <a:rPr lang="zh-TW" altLang="en-US" dirty="0" smtClean="0"/>
              <a:t>點</a:t>
            </a:r>
            <a:endParaRPr lang="en-US" altLang="zh-TW" dirty="0" smtClean="0"/>
          </a:p>
          <a:p>
            <a:r>
              <a:rPr lang="zh-TW" altLang="en-US" dirty="0" smtClean="0"/>
              <a:t>將</a:t>
            </a:r>
            <a:r>
              <a:rPr lang="zh-TW" altLang="en-US" dirty="0"/>
              <a:t>受測者隨機分為兩</a:t>
            </a:r>
            <a:r>
              <a:rPr lang="zh-TW" altLang="en-US" dirty="0" smtClean="0"/>
              <a:t>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MWT</a:t>
            </a:r>
            <a:r>
              <a:rPr lang="zh-TW" altLang="en-US" dirty="0" smtClean="0"/>
              <a:t>：在暗的房間，坐在椅子上</a:t>
            </a:r>
            <a:r>
              <a:rPr lang="en-US" altLang="zh-TW" dirty="0" smtClean="0"/>
              <a:t>40</a:t>
            </a:r>
            <a:r>
              <a:rPr lang="zh-TW" altLang="en-US" dirty="0" smtClean="0"/>
              <a:t>分鐘</a:t>
            </a:r>
            <a:r>
              <a:rPr lang="en-US" altLang="zh-TW" dirty="0" smtClean="0"/>
              <a:t>(0.1 Lux)</a:t>
            </a:r>
          </a:p>
          <a:p>
            <a:pPr lvl="1"/>
            <a:r>
              <a:rPr lang="en-US" altLang="zh-TW" dirty="0" smtClean="0"/>
              <a:t>DSim</a:t>
            </a:r>
            <a:r>
              <a:rPr lang="zh-TW" altLang="en-US" dirty="0" smtClean="0"/>
              <a:t>：以駕駛模擬器開單調的高速公</a:t>
            </a:r>
            <a:r>
              <a:rPr lang="zh-TW" altLang="en-US" dirty="0"/>
              <a:t>路</a:t>
            </a:r>
            <a:r>
              <a:rPr lang="en-US" altLang="zh-TW" dirty="0" smtClean="0"/>
              <a:t>1</a:t>
            </a:r>
            <a:r>
              <a:rPr lang="zh-TW" altLang="en-US" dirty="0" smtClean="0"/>
              <a:t>小時</a:t>
            </a:r>
            <a:r>
              <a:rPr lang="en-US" altLang="zh-TW" dirty="0" smtClean="0"/>
              <a:t>(</a:t>
            </a:r>
            <a:r>
              <a:rPr lang="zh-TW" altLang="en-US" dirty="0" smtClean="0"/>
              <a:t>以小的電腦螢幕避免以模擬駕駛後的不適感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28453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受測者一旦感受到嗜睡及疲倦就立即按下按鈕</a:t>
            </a:r>
            <a:endParaRPr lang="en-US" altLang="zh-TW" dirty="0" smtClean="0"/>
          </a:p>
          <a:p>
            <a:r>
              <a:rPr lang="zh-TW" altLang="en-US" dirty="0" smtClean="0"/>
              <a:t>睡眠片段被定義為</a:t>
            </a:r>
            <a:r>
              <a:rPr lang="en-US" altLang="zh-TW" dirty="0" smtClean="0"/>
              <a:t>Theta</a:t>
            </a:r>
            <a:r>
              <a:rPr lang="zh-TW" altLang="en-US" dirty="0" smtClean="0"/>
              <a:t>分配的腦電圖</a:t>
            </a:r>
            <a:r>
              <a:rPr lang="en-US" altLang="zh-TW" dirty="0" smtClean="0"/>
              <a:t>(EEG)</a:t>
            </a:r>
            <a:r>
              <a:rPr lang="zh-TW" altLang="en-US" dirty="0" smtClean="0"/>
              <a:t>中，持續</a:t>
            </a:r>
            <a:r>
              <a:rPr lang="zh-TW" altLang="en-US" dirty="0"/>
              <a:t>超過</a:t>
            </a:r>
            <a:r>
              <a:rPr lang="en-US" altLang="zh-TW" dirty="0" smtClean="0"/>
              <a:t>3</a:t>
            </a:r>
            <a:r>
              <a:rPr lang="zh-TW" altLang="en-US" dirty="0" smtClean="0"/>
              <a:t>秒，等同於臉部</a:t>
            </a:r>
            <a:r>
              <a:rPr lang="zh-TW" altLang="en-US" dirty="0"/>
              <a:t>影像</a:t>
            </a:r>
            <a:r>
              <a:rPr lang="zh-TW" altLang="en-US" dirty="0" smtClean="0"/>
              <a:t>，眼睛</a:t>
            </a:r>
            <a:r>
              <a:rPr lang="zh-TW" altLang="en-US" dirty="0"/>
              <a:t>閉起</a:t>
            </a:r>
            <a:r>
              <a:rPr lang="en-US" altLang="zh-TW" dirty="0"/>
              <a:t>80</a:t>
            </a:r>
            <a:r>
              <a:rPr lang="en-US" altLang="zh-TW" dirty="0" smtClean="0"/>
              <a:t>%</a:t>
            </a:r>
          </a:p>
          <a:p>
            <a:r>
              <a:rPr lang="zh-TW" altLang="en-US" dirty="0"/>
              <a:t>睡眠片段</a:t>
            </a:r>
            <a:endParaRPr lang="en-US" altLang="zh-TW" dirty="0"/>
          </a:p>
          <a:p>
            <a:pPr lvl="1"/>
            <a:r>
              <a:rPr lang="en-US" altLang="zh-TW" dirty="0"/>
              <a:t>&gt;15</a:t>
            </a:r>
            <a:r>
              <a:rPr lang="zh-TW" altLang="en-US" dirty="0"/>
              <a:t>秒，代表明顯地睡著</a:t>
            </a:r>
            <a:endParaRPr lang="en-US" altLang="zh-TW" dirty="0"/>
          </a:p>
          <a:p>
            <a:pPr lvl="1"/>
            <a:r>
              <a:rPr lang="en-US" altLang="zh-TW" dirty="0"/>
              <a:t>3-15</a:t>
            </a:r>
            <a:r>
              <a:rPr lang="zh-TW" altLang="en-US" dirty="0"/>
              <a:t>秒，代表稍微睡著</a:t>
            </a:r>
            <a:endParaRPr lang="en-US" altLang="zh-TW" dirty="0"/>
          </a:p>
          <a:p>
            <a:r>
              <a:rPr lang="zh-TW" altLang="en-US" dirty="0" smtClean="0"/>
              <a:t>如果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訊號出現在睡眠片段前或整段測驗沒有出現睡眠片段 </a:t>
            </a:r>
            <a:r>
              <a:rPr lang="en-US" altLang="zh-TW" dirty="0" smtClean="0"/>
              <a:t>=&gt;</a:t>
            </a:r>
            <a:r>
              <a:rPr lang="zh-TW" altLang="en-US" dirty="0" smtClean="0"/>
              <a:t> </a:t>
            </a:r>
            <a:r>
              <a:rPr lang="en-US" altLang="zh-TW" dirty="0" smtClean="0"/>
              <a:t>early SPS</a:t>
            </a:r>
          </a:p>
          <a:p>
            <a:r>
              <a:rPr lang="zh-TW" altLang="en-US" dirty="0" smtClean="0"/>
              <a:t>如果睡眠片段出現在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訊號前或整個測驗沒有發出訊號，儘管任何睡眠片段出現，都被認為是 </a:t>
            </a:r>
            <a:r>
              <a:rPr lang="en-US" altLang="zh-TW" dirty="0" smtClean="0"/>
              <a:t>late SPS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89739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92256"/>
          </a:xfrm>
        </p:spPr>
        <p:txBody>
          <a:bodyPr/>
          <a:lstStyle/>
          <a:p>
            <a:r>
              <a:rPr lang="zh-TW" altLang="en-US" dirty="0"/>
              <a:t>用卡方檢定比較</a:t>
            </a:r>
          </a:p>
        </p:txBody>
      </p:sp>
      <p:sp>
        <p:nvSpPr>
          <p:cNvPr id="8" name="圓角矩形 7"/>
          <p:cNvSpPr/>
          <p:nvPr/>
        </p:nvSpPr>
        <p:spPr>
          <a:xfrm>
            <a:off x="3858832" y="1450921"/>
            <a:ext cx="1080120" cy="10801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MWT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5587024" y="1450921"/>
            <a:ext cx="1080120" cy="10801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DSim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3570799" y="3325634"/>
            <a:ext cx="1584178" cy="108012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Before sleep deprivation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5508104" y="3325634"/>
            <a:ext cx="1591088" cy="1080120"/>
          </a:xfrm>
          <a:prstGeom prst="round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After sleep deprivation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2025646" y="5089830"/>
            <a:ext cx="1530213" cy="108012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Perception early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3609824" y="5089830"/>
            <a:ext cx="1635162" cy="108012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Perception late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4" name="圓角矩形 13"/>
          <p:cNvSpPr/>
          <p:nvPr/>
        </p:nvSpPr>
        <p:spPr>
          <a:xfrm>
            <a:off x="5351270" y="5089830"/>
            <a:ext cx="1596994" cy="108012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Perception early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5" name="圓角矩形 14"/>
          <p:cNvSpPr/>
          <p:nvPr/>
        </p:nvSpPr>
        <p:spPr>
          <a:xfrm>
            <a:off x="7099192" y="5089830"/>
            <a:ext cx="1577264" cy="1080120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 smtClean="0">
                <a:solidFill>
                  <a:schemeClr val="tx1"/>
                </a:solidFill>
              </a:rPr>
              <a:t>Perception late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cxnSp>
        <p:nvCxnSpPr>
          <p:cNvPr id="16" name="直線單箭頭接點 15"/>
          <p:cNvCxnSpPr>
            <a:stCxn id="8" idx="2"/>
            <a:endCxn id="10" idx="0"/>
          </p:cNvCxnSpPr>
          <p:nvPr/>
        </p:nvCxnSpPr>
        <p:spPr>
          <a:xfrm flipH="1">
            <a:off x="4362888" y="2531041"/>
            <a:ext cx="36004" cy="7945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>
            <a:stCxn id="8" idx="2"/>
            <a:endCxn id="11" idx="0"/>
          </p:cNvCxnSpPr>
          <p:nvPr/>
        </p:nvCxnSpPr>
        <p:spPr>
          <a:xfrm>
            <a:off x="4398892" y="2531041"/>
            <a:ext cx="1904756" cy="7945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9" idx="2"/>
            <a:endCxn id="10" idx="0"/>
          </p:cNvCxnSpPr>
          <p:nvPr/>
        </p:nvCxnSpPr>
        <p:spPr>
          <a:xfrm flipH="1">
            <a:off x="4362888" y="2531041"/>
            <a:ext cx="1764196" cy="7945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>
            <a:stCxn id="9" idx="2"/>
            <a:endCxn id="11" idx="0"/>
          </p:cNvCxnSpPr>
          <p:nvPr/>
        </p:nvCxnSpPr>
        <p:spPr>
          <a:xfrm>
            <a:off x="6127084" y="2531041"/>
            <a:ext cx="176564" cy="7945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10" idx="2"/>
            <a:endCxn id="13" idx="0"/>
          </p:cNvCxnSpPr>
          <p:nvPr/>
        </p:nvCxnSpPr>
        <p:spPr>
          <a:xfrm>
            <a:off x="4362888" y="4405754"/>
            <a:ext cx="64517" cy="68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單箭頭接點 20"/>
          <p:cNvCxnSpPr>
            <a:stCxn id="10" idx="2"/>
            <a:endCxn id="12" idx="0"/>
          </p:cNvCxnSpPr>
          <p:nvPr/>
        </p:nvCxnSpPr>
        <p:spPr>
          <a:xfrm flipH="1">
            <a:off x="2790753" y="4405754"/>
            <a:ext cx="1572135" cy="68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11" idx="2"/>
            <a:endCxn id="14" idx="0"/>
          </p:cNvCxnSpPr>
          <p:nvPr/>
        </p:nvCxnSpPr>
        <p:spPr>
          <a:xfrm flipH="1">
            <a:off x="6149767" y="4405754"/>
            <a:ext cx="153881" cy="68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11" idx="2"/>
            <a:endCxn id="15" idx="0"/>
          </p:cNvCxnSpPr>
          <p:nvPr/>
        </p:nvCxnSpPr>
        <p:spPr>
          <a:xfrm>
            <a:off x="6303648" y="4405754"/>
            <a:ext cx="1584176" cy="6840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2432617" y="1806315"/>
            <a:ext cx="1264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Two groups</a:t>
            </a:r>
            <a:endParaRPr lang="zh-TW" altLang="en-US" dirty="0"/>
          </a:p>
        </p:txBody>
      </p:sp>
      <p:sp>
        <p:nvSpPr>
          <p:cNvPr id="25" name="文字方塊 24"/>
          <p:cNvSpPr txBox="1"/>
          <p:nvPr/>
        </p:nvSpPr>
        <p:spPr>
          <a:xfrm>
            <a:off x="1808657" y="3678684"/>
            <a:ext cx="1602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Two conditions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258432" y="5377862"/>
            <a:ext cx="1767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perception types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6534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Result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所有受測者都符合實驗前規定的睡眠時間，在睡眠剝奪時都沒有睡著，且完成了所有實驗</a:t>
            </a:r>
            <a:endParaRPr lang="en-US" altLang="zh-TW" dirty="0" smtClean="0"/>
          </a:p>
          <a:p>
            <a:r>
              <a:rPr lang="en-US" altLang="zh-TW" dirty="0" smtClean="0"/>
              <a:t>Before deprivation</a:t>
            </a:r>
          </a:p>
          <a:p>
            <a:pPr lvl="1"/>
            <a:r>
              <a:rPr lang="en-US" altLang="zh-TW" dirty="0" smtClean="0"/>
              <a:t>MWT</a:t>
            </a:r>
            <a:r>
              <a:rPr lang="zh-TW" altLang="en-US" dirty="0" smtClean="0"/>
              <a:t>：兩個受測者分別</a:t>
            </a:r>
            <a:r>
              <a:rPr lang="zh-TW" altLang="en-US" dirty="0"/>
              <a:t>在</a:t>
            </a:r>
            <a:r>
              <a:rPr lang="zh-TW" altLang="en-US" dirty="0" smtClean="0"/>
              <a:t>開始</a:t>
            </a:r>
            <a:r>
              <a:rPr lang="en-US" altLang="zh-TW" dirty="0" smtClean="0"/>
              <a:t>10</a:t>
            </a:r>
            <a:r>
              <a:rPr lang="zh-TW" altLang="en-US" dirty="0" smtClean="0"/>
              <a:t>和</a:t>
            </a:r>
            <a:r>
              <a:rPr lang="en-US" altLang="zh-TW" dirty="0" smtClean="0"/>
              <a:t>21</a:t>
            </a:r>
            <a:r>
              <a:rPr lang="zh-TW" altLang="en-US" dirty="0" smtClean="0"/>
              <a:t>分鐘被記錄一到多個睡眠片段，都是</a:t>
            </a:r>
            <a:r>
              <a:rPr lang="en-US" altLang="zh-TW" dirty="0" smtClean="0"/>
              <a:t>early SPS</a:t>
            </a:r>
            <a:r>
              <a:rPr lang="zh-TW" altLang="en-US" dirty="0"/>
              <a:t>；</a:t>
            </a:r>
            <a:r>
              <a:rPr lang="zh-TW" altLang="en-US" dirty="0" smtClean="0"/>
              <a:t>其他</a:t>
            </a:r>
            <a:r>
              <a:rPr lang="en-US" altLang="zh-TW" dirty="0" smtClean="0"/>
              <a:t>22</a:t>
            </a:r>
            <a:r>
              <a:rPr lang="zh-TW" altLang="en-US" dirty="0" smtClean="0"/>
              <a:t>個受測者沒有被記錄睡眠片段，其中</a:t>
            </a:r>
            <a:r>
              <a:rPr lang="en-US" altLang="zh-TW" dirty="0" smtClean="0"/>
              <a:t>8</a:t>
            </a:r>
            <a:r>
              <a:rPr lang="zh-TW" altLang="en-US" dirty="0" smtClean="0"/>
              <a:t>個在</a:t>
            </a:r>
            <a:r>
              <a:rPr lang="en-US" altLang="zh-TW" dirty="0" smtClean="0"/>
              <a:t>6~21</a:t>
            </a:r>
            <a:r>
              <a:rPr lang="zh-TW" altLang="en-US" dirty="0" smtClean="0"/>
              <a:t>分鐘時發出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DSim</a:t>
            </a:r>
            <a:r>
              <a:rPr lang="zh-TW" altLang="en-US" dirty="0" smtClean="0"/>
              <a:t>：沒有記錄任何睡眠片段，但是有</a:t>
            </a:r>
            <a:r>
              <a:rPr lang="en-US" altLang="zh-TW" dirty="0" smtClean="0"/>
              <a:t>16</a:t>
            </a:r>
            <a:r>
              <a:rPr lang="zh-TW" altLang="en-US" dirty="0" smtClean="0"/>
              <a:t>個人發出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</a:t>
            </a:r>
            <a:endParaRPr lang="en-US" altLang="zh-TW" dirty="0" smtClean="0"/>
          </a:p>
          <a:p>
            <a:pPr lvl="1"/>
            <a:r>
              <a:rPr lang="zh-TW" altLang="en-US" dirty="0"/>
              <a:t>依照</a:t>
            </a:r>
            <a:r>
              <a:rPr lang="zh-TW" altLang="en-US" dirty="0" smtClean="0"/>
              <a:t>期望，在</a:t>
            </a:r>
            <a:r>
              <a:rPr lang="en-US" altLang="zh-TW" dirty="0" smtClean="0"/>
              <a:t>Before sleep deprivation</a:t>
            </a:r>
            <a:r>
              <a:rPr lang="zh-TW" altLang="en-US" dirty="0" smtClean="0"/>
              <a:t>中，睡眠片段幾乎沒有出現在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訊號發出前，因此不分析</a:t>
            </a:r>
            <a:r>
              <a:rPr lang="en-US" altLang="zh-TW" dirty="0" smtClean="0"/>
              <a:t>late SPS</a:t>
            </a:r>
            <a:r>
              <a:rPr lang="zh-TW" altLang="en-US" dirty="0" smtClean="0"/>
              <a:t>的發生率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5314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29600" cy="5464264"/>
          </a:xfrm>
        </p:spPr>
        <p:txBody>
          <a:bodyPr/>
          <a:lstStyle/>
          <a:p>
            <a:r>
              <a:rPr lang="en-US" altLang="zh-TW" dirty="0"/>
              <a:t>After sleep </a:t>
            </a:r>
            <a:r>
              <a:rPr lang="en-US" altLang="zh-TW" dirty="0" smtClean="0"/>
              <a:t>deprivation</a:t>
            </a:r>
            <a:r>
              <a:rPr lang="en-US" altLang="zh-TW" dirty="0"/>
              <a:t>	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MWT</a:t>
            </a:r>
            <a:r>
              <a:rPr lang="zh-TW" altLang="en-US" dirty="0" smtClean="0"/>
              <a:t>：在</a:t>
            </a:r>
            <a:r>
              <a:rPr lang="en-US" altLang="zh-TW" dirty="0" smtClean="0"/>
              <a:t>24</a:t>
            </a:r>
            <a:r>
              <a:rPr lang="zh-TW" altLang="en-US" dirty="0" smtClean="0"/>
              <a:t>人之中有</a:t>
            </a:r>
            <a:r>
              <a:rPr lang="en-US" altLang="zh-TW" dirty="0" smtClean="0"/>
              <a:t>22</a:t>
            </a:r>
            <a:r>
              <a:rPr lang="zh-TW" altLang="en-US" dirty="0" smtClean="0"/>
              <a:t>人至少有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個睡眠片段被發現並潛伏</a:t>
            </a:r>
            <a:r>
              <a:rPr lang="en-US" altLang="zh-TW" dirty="0" smtClean="0"/>
              <a:t>18</a:t>
            </a:r>
            <a:r>
              <a:rPr lang="zh-TW" altLang="en-US" dirty="0" smtClean="0"/>
              <a:t>秒到</a:t>
            </a:r>
            <a:r>
              <a:rPr lang="en-US" altLang="zh-TW" dirty="0" smtClean="0"/>
              <a:t>27</a:t>
            </a:r>
            <a:r>
              <a:rPr lang="zh-TW" altLang="en-US" dirty="0" smtClean="0"/>
              <a:t>分鐘；其中</a:t>
            </a:r>
            <a:r>
              <a:rPr lang="en-US" altLang="zh-TW" dirty="0" smtClean="0"/>
              <a:t>7</a:t>
            </a:r>
            <a:r>
              <a:rPr lang="zh-TW" altLang="en-US" dirty="0" smtClean="0"/>
              <a:t>個較慢或沒有發出訊號，代表有</a:t>
            </a:r>
            <a:r>
              <a:rPr lang="en-US" altLang="zh-TW" dirty="0" smtClean="0"/>
              <a:t>29%</a:t>
            </a:r>
            <a:r>
              <a:rPr lang="zh-TW" altLang="en-US" dirty="0" smtClean="0"/>
              <a:t>的</a:t>
            </a:r>
            <a:r>
              <a:rPr lang="en-US" altLang="zh-TW" dirty="0" smtClean="0"/>
              <a:t>late SPS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pPr lvl="1"/>
            <a:r>
              <a:rPr lang="en-US" altLang="zh-TW" dirty="0" smtClean="0"/>
              <a:t>Early SPS</a:t>
            </a:r>
            <a:r>
              <a:rPr lang="zh-TW" altLang="en-US" dirty="0" smtClean="0"/>
              <a:t>的受測者在第一個睡眠片段前發出</a:t>
            </a:r>
            <a:r>
              <a:rPr lang="en-US" altLang="zh-TW" dirty="0" smtClean="0"/>
              <a:t>SPS</a:t>
            </a:r>
            <a:r>
              <a:rPr lang="zh-TW" altLang="en-US" dirty="0" smtClean="0"/>
              <a:t>訊號的時間都在</a:t>
            </a:r>
            <a:r>
              <a:rPr lang="en-US" altLang="zh-TW" dirty="0" smtClean="0"/>
              <a:t>12</a:t>
            </a:r>
            <a:r>
              <a:rPr lang="zh-TW" altLang="en-US" dirty="0" smtClean="0"/>
              <a:t>分鐘以內。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DSim</a:t>
            </a:r>
            <a:r>
              <a:rPr lang="zh-TW" altLang="en-US" dirty="0" smtClean="0"/>
              <a:t>：</a:t>
            </a:r>
            <a:r>
              <a:rPr lang="en-US" altLang="zh-TW" dirty="0" smtClean="0"/>
              <a:t>24</a:t>
            </a:r>
            <a:r>
              <a:rPr lang="zh-TW" altLang="en-US" dirty="0" smtClean="0"/>
              <a:t>人之中</a:t>
            </a:r>
            <a:r>
              <a:rPr lang="en-US" altLang="zh-TW" dirty="0" smtClean="0"/>
              <a:t>13</a:t>
            </a:r>
            <a:r>
              <a:rPr lang="zh-TW" altLang="en-US" dirty="0" smtClean="0"/>
              <a:t>人被記錄至少</a:t>
            </a:r>
            <a:r>
              <a:rPr lang="en-US" altLang="zh-TW" dirty="0" smtClean="0"/>
              <a:t>1</a:t>
            </a:r>
            <a:r>
              <a:rPr lang="zh-TW" altLang="en-US" dirty="0" smtClean="0"/>
              <a:t>個睡眠片段並潛伏</a:t>
            </a:r>
            <a:r>
              <a:rPr lang="en-US" altLang="zh-TW" dirty="0" smtClean="0"/>
              <a:t>3</a:t>
            </a:r>
            <a:r>
              <a:rPr lang="zh-TW" altLang="en-US" dirty="0" smtClean="0"/>
              <a:t>到</a:t>
            </a:r>
            <a:r>
              <a:rPr lang="en-US" altLang="zh-TW" dirty="0" smtClean="0"/>
              <a:t>54</a:t>
            </a:r>
            <a:r>
              <a:rPr lang="zh-TW" altLang="en-US" dirty="0" smtClean="0"/>
              <a:t>分鐘，且</a:t>
            </a:r>
            <a:r>
              <a:rPr lang="zh-TW" altLang="en-US" dirty="0"/>
              <a:t>都是</a:t>
            </a:r>
            <a:r>
              <a:rPr lang="en-US" altLang="zh-TW" dirty="0"/>
              <a:t>Early </a:t>
            </a:r>
            <a:r>
              <a:rPr lang="en-US" altLang="zh-TW" dirty="0" smtClean="0"/>
              <a:t>SPS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</a:t>
            </a:r>
            <a:r>
              <a:rPr lang="en-US" altLang="zh-TW" dirty="0" err="1" smtClean="0"/>
              <a:t>DSim</a:t>
            </a:r>
            <a:r>
              <a:rPr lang="zh-TW" altLang="en-US" dirty="0" smtClean="0"/>
              <a:t>實驗中睡著的受測者都在實驗前</a:t>
            </a:r>
            <a:r>
              <a:rPr lang="en-US" altLang="zh-TW" dirty="0" smtClean="0"/>
              <a:t>10</a:t>
            </a:r>
            <a:r>
              <a:rPr lang="zh-TW" altLang="en-US" dirty="0" smtClean="0"/>
              <a:t>分鐘出現第一個睡眠片段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分析後發現</a:t>
            </a:r>
            <a:r>
              <a:rPr lang="en-US" altLang="zh-TW" dirty="0" err="1" smtClean="0"/>
              <a:t>DSim</a:t>
            </a:r>
            <a:r>
              <a:rPr lang="zh-TW" altLang="en-US" dirty="0" smtClean="0"/>
              <a:t>的後期睡眠剝奪，第一個睡眠片段與是否察覺睡意有高度相</a:t>
            </a:r>
            <a:r>
              <a:rPr lang="zh-TW" altLang="en-US" dirty="0"/>
              <a:t>關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26703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Discussion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在</a:t>
            </a:r>
            <a:r>
              <a:rPr lang="en-US" altLang="zh-TW" dirty="0"/>
              <a:t>MWT</a:t>
            </a:r>
            <a:r>
              <a:rPr lang="zh-TW" altLang="en-US" dirty="0"/>
              <a:t>情況下，睡著前先察覺到睡意是有可能的，但是在模擬駕駛時比較沒辦法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證實了</a:t>
            </a:r>
            <a:r>
              <a:rPr lang="en-US" altLang="zh-TW" dirty="0" smtClean="0"/>
              <a:t>Herrmann</a:t>
            </a:r>
            <a:r>
              <a:rPr lang="zh-TW" altLang="en-US" dirty="0" smtClean="0"/>
              <a:t>等人所做的研究</a:t>
            </a:r>
            <a:endParaRPr lang="en-US" altLang="zh-TW" dirty="0" smtClean="0"/>
          </a:p>
          <a:p>
            <a:r>
              <a:rPr lang="zh-TW" altLang="en-US" dirty="0" smtClean="0"/>
              <a:t>在所有測驗後詢問受測者關於產生</a:t>
            </a:r>
            <a:r>
              <a:rPr lang="en-US" altLang="zh-TW" dirty="0" smtClean="0"/>
              <a:t>Late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SPS</a:t>
            </a:r>
            <a:r>
              <a:rPr lang="zh-TW" altLang="en-US" dirty="0" smtClean="0"/>
              <a:t>的結果，他們表示無法解釋當下為何沒有立即按鈕。</a:t>
            </a:r>
            <a:endParaRPr lang="en-US" altLang="zh-TW" dirty="0"/>
          </a:p>
          <a:p>
            <a:pPr lvl="1"/>
            <a:r>
              <a:rPr lang="zh-TW" altLang="en-US" dirty="0" smtClean="0"/>
              <a:t>在實驗</a:t>
            </a:r>
            <a:r>
              <a:rPr lang="zh-TW" altLang="en-US" dirty="0"/>
              <a:t>中</a:t>
            </a:r>
            <a:r>
              <a:rPr lang="zh-TW" altLang="en-US" dirty="0" smtClean="0"/>
              <a:t>缺少其他喚醒作用，因此造成受測者在察覺睡意前就睡著了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986133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665</TotalTime>
  <Words>660</Words>
  <Application>Microsoft Office PowerPoint</Application>
  <PresentationFormat>如螢幕大小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原創</vt:lpstr>
      <vt:lpstr>Subjective perception of sleepiness in a driving simulator is different from that in the Maintenance of Wakefulness Test</vt:lpstr>
      <vt:lpstr>Introduction</vt:lpstr>
      <vt:lpstr>PowerPoint 簡報</vt:lpstr>
      <vt:lpstr>Method</vt:lpstr>
      <vt:lpstr>PowerPoint 簡報</vt:lpstr>
      <vt:lpstr>PowerPoint 簡報</vt:lpstr>
      <vt:lpstr>Result</vt:lpstr>
      <vt:lpstr>PowerPoint 簡報</vt:lpstr>
      <vt:lpstr>Discussion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Lizto</dc:creator>
  <cp:lastModifiedBy>Lizto</cp:lastModifiedBy>
  <cp:revision>35</cp:revision>
  <dcterms:created xsi:type="dcterms:W3CDTF">2015-11-17T04:01:45Z</dcterms:created>
  <dcterms:modified xsi:type="dcterms:W3CDTF">2015-11-20T01:31:46Z</dcterms:modified>
</cp:coreProperties>
</file>