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4" r:id="rId3"/>
  </p:sldMasterIdLst>
  <p:sldIdLst>
    <p:sldId id="256" r:id="rId4"/>
    <p:sldId id="257" r:id="rId5"/>
    <p:sldId id="258" r:id="rId6"/>
    <p:sldId id="264" r:id="rId7"/>
    <p:sldId id="265" r:id="rId8"/>
    <p:sldId id="262" r:id="rId9"/>
    <p:sldId id="263" r:id="rId10"/>
    <p:sldId id="268"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8" autoAdjust="0"/>
    <p:restoredTop sz="94660"/>
  </p:normalViewPr>
  <p:slideViewPr>
    <p:cSldViewPr>
      <p:cViewPr>
        <p:scale>
          <a:sx n="75" d="100"/>
          <a:sy n="75" d="100"/>
        </p:scale>
        <p:origin x="-168"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smtClean="0"/>
              <a:t>按一下以編輯母片副標題樣式</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28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236723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420806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05122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63150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117040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6966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633845" y="2507551"/>
            <a:ext cx="386715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7551"/>
            <a:ext cx="38862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1CF65B8-80C2-4D90-A586-8AE45FC531C0}"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811853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1CF65B8-80C2-4D90-A586-8AE45FC531C0}" type="slidenum">
              <a:rPr lang="zh-TW" altLang="en-US" smtClean="0"/>
              <a:t>‹#›</a:t>
            </a:fld>
            <a:endParaRPr lang="zh-TW"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4675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1123417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93996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38164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27636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70255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62595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CF65B8-80C2-4D90-A586-8AE45FC531C0}" type="slidenum">
              <a:rPr lang="zh-TW" altLang="en-US" smtClean="0"/>
              <a:t>‹#›</a:t>
            </a:fld>
            <a:endParaRPr lang="zh-TW"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53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1445452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547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243461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67041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429017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273462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966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1253913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63891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1395542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18742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54887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22960" y="2582334"/>
            <a:ext cx="370332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440" y="2582334"/>
            <a:ext cx="370332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423345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82129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80005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29007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67FC601-A91C-44D7-BB75-E80122533F7E}" type="datetimeFigureOut">
              <a:rPr lang="zh-TW" altLang="en-US" smtClean="0"/>
              <a:t>2016/2/23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1CF65B8-80C2-4D90-A586-8AE45FC531C0}" type="slidenum">
              <a:rPr lang="zh-TW" altLang="en-US" smtClean="0"/>
              <a:t>‹#›</a:t>
            </a:fld>
            <a:endParaRPr lang="zh-TW" altLang="en-US"/>
          </a:p>
        </p:txBody>
      </p:sp>
    </p:spTree>
    <p:extLst>
      <p:ext uri="{BB962C8B-B14F-4D97-AF65-F5344CB8AC3E}">
        <p14:creationId xmlns:p14="http://schemas.microsoft.com/office/powerpoint/2010/main" val="398537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latin typeface="微軟正黑體" panose="020B0604030504040204" pitchFamily="34" charset="-120"/>
                <a:ea typeface="微軟正黑體" panose="020B0604030504040204" pitchFamily="34" charset="-120"/>
              </a:defRPr>
            </a:lvl1pPr>
          </a:lstStyle>
          <a:p>
            <a:fld id="{F67FC601-A91C-44D7-BB75-E80122533F7E}" type="datetimeFigureOut">
              <a:rPr lang="zh-TW" altLang="en-US" smtClean="0"/>
              <a:pPr/>
              <a:t>2016/2/23</a:t>
            </a:fld>
            <a:endParaRPr lang="zh-TW"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latin typeface="微軟正黑體" panose="020B0604030504040204" pitchFamily="34" charset="-120"/>
                <a:ea typeface="微軟正黑體" panose="020B0604030504040204" pitchFamily="34" charset="-120"/>
              </a:defRPr>
            </a:lvl1pPr>
          </a:lstStyle>
          <a:p>
            <a:fld id="{F1CF65B8-80C2-4D90-A586-8AE45FC531C0}" type="slidenum">
              <a:rPr lang="zh-TW" altLang="en-US" smtClean="0"/>
              <a:pPr/>
              <a:t>‹#›</a:t>
            </a:fld>
            <a:endParaRPr lang="zh-TW"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468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微軟正黑體" panose="020B0604030504040204" pitchFamily="34" charset="-120"/>
          <a:ea typeface="微軟正黑體" panose="020B0604030504040204" pitchFamily="34" charset="-12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微軟正黑體" panose="020B0604030504040204" pitchFamily="34" charset="-120"/>
          <a:ea typeface="微軟正黑體" panose="020B0604030504040204" pitchFamily="34"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67FC601-A91C-44D7-BB75-E80122533F7E}" type="datetimeFigureOut">
              <a:rPr lang="zh-TW" altLang="en-US" smtClean="0"/>
              <a:pPr/>
              <a:t>2016/2/23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TW"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1CF65B8-80C2-4D90-A586-8AE45FC531C0}" type="slidenum">
              <a:rPr lang="zh-TW" altLang="en-US" smtClean="0"/>
              <a:pPr/>
              <a:t>‹#›</a:t>
            </a:fld>
            <a:endParaRPr lang="zh-TW" altLang="en-US"/>
          </a:p>
        </p:txBody>
      </p:sp>
    </p:spTree>
    <p:extLst>
      <p:ext uri="{BB962C8B-B14F-4D97-AF65-F5344CB8AC3E}">
        <p14:creationId xmlns:p14="http://schemas.microsoft.com/office/powerpoint/2010/main" val="34789993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F67FC601-A91C-44D7-BB75-E80122533F7E}" type="datetimeFigureOut">
              <a:rPr lang="zh-TW" altLang="en-US" smtClean="0"/>
              <a:pPr/>
              <a:t>2016/2/23</a:t>
            </a:fld>
            <a:endParaRPr lang="zh-TW"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zh-TW"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F1CF65B8-80C2-4D90-A586-8AE45FC531C0}" type="slidenum">
              <a:rPr lang="zh-TW" altLang="en-US" smtClean="0"/>
              <a:pPr/>
              <a:t>‹#›</a:t>
            </a:fld>
            <a:endParaRPr lang="zh-TW" altLang="en-US"/>
          </a:p>
        </p:txBody>
      </p:sp>
    </p:spTree>
    <p:extLst>
      <p:ext uri="{BB962C8B-B14F-4D97-AF65-F5344CB8AC3E}">
        <p14:creationId xmlns:p14="http://schemas.microsoft.com/office/powerpoint/2010/main" val="2381895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5038" y="1556793"/>
            <a:ext cx="7543800" cy="2043658"/>
          </a:xfrm>
        </p:spPr>
        <p:txBody>
          <a:bodyPr>
            <a:normAutofit/>
          </a:bodyPr>
          <a:lstStyle/>
          <a:p>
            <a:pPr>
              <a:lnSpc>
                <a:spcPts val="4000"/>
              </a:lnSpc>
            </a:pPr>
            <a:r>
              <a:rPr lang="en-US" altLang="zh-TW" sz="3000" dirty="0"/>
              <a:t>Interaction design </a:t>
            </a:r>
            <a:r>
              <a:rPr lang="en-US" altLang="zh-TW" sz="3000" dirty="0" smtClean="0"/>
              <a:t>for</a:t>
            </a:r>
            <a:r>
              <a:rPr lang="zh-TW" altLang="en-US" sz="3000" dirty="0" smtClean="0"/>
              <a:t> </a:t>
            </a:r>
            <a:r>
              <a:rPr lang="en-US" altLang="zh-TW" sz="3000" dirty="0" smtClean="0"/>
              <a:t>communicating </a:t>
            </a:r>
            <a:r>
              <a:rPr lang="en-US" altLang="zh-TW" sz="3000" dirty="0"/>
              <a:t>system state and </a:t>
            </a:r>
            <a:r>
              <a:rPr lang="en-US" altLang="zh-TW" sz="3000" dirty="0" smtClean="0"/>
              <a:t>capabilities during </a:t>
            </a:r>
            <a:r>
              <a:rPr lang="en-US" altLang="zh-TW" sz="3000" dirty="0"/>
              <a:t>automated highway driving</a:t>
            </a:r>
            <a:endParaRPr lang="zh-TW" altLang="en-US" sz="3000" dirty="0"/>
          </a:p>
        </p:txBody>
      </p:sp>
      <p:sp>
        <p:nvSpPr>
          <p:cNvPr id="3" name="副標題 2"/>
          <p:cNvSpPr>
            <a:spLocks noGrp="1"/>
          </p:cNvSpPr>
          <p:nvPr>
            <p:ph type="subTitle" idx="1"/>
          </p:nvPr>
        </p:nvSpPr>
        <p:spPr>
          <a:xfrm>
            <a:off x="825038" y="4455620"/>
            <a:ext cx="7995434" cy="1565667"/>
          </a:xfrm>
        </p:spPr>
        <p:txBody>
          <a:bodyPr>
            <a:normAutofit/>
          </a:bodyPr>
          <a:lstStyle/>
          <a:p>
            <a:r>
              <a:rPr lang="zh-TW" altLang="en-US" dirty="0" smtClean="0"/>
              <a:t>期刊</a:t>
            </a:r>
            <a:r>
              <a:rPr lang="zh-TW" altLang="en-US" dirty="0" smtClean="0"/>
              <a:t>：</a:t>
            </a:r>
            <a:r>
              <a:rPr lang="en-US" altLang="zh-TW" dirty="0">
                <a:latin typeface="微軟正黑體" panose="020B0604030504040204" pitchFamily="34" charset="-120"/>
              </a:rPr>
              <a:t>Procedia Manufacturing </a:t>
            </a:r>
            <a:r>
              <a:rPr lang="en-US" altLang="zh-TW" dirty="0" smtClean="0">
                <a:latin typeface="微軟正黑體" panose="020B0604030504040204" pitchFamily="34" charset="-120"/>
              </a:rPr>
              <a:t>( </a:t>
            </a:r>
            <a:r>
              <a:rPr lang="en-US" altLang="zh-TW" dirty="0">
                <a:latin typeface="微軟正黑體" panose="020B0604030504040204" pitchFamily="34" charset="-120"/>
              </a:rPr>
              <a:t>2015 </a:t>
            </a:r>
            <a:r>
              <a:rPr lang="en-US" altLang="zh-TW" dirty="0" smtClean="0">
                <a:latin typeface="微軟正黑體" panose="020B0604030504040204" pitchFamily="34" charset="-120"/>
              </a:rPr>
              <a:t>)</a:t>
            </a:r>
          </a:p>
          <a:p>
            <a:r>
              <a:rPr lang="zh-TW" altLang="en-US" dirty="0" smtClean="0"/>
              <a:t>學生</a:t>
            </a:r>
            <a:r>
              <a:rPr lang="zh-TW" altLang="en-US" dirty="0" smtClean="0"/>
              <a:t>：</a:t>
            </a:r>
            <a:r>
              <a:rPr lang="zh-TW" altLang="en-US" dirty="0"/>
              <a:t>張語</a:t>
            </a:r>
            <a:r>
              <a:rPr lang="zh-TW" altLang="en-US" dirty="0" smtClean="0"/>
              <a:t>軒</a:t>
            </a:r>
            <a:endParaRPr lang="en-US" altLang="zh-TW" dirty="0" smtClean="0"/>
          </a:p>
          <a:p>
            <a:r>
              <a:rPr lang="zh-TW" altLang="en-US" dirty="0"/>
              <a:t>指導教授</a:t>
            </a:r>
            <a:r>
              <a:rPr lang="zh-TW" altLang="en-US" dirty="0" smtClean="0"/>
              <a:t>：柳永青</a:t>
            </a:r>
            <a:endParaRPr lang="zh-TW" altLang="en-US" dirty="0"/>
          </a:p>
          <a:p>
            <a:endParaRPr lang="zh-TW" altLang="en-US" dirty="0"/>
          </a:p>
        </p:txBody>
      </p:sp>
    </p:spTree>
    <p:extLst>
      <p:ext uri="{BB962C8B-B14F-4D97-AF65-F5344CB8AC3E}">
        <p14:creationId xmlns:p14="http://schemas.microsoft.com/office/powerpoint/2010/main" val="85052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normAutofit/>
          </a:bodyPr>
          <a:lstStyle/>
          <a:p>
            <a:r>
              <a:rPr lang="zh-TW" altLang="en-US" dirty="0"/>
              <a:t>受測</a:t>
            </a:r>
            <a:r>
              <a:rPr lang="zh-TW" altLang="en-US" dirty="0" smtClean="0"/>
              <a:t>者</a:t>
            </a:r>
            <a:endParaRPr lang="en-US" altLang="zh-TW" dirty="0" smtClean="0"/>
          </a:p>
          <a:p>
            <a:pPr lvl="1"/>
            <a:r>
              <a:rPr lang="en-US" altLang="zh-TW" dirty="0"/>
              <a:t>23</a:t>
            </a:r>
            <a:r>
              <a:rPr lang="zh-TW" altLang="zh-TW" dirty="0"/>
              <a:t>個專業卡車司機</a:t>
            </a:r>
            <a:r>
              <a:rPr lang="en-US" altLang="zh-TW" dirty="0"/>
              <a:t>(4</a:t>
            </a:r>
            <a:r>
              <a:rPr lang="zh-TW" altLang="zh-TW" dirty="0"/>
              <a:t>女，平均年齡</a:t>
            </a:r>
            <a:r>
              <a:rPr lang="en-US" altLang="zh-TW" dirty="0"/>
              <a:t>39.5</a:t>
            </a:r>
            <a:r>
              <a:rPr lang="zh-TW" altLang="zh-TW" dirty="0"/>
              <a:t>歲，標準差</a:t>
            </a:r>
            <a:r>
              <a:rPr lang="en-US" altLang="zh-TW" dirty="0"/>
              <a:t>12.1</a:t>
            </a:r>
            <a:r>
              <a:rPr lang="zh-TW" altLang="zh-TW" dirty="0"/>
              <a:t>歲</a:t>
            </a:r>
            <a:r>
              <a:rPr lang="en-US" altLang="zh-TW" dirty="0" smtClean="0"/>
              <a:t>)</a:t>
            </a:r>
          </a:p>
          <a:p>
            <a:pPr lvl="1"/>
            <a:r>
              <a:rPr lang="zh-TW" altLang="en-US" dirty="0" smtClean="0"/>
              <a:t>皆</a:t>
            </a:r>
            <a:r>
              <a:rPr lang="zh-TW" altLang="zh-TW" dirty="0" smtClean="0"/>
              <a:t>使用</a:t>
            </a:r>
            <a:r>
              <a:rPr lang="zh-TW" altLang="zh-TW" dirty="0"/>
              <a:t>過</a:t>
            </a:r>
            <a:r>
              <a:rPr lang="en-US" altLang="zh-TW" dirty="0"/>
              <a:t>CC(</a:t>
            </a:r>
            <a:r>
              <a:rPr lang="zh-TW" altLang="zh-TW" dirty="0"/>
              <a:t>定速器</a:t>
            </a:r>
            <a:r>
              <a:rPr lang="en-US" altLang="zh-TW" dirty="0" smtClean="0"/>
              <a:t>)</a:t>
            </a:r>
            <a:r>
              <a:rPr lang="zh-TW" altLang="zh-TW" dirty="0" smtClean="0"/>
              <a:t>，</a:t>
            </a:r>
            <a:r>
              <a:rPr lang="zh-TW" altLang="zh-TW" dirty="0"/>
              <a:t>其中八人使用過</a:t>
            </a:r>
            <a:r>
              <a:rPr lang="en-US" altLang="zh-TW" dirty="0"/>
              <a:t>ACC(</a:t>
            </a:r>
            <a:r>
              <a:rPr lang="zh-TW" altLang="zh-TW" dirty="0"/>
              <a:t>主動車距控制巡航系統</a:t>
            </a:r>
            <a:r>
              <a:rPr lang="en-US" altLang="zh-TW" dirty="0"/>
              <a:t>)</a:t>
            </a:r>
            <a:r>
              <a:rPr lang="zh-TW" altLang="zh-TW" dirty="0" smtClean="0"/>
              <a:t>。</a:t>
            </a:r>
            <a:endParaRPr lang="en-US" altLang="zh-TW" dirty="0" smtClean="0"/>
          </a:p>
          <a:p>
            <a:pPr lvl="1"/>
            <a:r>
              <a:rPr lang="zh-TW" altLang="en-US" dirty="0"/>
              <a:t>受</a:t>
            </a:r>
            <a:r>
              <a:rPr lang="zh-TW" altLang="zh-TW" dirty="0" smtClean="0"/>
              <a:t>過</a:t>
            </a:r>
            <a:r>
              <a:rPr lang="zh-TW" altLang="zh-TW" dirty="0"/>
              <a:t>卡車模擬器的課程，每個受測者可以得到</a:t>
            </a:r>
            <a:r>
              <a:rPr lang="en-US" altLang="zh-TW" dirty="0"/>
              <a:t>SEK 600(</a:t>
            </a:r>
            <a:r>
              <a:rPr lang="zh-TW" altLang="zh-TW" dirty="0"/>
              <a:t>約</a:t>
            </a:r>
            <a:r>
              <a:rPr lang="en-US" altLang="zh-TW" dirty="0"/>
              <a:t>70</a:t>
            </a:r>
            <a:r>
              <a:rPr lang="zh-TW" altLang="zh-TW" dirty="0"/>
              <a:t>美金</a:t>
            </a:r>
            <a:r>
              <a:rPr lang="en-US" altLang="zh-TW" dirty="0"/>
              <a:t>)</a:t>
            </a:r>
            <a:r>
              <a:rPr lang="zh-TW" altLang="zh-TW" dirty="0"/>
              <a:t>，作為當受測者的補償</a:t>
            </a:r>
            <a:r>
              <a:rPr lang="zh-TW" altLang="zh-TW" dirty="0" smtClean="0"/>
              <a:t>。</a:t>
            </a:r>
            <a:endParaRPr lang="en-US" altLang="zh-TW" dirty="0" smtClean="0"/>
          </a:p>
          <a:p>
            <a:pPr lvl="1"/>
            <a:r>
              <a:rPr lang="en-US" altLang="zh-TW" dirty="0" smtClean="0"/>
              <a:t>12</a:t>
            </a:r>
            <a:r>
              <a:rPr lang="zh-TW" altLang="zh-TW" dirty="0"/>
              <a:t>個受測者分配到高交通密度的組別</a:t>
            </a:r>
            <a:r>
              <a:rPr lang="zh-TW" altLang="zh-TW" dirty="0" smtClean="0"/>
              <a:t>，</a:t>
            </a:r>
            <a:r>
              <a:rPr lang="en-US" altLang="zh-TW" dirty="0" smtClean="0"/>
              <a:t>11</a:t>
            </a:r>
            <a:r>
              <a:rPr lang="zh-TW" altLang="zh-TW" dirty="0"/>
              <a:t>位則是低交通密度的組別。</a:t>
            </a:r>
            <a:endParaRPr lang="en-US" altLang="zh-TW" dirty="0"/>
          </a:p>
        </p:txBody>
      </p:sp>
    </p:spTree>
    <p:extLst>
      <p:ext uri="{BB962C8B-B14F-4D97-AF65-F5344CB8AC3E}">
        <p14:creationId xmlns:p14="http://schemas.microsoft.com/office/powerpoint/2010/main" val="1838791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過程</a:t>
            </a:r>
            <a:endParaRPr lang="en-US" altLang="zh-TW" dirty="0" smtClean="0"/>
          </a:p>
          <a:p>
            <a:pPr lvl="1"/>
            <a:r>
              <a:rPr lang="zh-TW" altLang="en-US" dirty="0" smtClean="0"/>
              <a:t>向受測者介紹此研究</a:t>
            </a:r>
            <a:endParaRPr lang="en-US" altLang="zh-TW" dirty="0" smtClean="0"/>
          </a:p>
          <a:p>
            <a:pPr lvl="1"/>
            <a:r>
              <a:rPr lang="zh-TW" altLang="en-US" dirty="0"/>
              <a:t>介紹模擬器的操作及</a:t>
            </a:r>
            <a:r>
              <a:rPr lang="zh-TW" altLang="en-US" dirty="0" smtClean="0"/>
              <a:t>控制</a:t>
            </a:r>
            <a:endParaRPr lang="en-US" altLang="zh-TW" dirty="0" smtClean="0"/>
          </a:p>
          <a:p>
            <a:pPr lvl="1"/>
            <a:r>
              <a:rPr lang="zh-TW" altLang="en-US" dirty="0"/>
              <a:t>解釋自動化功能及兩種儀表板介面之</a:t>
            </a:r>
            <a:r>
              <a:rPr lang="zh-TW" altLang="en-US" dirty="0" smtClean="0"/>
              <a:t>概念</a:t>
            </a:r>
            <a:endParaRPr lang="en-US" altLang="zh-TW" dirty="0" smtClean="0"/>
          </a:p>
          <a:p>
            <a:pPr lvl="1"/>
            <a:r>
              <a:rPr lang="zh-TW" altLang="en-US" dirty="0"/>
              <a:t>受測者模擬駕駛時須盡可能行駛道路</a:t>
            </a:r>
            <a:r>
              <a:rPr lang="zh-TW" altLang="en-US" dirty="0" smtClean="0"/>
              <a:t>右側，並保持車速</a:t>
            </a:r>
            <a:r>
              <a:rPr lang="en-US" altLang="zh-TW" dirty="0" smtClean="0"/>
              <a:t>90km/</a:t>
            </a:r>
            <a:r>
              <a:rPr lang="en-US" altLang="zh-TW" dirty="0" err="1" smtClean="0"/>
              <a:t>hr</a:t>
            </a:r>
            <a:endParaRPr lang="en-US" altLang="zh-TW" dirty="0" smtClean="0"/>
          </a:p>
          <a:p>
            <a:pPr lvl="1"/>
            <a:r>
              <a:rPr lang="zh-TW" altLang="en-US" dirty="0"/>
              <a:t>於測試道路上模擬駕駛</a:t>
            </a:r>
            <a:r>
              <a:rPr lang="en-US" altLang="zh-TW" dirty="0"/>
              <a:t>5</a:t>
            </a:r>
            <a:r>
              <a:rPr lang="zh-TW" altLang="en-US" dirty="0" smtClean="0"/>
              <a:t>分鐘</a:t>
            </a:r>
            <a:endParaRPr lang="en-US" altLang="zh-TW" dirty="0" smtClean="0"/>
          </a:p>
        </p:txBody>
      </p:sp>
    </p:spTree>
    <p:extLst>
      <p:ext uri="{BB962C8B-B14F-4D97-AF65-F5344CB8AC3E}">
        <p14:creationId xmlns:p14="http://schemas.microsoft.com/office/powerpoint/2010/main" val="183879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a:xfrm>
            <a:off x="822959" y="1797607"/>
            <a:ext cx="8069521" cy="4223681"/>
          </a:xfrm>
        </p:spPr>
        <p:txBody>
          <a:bodyPr>
            <a:normAutofit/>
          </a:bodyPr>
          <a:lstStyle/>
          <a:p>
            <a:pPr marL="342900" lvl="1" indent="-342900">
              <a:lnSpc>
                <a:spcPts val="3840"/>
              </a:lnSpc>
              <a:buFont typeface="Arial" panose="020B0604020202020204" pitchFamily="34" charset="0"/>
              <a:buChar char="•"/>
            </a:pPr>
            <a:r>
              <a:rPr lang="zh-TW" altLang="en-US" dirty="0" smtClean="0"/>
              <a:t>第一次駕駛，使用介面</a:t>
            </a:r>
            <a:r>
              <a:rPr lang="en-US" altLang="zh-TW" dirty="0" smtClean="0"/>
              <a:t>1</a:t>
            </a:r>
            <a:r>
              <a:rPr lang="zh-TW" altLang="en-US" dirty="0" smtClean="0"/>
              <a:t>開始實驗</a:t>
            </a:r>
            <a:r>
              <a:rPr lang="en-US" altLang="zh-TW" dirty="0" smtClean="0"/>
              <a:t>(A/B)</a:t>
            </a:r>
          </a:p>
          <a:p>
            <a:pPr lvl="1">
              <a:lnSpc>
                <a:spcPts val="3840"/>
              </a:lnSpc>
            </a:pPr>
            <a:r>
              <a:rPr lang="zh-TW" altLang="en-US" sz="2000" dirty="0" smtClean="0"/>
              <a:t>訪談詢問介面</a:t>
            </a:r>
            <a:r>
              <a:rPr lang="en-US" altLang="zh-TW" sz="2000" dirty="0" smtClean="0"/>
              <a:t>1</a:t>
            </a:r>
            <a:r>
              <a:rPr lang="zh-TW" altLang="en-US" sz="2000" dirty="0" smtClean="0"/>
              <a:t>的設計、普遍印象及接受度</a:t>
            </a:r>
            <a:endParaRPr lang="en-US" altLang="zh-TW" sz="2000" dirty="0" smtClean="0"/>
          </a:p>
          <a:p>
            <a:pPr marL="342900" lvl="1" indent="-342900">
              <a:lnSpc>
                <a:spcPts val="3840"/>
              </a:lnSpc>
              <a:buFont typeface="Arial" panose="020B0604020202020204" pitchFamily="34" charset="0"/>
              <a:buChar char="•"/>
            </a:pPr>
            <a:r>
              <a:rPr lang="zh-TW" altLang="en-US" dirty="0" smtClean="0"/>
              <a:t>第二次駕駛，使用介面</a:t>
            </a:r>
            <a:r>
              <a:rPr lang="en-US" altLang="zh-TW" dirty="0" smtClean="0"/>
              <a:t>2(A/B)</a:t>
            </a:r>
          </a:p>
          <a:p>
            <a:pPr lvl="1">
              <a:lnSpc>
                <a:spcPts val="3840"/>
              </a:lnSpc>
            </a:pPr>
            <a:r>
              <a:rPr lang="zh-TW" altLang="en-US" sz="2000" dirty="0" smtClean="0"/>
              <a:t>訪談詢問使用介面</a:t>
            </a:r>
            <a:r>
              <a:rPr lang="en-US" altLang="zh-TW" sz="2000" dirty="0" smtClean="0"/>
              <a:t>2</a:t>
            </a:r>
            <a:r>
              <a:rPr lang="zh-TW" altLang="en-US" sz="2000" dirty="0" smtClean="0"/>
              <a:t>的設計、普遍印象及接受度</a:t>
            </a:r>
            <a:endParaRPr lang="en-US" altLang="zh-TW" sz="2000" dirty="0" smtClean="0"/>
          </a:p>
          <a:p>
            <a:pPr lvl="1">
              <a:lnSpc>
                <a:spcPts val="3840"/>
              </a:lnSpc>
            </a:pPr>
            <a:r>
              <a:rPr lang="zh-TW" altLang="en-US" sz="2000" dirty="0" smtClean="0"/>
              <a:t>比較對於兩介面之偏好</a:t>
            </a:r>
            <a:endParaRPr lang="en-US" altLang="zh-TW" sz="2000" dirty="0" smtClean="0"/>
          </a:p>
          <a:p>
            <a:pPr marL="342900" lvl="1" indent="-342900">
              <a:lnSpc>
                <a:spcPts val="3840"/>
              </a:lnSpc>
              <a:buFont typeface="Arial" panose="020B0604020202020204" pitchFamily="34" charset="0"/>
              <a:buChar char="•"/>
            </a:pPr>
            <a:r>
              <a:rPr lang="zh-TW" altLang="zh-TW" sz="2000" dirty="0" smtClean="0"/>
              <a:t>每</a:t>
            </a:r>
            <a:r>
              <a:rPr lang="zh-TW" altLang="en-US" sz="2000" dirty="0" smtClean="0"/>
              <a:t>段駕駛</a:t>
            </a:r>
            <a:r>
              <a:rPr lang="zh-TW" altLang="zh-TW" sz="2000" dirty="0" smtClean="0"/>
              <a:t>約</a:t>
            </a:r>
            <a:r>
              <a:rPr lang="en-US" altLang="zh-TW" sz="2000" dirty="0"/>
              <a:t>15</a:t>
            </a:r>
            <a:r>
              <a:rPr lang="zh-TW" altLang="zh-TW" sz="2000" dirty="0"/>
              <a:t>分鐘</a:t>
            </a:r>
            <a:r>
              <a:rPr lang="en-US" altLang="zh-TW" sz="2000" dirty="0"/>
              <a:t>(</a:t>
            </a:r>
            <a:r>
              <a:rPr lang="zh-TW" altLang="zh-TW" sz="2000" dirty="0"/>
              <a:t>因此駕駛</a:t>
            </a:r>
            <a:r>
              <a:rPr lang="zh-TW" altLang="zh-TW" sz="2000" dirty="0" smtClean="0"/>
              <a:t>模擬器</a:t>
            </a:r>
            <a:r>
              <a:rPr lang="zh-TW" altLang="en-US" sz="2000" dirty="0"/>
              <a:t>共</a:t>
            </a:r>
            <a:r>
              <a:rPr lang="en-US" altLang="zh-TW" sz="2000" dirty="0" smtClean="0"/>
              <a:t>30</a:t>
            </a:r>
            <a:r>
              <a:rPr lang="zh-TW" altLang="zh-TW" sz="2000" dirty="0"/>
              <a:t>分鐘</a:t>
            </a:r>
            <a:r>
              <a:rPr lang="en-US" altLang="zh-TW" sz="2000" dirty="0"/>
              <a:t>)</a:t>
            </a:r>
            <a:r>
              <a:rPr lang="zh-TW" altLang="zh-TW" sz="2000" dirty="0"/>
              <a:t>，整個流程包含指導及回答</a:t>
            </a:r>
            <a:r>
              <a:rPr lang="zh-TW" altLang="zh-TW" sz="2000" dirty="0" smtClean="0"/>
              <a:t>問題</a:t>
            </a:r>
            <a:r>
              <a:rPr lang="zh-TW" altLang="en-US" sz="2000" dirty="0"/>
              <a:t>約</a:t>
            </a:r>
            <a:r>
              <a:rPr lang="en-US" altLang="zh-TW" sz="2000" dirty="0" smtClean="0"/>
              <a:t>60~75</a:t>
            </a:r>
            <a:r>
              <a:rPr lang="zh-TW" altLang="zh-TW" sz="2000" dirty="0" smtClean="0"/>
              <a:t>分鐘</a:t>
            </a:r>
            <a:endParaRPr lang="en-US" altLang="zh-TW" sz="2000" dirty="0" smtClean="0"/>
          </a:p>
          <a:p>
            <a:pPr marL="742950" lvl="2" indent="-342900">
              <a:lnSpc>
                <a:spcPts val="3840"/>
              </a:lnSpc>
            </a:pPr>
            <a:endParaRPr lang="en-US" altLang="zh-TW" dirty="0"/>
          </a:p>
          <a:p>
            <a:pPr lvl="1">
              <a:lnSpc>
                <a:spcPts val="3840"/>
              </a:lnSpc>
            </a:pPr>
            <a:endParaRPr lang="en-US" altLang="zh-TW" dirty="0" smtClean="0"/>
          </a:p>
        </p:txBody>
      </p:sp>
    </p:spTree>
    <p:extLst>
      <p:ext uri="{BB962C8B-B14F-4D97-AF65-F5344CB8AC3E}">
        <p14:creationId xmlns:p14="http://schemas.microsoft.com/office/powerpoint/2010/main" val="183879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r>
              <a:rPr lang="en-US" altLang="zh-TW" dirty="0"/>
              <a:t>ACC</a:t>
            </a:r>
            <a:r>
              <a:rPr lang="zh-TW" altLang="zh-TW" dirty="0"/>
              <a:t>啟動次數</a:t>
            </a:r>
          </a:p>
          <a:p>
            <a:pPr lvl="1"/>
            <a:r>
              <a:rPr lang="zh-TW" altLang="en-US" dirty="0"/>
              <a:t>高交通流量</a:t>
            </a:r>
            <a:r>
              <a:rPr lang="zh-TW" altLang="en-US" dirty="0" smtClean="0"/>
              <a:t>組：</a:t>
            </a:r>
            <a:r>
              <a:rPr lang="en-US" altLang="zh-TW" dirty="0" smtClean="0"/>
              <a:t>12</a:t>
            </a:r>
            <a:r>
              <a:rPr lang="zh-TW" altLang="en-US" dirty="0" smtClean="0"/>
              <a:t>人中有</a:t>
            </a:r>
            <a:r>
              <a:rPr lang="en-US" altLang="zh-TW" dirty="0" smtClean="0"/>
              <a:t>4</a:t>
            </a:r>
            <a:r>
              <a:rPr lang="zh-TW" altLang="en-US" dirty="0" smtClean="0"/>
              <a:t>人在啟動全自動前使用了</a:t>
            </a:r>
            <a:r>
              <a:rPr lang="en-US" altLang="zh-TW" dirty="0" smtClean="0"/>
              <a:t>ACC</a:t>
            </a:r>
          </a:p>
          <a:p>
            <a:pPr lvl="1"/>
            <a:r>
              <a:rPr lang="zh-TW" altLang="en-US" dirty="0"/>
              <a:t>低交通流量</a:t>
            </a:r>
            <a:r>
              <a:rPr lang="zh-TW" altLang="en-US" dirty="0" smtClean="0"/>
              <a:t>組：</a:t>
            </a:r>
            <a:r>
              <a:rPr lang="en-US" altLang="zh-TW" dirty="0" smtClean="0"/>
              <a:t>11</a:t>
            </a:r>
            <a:r>
              <a:rPr lang="zh-TW" altLang="en-US" dirty="0" smtClean="0"/>
              <a:t>人中有</a:t>
            </a:r>
            <a:r>
              <a:rPr lang="en-US" altLang="zh-TW" dirty="0" smtClean="0"/>
              <a:t>2</a:t>
            </a:r>
            <a:r>
              <a:rPr lang="zh-TW" altLang="en-US" dirty="0" smtClean="0"/>
              <a:t>人在啟動全自動前使用了</a:t>
            </a:r>
            <a:r>
              <a:rPr lang="en-US" altLang="zh-TW" dirty="0" smtClean="0"/>
              <a:t>ACC</a:t>
            </a:r>
          </a:p>
        </p:txBody>
      </p:sp>
      <p:sp>
        <p:nvSpPr>
          <p:cNvPr id="4" name="文字方塊 3"/>
          <p:cNvSpPr txBox="1"/>
          <p:nvPr/>
        </p:nvSpPr>
        <p:spPr>
          <a:xfrm>
            <a:off x="827585" y="4293096"/>
            <a:ext cx="7488832" cy="954107"/>
          </a:xfrm>
          <a:prstGeom prst="rect">
            <a:avLst/>
          </a:prstGeom>
          <a:noFill/>
        </p:spPr>
        <p:txBody>
          <a:bodyPr wrap="square" rtlCol="0">
            <a:spAutoFit/>
          </a:bodyPr>
          <a:lstStyle/>
          <a:p>
            <a:pPr marL="457200" indent="-4572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在不同交通密度下，啟動全自動功能前，使用</a:t>
            </a:r>
            <a:r>
              <a:rPr lang="en-US" altLang="zh-TW" sz="2800" dirty="0" smtClean="0">
                <a:latin typeface="微軟正黑體" panose="020B0604030504040204" pitchFamily="34" charset="-120"/>
                <a:ea typeface="微軟正黑體" panose="020B0604030504040204" pitchFamily="34" charset="-120"/>
              </a:rPr>
              <a:t>ACC</a:t>
            </a:r>
            <a:r>
              <a:rPr lang="zh-TW" altLang="en-US" sz="2800" dirty="0" smtClean="0">
                <a:latin typeface="微軟正黑體" panose="020B0604030504040204" pitchFamily="34" charset="-120"/>
                <a:ea typeface="微軟正黑體" panose="020B0604030504040204" pitchFamily="34" charset="-120"/>
              </a:rPr>
              <a:t>功能者很少</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53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a:xfrm>
            <a:off x="822959" y="1845734"/>
            <a:ext cx="7853497" cy="4023360"/>
          </a:xfrm>
        </p:spPr>
        <p:txBody>
          <a:bodyPr/>
          <a:lstStyle/>
          <a:p>
            <a:r>
              <a:rPr lang="zh-TW" altLang="zh-TW" dirty="0"/>
              <a:t>按鈕的時間</a:t>
            </a:r>
            <a:r>
              <a:rPr lang="en-US" altLang="zh-TW" dirty="0" smtClean="0"/>
              <a:t>(ACC/</a:t>
            </a:r>
            <a:r>
              <a:rPr lang="zh-TW" altLang="zh-TW" dirty="0" smtClean="0"/>
              <a:t>全</a:t>
            </a:r>
            <a:r>
              <a:rPr lang="zh-TW" altLang="zh-TW" dirty="0"/>
              <a:t>自動</a:t>
            </a:r>
            <a:r>
              <a:rPr lang="en-US" altLang="zh-TW" dirty="0" smtClean="0"/>
              <a:t>)</a:t>
            </a:r>
            <a:r>
              <a:rPr lang="en-US" altLang="zh-TW" sz="2800" dirty="0" smtClean="0"/>
              <a:t>(Time To Button Press)</a:t>
            </a:r>
          </a:p>
          <a:p>
            <a:pPr lvl="1"/>
            <a:r>
              <a:rPr lang="zh-TW" altLang="en-US" dirty="0" smtClean="0"/>
              <a:t>第一個自動化階段有交互作</a:t>
            </a:r>
            <a:r>
              <a:rPr lang="zh-TW" altLang="en-US" dirty="0"/>
              <a:t>用</a:t>
            </a:r>
            <a:r>
              <a:rPr lang="zh-TW" altLang="en-US" dirty="0" smtClean="0"/>
              <a:t>：</a:t>
            </a:r>
            <a:r>
              <a:rPr lang="zh-TW" altLang="zh-TW" dirty="0"/>
              <a:t>受測者在</a:t>
            </a:r>
            <a:r>
              <a:rPr lang="zh-TW" altLang="zh-TW" dirty="0">
                <a:solidFill>
                  <a:schemeClr val="accent3">
                    <a:lumMod val="75000"/>
                  </a:schemeClr>
                </a:solidFill>
              </a:rPr>
              <a:t>低交通密度</a:t>
            </a:r>
            <a:r>
              <a:rPr lang="zh-TW" altLang="zh-TW" dirty="0"/>
              <a:t>下介面</a:t>
            </a:r>
            <a:r>
              <a:rPr lang="en-US" altLang="zh-TW" dirty="0"/>
              <a:t>A</a:t>
            </a:r>
            <a:r>
              <a:rPr lang="zh-TW" altLang="zh-TW" dirty="0"/>
              <a:t>反應時間較長，</a:t>
            </a:r>
            <a:r>
              <a:rPr lang="zh-TW" altLang="zh-TW" dirty="0">
                <a:solidFill>
                  <a:schemeClr val="accent3">
                    <a:lumMod val="75000"/>
                  </a:schemeClr>
                </a:solidFill>
              </a:rPr>
              <a:t>高交通密度</a:t>
            </a:r>
            <a:r>
              <a:rPr lang="zh-TW" altLang="zh-TW" dirty="0"/>
              <a:t>下的差異較小</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322026" y="3140968"/>
            <a:ext cx="5274310" cy="3041015"/>
          </a:xfrm>
          <a:prstGeom prst="rect">
            <a:avLst/>
          </a:prstGeom>
          <a:noFill/>
          <a:ln>
            <a:noFill/>
          </a:ln>
        </p:spPr>
      </p:pic>
    </p:spTree>
    <p:extLst>
      <p:ext uri="{BB962C8B-B14F-4D97-AF65-F5344CB8AC3E}">
        <p14:creationId xmlns:p14="http://schemas.microsoft.com/office/powerpoint/2010/main" val="4249129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pPr lvl="1"/>
            <a:r>
              <a:rPr lang="zh-TW" altLang="en-US" dirty="0" smtClean="0"/>
              <a:t>第二個自動化階段：介</a:t>
            </a:r>
            <a:r>
              <a:rPr lang="zh-TW" altLang="zh-TW" dirty="0" smtClean="0"/>
              <a:t>面</a:t>
            </a:r>
            <a:r>
              <a:rPr lang="en-US" altLang="zh-TW" dirty="0"/>
              <a:t>A</a:t>
            </a:r>
            <a:r>
              <a:rPr lang="zh-TW" altLang="zh-TW" dirty="0" smtClean="0"/>
              <a:t>的</a:t>
            </a:r>
            <a:r>
              <a:rPr lang="en-US" altLang="zh-TW" dirty="0" smtClean="0"/>
              <a:t>TTBP</a:t>
            </a:r>
            <a:r>
              <a:rPr lang="zh-TW" altLang="en-US" dirty="0" smtClean="0"/>
              <a:t>顯著較</a:t>
            </a:r>
            <a:r>
              <a:rPr lang="zh-TW" altLang="zh-TW" dirty="0" smtClean="0"/>
              <a:t>長</a:t>
            </a:r>
            <a:r>
              <a:rPr lang="zh-TW" altLang="en-US" dirty="0"/>
              <a:t>；</a:t>
            </a:r>
            <a:r>
              <a:rPr lang="zh-TW" altLang="zh-TW" dirty="0" smtClean="0"/>
              <a:t>高</a:t>
            </a:r>
            <a:r>
              <a:rPr lang="zh-TW" altLang="en-US" dirty="0" smtClean="0"/>
              <a:t>交通</a:t>
            </a:r>
            <a:r>
              <a:rPr lang="zh-TW" altLang="zh-TW" dirty="0" smtClean="0"/>
              <a:t>密度下</a:t>
            </a:r>
            <a:r>
              <a:rPr lang="en-US" altLang="zh-TW" dirty="0" smtClean="0"/>
              <a:t>TTBP</a:t>
            </a:r>
            <a:r>
              <a:rPr lang="zh-TW" altLang="en-US" dirty="0" smtClean="0"/>
              <a:t>顯著較短，同樣有交互作用</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36912"/>
            <a:ext cx="4688875" cy="2846857"/>
          </a:xfrm>
          <a:prstGeom prst="rect">
            <a:avLst/>
          </a:prstGeom>
          <a:noFill/>
          <a:ln>
            <a:noFill/>
          </a:ln>
        </p:spPr>
      </p:pic>
      <p:sp>
        <p:nvSpPr>
          <p:cNvPr id="5" name="矩形 4"/>
          <p:cNvSpPr/>
          <p:nvPr/>
        </p:nvSpPr>
        <p:spPr>
          <a:xfrm>
            <a:off x="857602" y="5483769"/>
            <a:ext cx="7509158" cy="830997"/>
          </a:xfrm>
          <a:prstGeom prst="rect">
            <a:avLst/>
          </a:prstGeom>
        </p:spPr>
        <p:txBody>
          <a:bodyPr wrap="square">
            <a:spAutoFit/>
          </a:bodyPr>
          <a:lstStyle/>
          <a:p>
            <a:pPr marL="342900" indent="-342900">
              <a:buFont typeface="Arial" panose="020B0604020202020204" pitchFamily="34" charset="0"/>
              <a:buChar char="•"/>
            </a:pP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受測者在高交通密度下會更</a:t>
            </a:r>
            <a:r>
              <a:rPr lang="zh-TW" altLang="zh-TW" sz="2400" dirty="0" smtClean="0">
                <a:solidFill>
                  <a:schemeClr val="accent1">
                    <a:lumMod val="50000"/>
                  </a:schemeClr>
                </a:solidFill>
                <a:latin typeface="微軟正黑體" panose="020B0604030504040204" pitchFamily="34" charset="-120"/>
                <a:ea typeface="微軟正黑體" panose="020B0604030504040204" pitchFamily="34" charset="-120"/>
              </a:rPr>
              <a:t>頻繁地</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察看儀表板上模式的轉換</a:t>
            </a:r>
            <a:endParaRPr lang="zh-TW" altLang="en-US" sz="240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05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r>
              <a:rPr lang="zh-TW" altLang="en-US" dirty="0" smtClean="0"/>
              <a:t>自動化失效</a:t>
            </a:r>
            <a:r>
              <a:rPr lang="zh-TW" altLang="zh-TW" dirty="0" smtClean="0"/>
              <a:t>手放</a:t>
            </a:r>
            <a:r>
              <a:rPr lang="zh-TW" altLang="en-US" dirty="0"/>
              <a:t>上</a:t>
            </a:r>
            <a:r>
              <a:rPr lang="zh-TW" altLang="zh-TW" dirty="0" smtClean="0"/>
              <a:t>方向盤</a:t>
            </a:r>
            <a:r>
              <a:rPr lang="zh-TW" altLang="zh-TW" dirty="0"/>
              <a:t>的</a:t>
            </a:r>
            <a:r>
              <a:rPr lang="zh-TW" altLang="zh-TW" dirty="0" smtClean="0"/>
              <a:t>時間</a:t>
            </a:r>
            <a:r>
              <a:rPr lang="en-US" altLang="zh-TW" sz="2800" dirty="0" smtClean="0"/>
              <a:t>(Time To Hold Steering wheel)</a:t>
            </a:r>
          </a:p>
          <a:p>
            <a:pPr lvl="1"/>
            <a:r>
              <a:rPr lang="zh-TW" altLang="en-US" dirty="0" smtClean="0"/>
              <a:t>第一個</a:t>
            </a:r>
            <a:r>
              <a:rPr lang="zh-TW" altLang="en-US" dirty="0"/>
              <a:t>自動化</a:t>
            </a:r>
            <a:r>
              <a:rPr lang="zh-TW" altLang="en-US" dirty="0" smtClean="0"/>
              <a:t>失效期：</a:t>
            </a:r>
            <a:r>
              <a:rPr lang="zh-TW" altLang="zh-TW" dirty="0" smtClean="0"/>
              <a:t>介面</a:t>
            </a:r>
            <a:r>
              <a:rPr lang="en-US" altLang="zh-TW" dirty="0"/>
              <a:t>A</a:t>
            </a:r>
            <a:r>
              <a:rPr lang="zh-TW" altLang="zh-TW" dirty="0"/>
              <a:t>只有</a:t>
            </a:r>
            <a:r>
              <a:rPr lang="zh-TW" altLang="zh-TW" dirty="0" smtClean="0"/>
              <a:t>側</a:t>
            </a:r>
            <a:r>
              <a:rPr lang="zh-TW" altLang="en-US" dirty="0" smtClean="0"/>
              <a:t>邊</a:t>
            </a:r>
            <a:r>
              <a:rPr lang="zh-TW" altLang="zh-TW" dirty="0" smtClean="0"/>
              <a:t>自動化</a:t>
            </a:r>
            <a:r>
              <a:rPr lang="zh-TW" altLang="zh-TW" dirty="0"/>
              <a:t>失效，而介面</a:t>
            </a:r>
            <a:r>
              <a:rPr lang="en-US" altLang="zh-TW" dirty="0"/>
              <a:t>B</a:t>
            </a:r>
            <a:r>
              <a:rPr lang="zh-TW" altLang="zh-TW" dirty="0"/>
              <a:t>則是全面</a:t>
            </a:r>
            <a:r>
              <a:rPr lang="zh-TW" altLang="zh-TW" dirty="0" smtClean="0"/>
              <a:t>失效</a:t>
            </a:r>
            <a:endParaRPr lang="en-US" altLang="zh-TW" dirty="0" smtClean="0"/>
          </a:p>
          <a:p>
            <a:pPr lvl="1"/>
            <a:r>
              <a:rPr lang="zh-TW" altLang="en-US" dirty="0" smtClean="0"/>
              <a:t>第一期</a:t>
            </a:r>
            <a:r>
              <a:rPr lang="zh-TW" altLang="zh-TW" dirty="0" smtClean="0"/>
              <a:t>有</a:t>
            </a:r>
            <a:r>
              <a:rPr lang="zh-TW" altLang="zh-TW" dirty="0"/>
              <a:t>顯著差異</a:t>
            </a:r>
            <a:r>
              <a:rPr lang="zh-TW" altLang="zh-TW" dirty="0" smtClean="0"/>
              <a:t>：介面</a:t>
            </a:r>
            <a:r>
              <a:rPr lang="en-US" altLang="zh-TW" dirty="0"/>
              <a:t>B</a:t>
            </a:r>
            <a:r>
              <a:rPr lang="zh-TW" altLang="zh-TW" dirty="0"/>
              <a:t>有顯著較短的</a:t>
            </a:r>
            <a:r>
              <a:rPr lang="en-US" altLang="zh-TW" dirty="0" smtClean="0"/>
              <a:t>TTHS</a:t>
            </a:r>
            <a:endParaRPr lang="zh-TW" altLang="en-US" dirty="0"/>
          </a:p>
        </p:txBody>
      </p:sp>
      <p:sp>
        <p:nvSpPr>
          <p:cNvPr id="4" name="矩形 3"/>
          <p:cNvSpPr/>
          <p:nvPr/>
        </p:nvSpPr>
        <p:spPr>
          <a:xfrm>
            <a:off x="683568" y="4293096"/>
            <a:ext cx="7848872" cy="1569660"/>
          </a:xfrm>
          <a:prstGeom prst="rect">
            <a:avLst/>
          </a:prstGeom>
        </p:spPr>
        <p:txBody>
          <a:bodyPr wrap="square">
            <a:spAutoFit/>
          </a:bodyPr>
          <a:lstStyle/>
          <a:p>
            <a:pPr marL="342900" indent="-342900">
              <a:buFont typeface="Arial" panose="020B0604020202020204" pitchFamily="34" charset="0"/>
              <a:buChar char="•"/>
            </a:pP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造成此差異的</a:t>
            </a:r>
            <a:r>
              <a:rPr lang="zh-TW" altLang="en-US" sz="2400" dirty="0">
                <a:solidFill>
                  <a:schemeClr val="accent1">
                    <a:lumMod val="50000"/>
                  </a:schemeClr>
                </a:solidFill>
                <a:latin typeface="微軟正黑體" panose="020B0604030504040204" pitchFamily="34" charset="-120"/>
                <a:ea typeface="微軟正黑體" panose="020B0604030504040204" pitchFamily="34" charset="-120"/>
              </a:rPr>
              <a:t>原因</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可能是介面</a:t>
            </a:r>
            <a:r>
              <a:rPr lang="en-US" altLang="zh-TW" sz="2400" dirty="0">
                <a:solidFill>
                  <a:schemeClr val="accent1">
                    <a:lumMod val="50000"/>
                  </a:schemeClr>
                </a:solidFill>
                <a:latin typeface="微軟正黑體" panose="020B0604030504040204" pitchFamily="34" charset="-120"/>
                <a:ea typeface="微軟正黑體" panose="020B0604030504040204" pitchFamily="34" charset="-120"/>
              </a:rPr>
              <a:t>A</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只有側邊自動化</a:t>
            </a:r>
            <a:r>
              <a:rPr lang="zh-TW" altLang="zh-TW" sz="2400" dirty="0" smtClean="0">
                <a:solidFill>
                  <a:schemeClr val="accent1">
                    <a:lumMod val="50000"/>
                  </a:schemeClr>
                </a:solidFill>
                <a:latin typeface="微軟正黑體" panose="020B0604030504040204" pitchFamily="34" charset="-120"/>
                <a:ea typeface="微軟正黑體" panose="020B0604030504040204" pitchFamily="34" charset="-120"/>
              </a:rPr>
              <a:t>失效</a:t>
            </a:r>
            <a:r>
              <a:rPr lang="zh-TW" altLang="en-US" sz="2400" dirty="0" smtClean="0">
                <a:solidFill>
                  <a:schemeClr val="accent1">
                    <a:lumMod val="50000"/>
                  </a:schemeClr>
                </a:solidFill>
                <a:latin typeface="微軟正黑體" panose="020B0604030504040204" pitchFamily="34" charset="-120"/>
                <a:ea typeface="微軟正黑體" panose="020B0604030504040204" pitchFamily="34" charset="-120"/>
              </a:rPr>
              <a:t>，或</a:t>
            </a:r>
            <a:r>
              <a:rPr lang="zh-TW" altLang="en-US" sz="2400" dirty="0">
                <a:solidFill>
                  <a:schemeClr val="accent1">
                    <a:lumMod val="50000"/>
                  </a:schemeClr>
                </a:solidFill>
                <a:latin typeface="微軟正黑體" panose="020B0604030504040204" pitchFamily="34" charset="-120"/>
                <a:ea typeface="微軟正黑體" panose="020B0604030504040204" pitchFamily="34" charset="-120"/>
              </a:rPr>
              <a:t>許</a:t>
            </a:r>
            <a:r>
              <a:rPr lang="zh-TW" altLang="zh-TW" sz="2400" dirty="0" smtClean="0">
                <a:solidFill>
                  <a:schemeClr val="accent1">
                    <a:lumMod val="50000"/>
                  </a:schemeClr>
                </a:solidFill>
                <a:latin typeface="微軟正黑體" panose="020B0604030504040204" pitchFamily="34" charset="-120"/>
                <a:ea typeface="微軟正黑體" panose="020B0604030504040204" pitchFamily="34" charset="-120"/>
              </a:rPr>
              <a:t>比全自動化</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失效更難</a:t>
            </a:r>
            <a:r>
              <a:rPr lang="zh-TW" altLang="zh-TW" sz="2400" dirty="0" smtClean="0">
                <a:solidFill>
                  <a:schemeClr val="accent1">
                    <a:lumMod val="50000"/>
                  </a:schemeClr>
                </a:solidFill>
                <a:latin typeface="微軟正黑體" panose="020B0604030504040204" pitchFamily="34" charset="-120"/>
                <a:ea typeface="微軟正黑體" panose="020B0604030504040204" pitchFamily="34" charset="-120"/>
              </a:rPr>
              <a:t>偵測</a:t>
            </a:r>
            <a:endParaRPr lang="en-US" altLang="zh-TW" sz="2400" dirty="0" smtClean="0">
              <a:solidFill>
                <a:schemeClr val="accent1">
                  <a:lumMod val="50000"/>
                </a:schemeClr>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zh-TW" sz="2400" dirty="0" smtClean="0">
                <a:solidFill>
                  <a:schemeClr val="accent1">
                    <a:lumMod val="50000"/>
                  </a:schemeClr>
                </a:solidFill>
                <a:latin typeface="微軟正黑體" panose="020B0604030504040204" pitchFamily="34" charset="-120"/>
                <a:ea typeface="微軟正黑體" panose="020B0604030504040204" pitchFamily="34" charset="-120"/>
              </a:rPr>
              <a:t>全面</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自動化失效時在引擎聲和視覺流動上的改變</a:t>
            </a:r>
            <a:r>
              <a:rPr lang="zh-TW" altLang="en-US" sz="2400" dirty="0">
                <a:solidFill>
                  <a:schemeClr val="accent1">
                    <a:lumMod val="50000"/>
                  </a:schemeClr>
                </a:solidFill>
                <a:latin typeface="微軟正黑體" panose="020B0604030504040204" pitchFamily="34" charset="-120"/>
                <a:ea typeface="微軟正黑體" panose="020B0604030504040204" pitchFamily="34" charset="-120"/>
              </a:rPr>
              <a:t>較為</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明顯</a:t>
            </a:r>
            <a:endParaRPr lang="zh-TW" altLang="en-US" sz="240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19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pPr lvl="1"/>
            <a:r>
              <a:rPr lang="zh-TW" altLang="en-US" dirty="0" smtClean="0"/>
              <a:t>第二、三個自動化失效期：</a:t>
            </a:r>
            <a:r>
              <a:rPr lang="zh-TW" altLang="zh-TW" dirty="0" smtClean="0"/>
              <a:t>介面</a:t>
            </a:r>
            <a:r>
              <a:rPr lang="en-US" altLang="zh-TW" dirty="0" smtClean="0"/>
              <a:t>A</a:t>
            </a:r>
            <a:r>
              <a:rPr lang="zh-TW" altLang="en-US" dirty="0" smtClean="0"/>
              <a:t>、</a:t>
            </a:r>
            <a:r>
              <a:rPr lang="en-US" altLang="zh-TW" dirty="0" smtClean="0"/>
              <a:t>B</a:t>
            </a:r>
            <a:r>
              <a:rPr lang="zh-TW" altLang="en-US" dirty="0" smtClean="0"/>
              <a:t>皆為自動化</a:t>
            </a:r>
            <a:r>
              <a:rPr lang="zh-TW" altLang="zh-TW" dirty="0" smtClean="0"/>
              <a:t>全面失效</a:t>
            </a:r>
            <a:endParaRPr lang="en-US" altLang="zh-TW" dirty="0" smtClean="0"/>
          </a:p>
          <a:p>
            <a:pPr lvl="1"/>
            <a:endParaRPr lang="en-US" altLang="zh-TW" dirty="0" smtClean="0"/>
          </a:p>
          <a:p>
            <a:pPr lvl="1"/>
            <a:r>
              <a:rPr lang="zh-TW" altLang="zh-TW" dirty="0" smtClean="0"/>
              <a:t>第三期</a:t>
            </a:r>
            <a:r>
              <a:rPr lang="zh-TW" altLang="en-US" dirty="0" smtClean="0"/>
              <a:t>只</a:t>
            </a:r>
            <a:r>
              <a:rPr lang="zh-TW" altLang="zh-TW" dirty="0" smtClean="0"/>
              <a:t>在</a:t>
            </a:r>
            <a:r>
              <a:rPr lang="zh-TW" altLang="zh-TW" dirty="0"/>
              <a:t>交通密度下有顯著</a:t>
            </a:r>
            <a:r>
              <a:rPr lang="zh-TW" altLang="zh-TW" dirty="0" smtClean="0"/>
              <a:t>：</a:t>
            </a:r>
            <a:r>
              <a:rPr lang="zh-TW" altLang="zh-TW" dirty="0"/>
              <a:t>高交通密度組</a:t>
            </a:r>
            <a:r>
              <a:rPr lang="zh-TW" altLang="zh-TW" dirty="0" smtClean="0"/>
              <a:t>有</a:t>
            </a:r>
            <a:r>
              <a:rPr lang="zh-TW" altLang="en-US" dirty="0" smtClean="0"/>
              <a:t>顯著</a:t>
            </a:r>
            <a:r>
              <a:rPr lang="zh-TW" altLang="zh-TW" dirty="0" smtClean="0"/>
              <a:t>較</a:t>
            </a:r>
            <a:r>
              <a:rPr lang="zh-TW" altLang="zh-TW" dirty="0"/>
              <a:t>長的</a:t>
            </a:r>
            <a:r>
              <a:rPr lang="en-US" altLang="zh-TW" dirty="0" smtClean="0"/>
              <a:t>TTHS(</a:t>
            </a:r>
            <a:r>
              <a:rPr lang="zh-TW" altLang="en-US" dirty="0" smtClean="0"/>
              <a:t>異</a:t>
            </a:r>
            <a:r>
              <a:rPr lang="zh-TW" altLang="zh-TW" dirty="0" smtClean="0"/>
              <a:t>於</a:t>
            </a:r>
            <a:r>
              <a:rPr lang="zh-TW" altLang="en-US" dirty="0" smtClean="0"/>
              <a:t>前兩期為</a:t>
            </a:r>
            <a:r>
              <a:rPr lang="zh-TW" altLang="zh-TW" dirty="0" smtClean="0"/>
              <a:t>發生</a:t>
            </a:r>
            <a:r>
              <a:rPr lang="zh-TW" altLang="zh-TW" dirty="0"/>
              <a:t>點在於彎</a:t>
            </a:r>
            <a:r>
              <a:rPr lang="zh-TW" altLang="zh-TW" dirty="0" smtClean="0"/>
              <a:t>道</a:t>
            </a:r>
            <a:r>
              <a:rPr lang="en-US" altLang="zh-TW" dirty="0" smtClean="0"/>
              <a:t>)</a:t>
            </a:r>
            <a:endParaRPr lang="zh-TW" altLang="en-US" dirty="0" smtClean="0"/>
          </a:p>
        </p:txBody>
      </p:sp>
      <p:sp>
        <p:nvSpPr>
          <p:cNvPr id="4" name="矩形 3"/>
          <p:cNvSpPr/>
          <p:nvPr/>
        </p:nvSpPr>
        <p:spPr>
          <a:xfrm>
            <a:off x="1115617" y="4437112"/>
            <a:ext cx="7251144" cy="830997"/>
          </a:xfrm>
          <a:prstGeom prst="rect">
            <a:avLst/>
          </a:prstGeom>
        </p:spPr>
        <p:txBody>
          <a:bodyPr wrap="square">
            <a:spAutoFit/>
          </a:bodyPr>
          <a:lstStyle/>
          <a:p>
            <a:pPr marL="342900" indent="-342900">
              <a:buFont typeface="Arial" panose="020B0604020202020204" pitchFamily="34" charset="0"/>
              <a:buChar char="•"/>
            </a:pPr>
            <a:r>
              <a:rPr lang="zh-TW" altLang="en-US" sz="2400" dirty="0">
                <a:solidFill>
                  <a:schemeClr val="accent1">
                    <a:lumMod val="50000"/>
                  </a:schemeClr>
                </a:solidFill>
                <a:latin typeface="微軟正黑體" panose="020B0604030504040204" pitchFamily="34" charset="-120"/>
                <a:ea typeface="微軟正黑體" panose="020B0604030504040204" pitchFamily="34" charset="-120"/>
              </a:rPr>
              <a:t>在第二第三個自動化失效期，兩介面之間無顯著差異，可能原因為</a:t>
            </a:r>
            <a:r>
              <a:rPr lang="zh-TW" altLang="zh-TW" sz="2400" dirty="0">
                <a:solidFill>
                  <a:schemeClr val="accent1">
                    <a:lumMod val="50000"/>
                  </a:schemeClr>
                </a:solidFill>
                <a:latin typeface="微軟正黑體" panose="020B0604030504040204" pitchFamily="34" charset="-120"/>
                <a:ea typeface="微軟正黑體" panose="020B0604030504040204" pitchFamily="34" charset="-120"/>
              </a:rPr>
              <a:t>學習效果</a:t>
            </a:r>
            <a:endParaRPr lang="zh-TW" altLang="en-US" sz="2400" dirty="0">
              <a:solidFill>
                <a:schemeClr val="accent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665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r>
              <a:rPr lang="zh-TW" altLang="en-US" dirty="0" smtClean="0"/>
              <a:t>介面偏好主觀意見</a:t>
            </a:r>
            <a:endParaRPr lang="en-US" altLang="zh-TW" dirty="0" smtClean="0"/>
          </a:p>
          <a:p>
            <a:pPr lvl="1"/>
            <a:r>
              <a:rPr lang="en-US" altLang="zh-TW" dirty="0" smtClean="0"/>
              <a:t>23</a:t>
            </a:r>
            <a:r>
              <a:rPr lang="zh-TW" altLang="en-US" dirty="0" smtClean="0"/>
              <a:t>人之中</a:t>
            </a:r>
            <a:r>
              <a:rPr lang="en-US" altLang="zh-TW" dirty="0" smtClean="0"/>
              <a:t>9</a:t>
            </a:r>
            <a:r>
              <a:rPr lang="zh-TW" altLang="en-US" dirty="0" smtClean="0"/>
              <a:t>人偏好介面</a:t>
            </a:r>
            <a:r>
              <a:rPr lang="en-US" altLang="zh-TW" dirty="0" smtClean="0"/>
              <a:t>A</a:t>
            </a:r>
            <a:r>
              <a:rPr lang="zh-TW" altLang="en-US" dirty="0" smtClean="0"/>
              <a:t>，</a:t>
            </a:r>
            <a:r>
              <a:rPr lang="en-US" altLang="zh-TW" dirty="0" smtClean="0"/>
              <a:t>13</a:t>
            </a:r>
            <a:r>
              <a:rPr lang="zh-TW" altLang="en-US" dirty="0" smtClean="0"/>
              <a:t>人偏好介面</a:t>
            </a:r>
            <a:r>
              <a:rPr lang="en-US" altLang="zh-TW" dirty="0" smtClean="0"/>
              <a:t>B(1</a:t>
            </a:r>
            <a:r>
              <a:rPr lang="zh-TW" altLang="en-US" dirty="0" smtClean="0"/>
              <a:t>人無選擇</a:t>
            </a:r>
            <a:r>
              <a:rPr lang="en-US" altLang="zh-TW" dirty="0" smtClean="0"/>
              <a:t>)</a:t>
            </a:r>
          </a:p>
          <a:p>
            <a:pPr lvl="1"/>
            <a:r>
              <a:rPr lang="zh-TW" altLang="en-US" dirty="0" smtClean="0"/>
              <a:t>交通密度下，偏好介面</a:t>
            </a:r>
            <a:r>
              <a:rPr lang="en-US" altLang="zh-TW" dirty="0" smtClean="0"/>
              <a:t>A/B</a:t>
            </a:r>
            <a:r>
              <a:rPr lang="zh-TW" altLang="en-US" dirty="0" smtClean="0"/>
              <a:t>：高密度</a:t>
            </a:r>
            <a:r>
              <a:rPr lang="en-US" altLang="zh-TW" dirty="0" smtClean="0"/>
              <a:t>5/6</a:t>
            </a:r>
            <a:r>
              <a:rPr lang="zh-TW" altLang="en-US" dirty="0" smtClean="0"/>
              <a:t>，低</a:t>
            </a:r>
            <a:r>
              <a:rPr lang="zh-TW" altLang="en-US" dirty="0"/>
              <a:t>密度</a:t>
            </a:r>
            <a:r>
              <a:rPr lang="en-US" altLang="zh-TW" dirty="0" smtClean="0"/>
              <a:t>4/7</a:t>
            </a:r>
          </a:p>
          <a:p>
            <a:pPr lvl="1"/>
            <a:endParaRPr lang="zh-TW" altLang="en-US" dirty="0"/>
          </a:p>
        </p:txBody>
      </p:sp>
    </p:spTree>
    <p:extLst>
      <p:ext uri="{BB962C8B-B14F-4D97-AF65-F5344CB8AC3E}">
        <p14:creationId xmlns:p14="http://schemas.microsoft.com/office/powerpoint/2010/main" val="3315562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a:xfrm>
            <a:off x="662880" y="1844824"/>
            <a:ext cx="8229600" cy="4824536"/>
          </a:xfrm>
        </p:spPr>
        <p:txBody>
          <a:bodyPr>
            <a:normAutofit/>
          </a:bodyPr>
          <a:lstStyle/>
          <a:p>
            <a:r>
              <a:rPr lang="zh-TW" altLang="en-US" dirty="0" smtClean="0"/>
              <a:t>主觀意見</a:t>
            </a:r>
            <a:endParaRPr lang="en-US" altLang="zh-TW" dirty="0" smtClean="0"/>
          </a:p>
          <a:p>
            <a:pPr lvl="1"/>
            <a:r>
              <a:rPr lang="zh-TW" altLang="en-US" dirty="0"/>
              <a:t>介面</a:t>
            </a:r>
            <a:r>
              <a:rPr lang="en-US" altLang="zh-TW" dirty="0" smtClean="0"/>
              <a:t>A</a:t>
            </a:r>
          </a:p>
          <a:p>
            <a:pPr lvl="2"/>
            <a:r>
              <a:rPr lang="zh-TW" altLang="en-US" dirty="0" smtClean="0"/>
              <a:t>可使用</a:t>
            </a:r>
            <a:r>
              <a:rPr lang="zh-TW" altLang="en-US" dirty="0"/>
              <a:t>多一點色彩，模式轉換應更加</a:t>
            </a:r>
            <a:r>
              <a:rPr lang="zh-TW" altLang="en-US" dirty="0" smtClean="0"/>
              <a:t>明顯，</a:t>
            </a:r>
            <a:r>
              <a:rPr lang="en-US" altLang="zh-TW" dirty="0" smtClean="0"/>
              <a:t>ACC</a:t>
            </a:r>
            <a:r>
              <a:rPr lang="zh-TW" altLang="en-US" dirty="0" smtClean="0"/>
              <a:t>讓人混淆，應該只有開與關</a:t>
            </a:r>
            <a:endParaRPr lang="en-US" altLang="zh-TW" dirty="0" smtClean="0"/>
          </a:p>
          <a:p>
            <a:pPr lvl="2"/>
            <a:r>
              <a:rPr lang="zh-TW" altLang="en-US" dirty="0" smtClean="0"/>
              <a:t>介面資訊較多</a:t>
            </a:r>
            <a:endParaRPr lang="en-US" altLang="zh-TW" dirty="0" smtClean="0"/>
          </a:p>
          <a:p>
            <a:pPr lvl="1"/>
            <a:r>
              <a:rPr lang="zh-TW" altLang="en-US" dirty="0"/>
              <a:t>介面</a:t>
            </a:r>
            <a:r>
              <a:rPr lang="en-US" altLang="zh-TW" dirty="0" smtClean="0"/>
              <a:t>B</a:t>
            </a:r>
          </a:p>
          <a:p>
            <a:pPr lvl="2"/>
            <a:r>
              <a:rPr lang="zh-TW" altLang="en-US" dirty="0" smtClean="0"/>
              <a:t>重要的訊息如燃料多寡，應加入介面</a:t>
            </a:r>
            <a:endParaRPr lang="en-US" altLang="zh-TW" dirty="0" smtClean="0"/>
          </a:p>
          <a:p>
            <a:pPr lvl="2"/>
            <a:r>
              <a:rPr lang="zh-TW" altLang="en-US" dirty="0" smtClean="0"/>
              <a:t>介面</a:t>
            </a:r>
            <a:r>
              <a:rPr lang="zh-TW" altLang="en-US" dirty="0"/>
              <a:t>簡單</a:t>
            </a:r>
            <a:r>
              <a:rPr lang="zh-TW" altLang="en-US" dirty="0" smtClean="0"/>
              <a:t>，資訊容易</a:t>
            </a:r>
            <a:r>
              <a:rPr lang="zh-TW" altLang="en-US" dirty="0"/>
              <a:t>解讀與</a:t>
            </a:r>
            <a:r>
              <a:rPr lang="zh-TW" altLang="en-US" dirty="0" smtClean="0"/>
              <a:t>執行，圖形變化較大明顯知道模式的改變</a:t>
            </a:r>
            <a:endParaRPr lang="en-US" altLang="zh-TW" dirty="0" smtClean="0"/>
          </a:p>
          <a:p>
            <a:r>
              <a:rPr lang="zh-TW" altLang="en-US" dirty="0" smtClean="0"/>
              <a:t>兩介面模式轉換時應加入音效或其他回饋提醒</a:t>
            </a:r>
            <a:endParaRPr lang="zh-TW" altLang="en-US" dirty="0"/>
          </a:p>
        </p:txBody>
      </p:sp>
      <p:sp>
        <p:nvSpPr>
          <p:cNvPr id="6" name="矩形 5">
            <a:hlinkClick r:id="rId2" action="ppaction://hlinksldjump"/>
          </p:cNvPr>
          <p:cNvSpPr/>
          <p:nvPr/>
        </p:nvSpPr>
        <p:spPr>
          <a:xfrm>
            <a:off x="1979712" y="2276872"/>
            <a:ext cx="86409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7" name="矩形 6">
            <a:hlinkClick r:id="rId3" action="ppaction://hlinksldjump"/>
          </p:cNvPr>
          <p:cNvSpPr/>
          <p:nvPr/>
        </p:nvSpPr>
        <p:spPr>
          <a:xfrm>
            <a:off x="1953072" y="3284984"/>
            <a:ext cx="86409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02410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822959" y="1845734"/>
            <a:ext cx="7565465" cy="4023360"/>
          </a:xfrm>
        </p:spPr>
        <p:txBody>
          <a:bodyPr/>
          <a:lstStyle/>
          <a:p>
            <a:pPr marL="545760" indent="-457200">
              <a:spcBef>
                <a:spcPts val="1800"/>
              </a:spcBef>
              <a:buFont typeface="Arial" panose="020B0604020202020204" pitchFamily="34" charset="0"/>
              <a:buChar char="•"/>
            </a:pPr>
            <a:r>
              <a:rPr lang="zh-TW" altLang="en-US" dirty="0" smtClean="0"/>
              <a:t>系統如何做出適當的反應使駕駛理解系統能力避免混淆是很重要的觀點</a:t>
            </a:r>
            <a:r>
              <a:rPr lang="en-US" altLang="zh-TW" dirty="0" smtClean="0"/>
              <a:t>(</a:t>
            </a:r>
            <a:r>
              <a:rPr lang="en-US" altLang="zh-TW" dirty="0" err="1" smtClean="0"/>
              <a:t>Bredereke</a:t>
            </a:r>
            <a:r>
              <a:rPr lang="zh-TW" altLang="en-US" dirty="0" smtClean="0"/>
              <a:t> </a:t>
            </a:r>
            <a:r>
              <a:rPr lang="en-US" altLang="zh-TW" dirty="0" smtClean="0"/>
              <a:t>et al. 2002)</a:t>
            </a:r>
          </a:p>
          <a:p>
            <a:pPr marL="545760" indent="-457200">
              <a:spcBef>
                <a:spcPts val="1800"/>
              </a:spcBef>
              <a:buFont typeface="Arial" panose="020B0604020202020204" pitchFamily="34" charset="0"/>
              <a:buChar char="•"/>
            </a:pPr>
            <a:r>
              <a:rPr lang="zh-TW" altLang="en-US" dirty="0" smtClean="0"/>
              <a:t>駕駛者切換三種自動駕駛模式，分別為手動、類自動及全自動</a:t>
            </a:r>
            <a:r>
              <a:rPr lang="en-US" altLang="zh-TW" dirty="0" smtClean="0"/>
              <a:t>(</a:t>
            </a:r>
            <a:r>
              <a:rPr lang="en-US" altLang="zh-TW" dirty="0" err="1"/>
              <a:t>HAVEit</a:t>
            </a:r>
            <a:r>
              <a:rPr lang="en-US" altLang="zh-TW" dirty="0"/>
              <a:t> </a:t>
            </a:r>
            <a:r>
              <a:rPr lang="en-US" altLang="zh-TW" dirty="0" smtClean="0"/>
              <a:t>project, 2015</a:t>
            </a:r>
            <a:r>
              <a:rPr lang="en-US" altLang="zh-TW" dirty="0" smtClean="0"/>
              <a:t>)</a:t>
            </a:r>
          </a:p>
          <a:p>
            <a:pPr marL="838368" lvl="1" indent="-457200">
              <a:spcBef>
                <a:spcPts val="1800"/>
              </a:spcBef>
              <a:buFont typeface="Arial" panose="020B0604020202020204" pitchFamily="34" charset="0"/>
              <a:buChar char="•"/>
            </a:pPr>
            <a:r>
              <a:rPr lang="en-US" altLang="zh-TW" dirty="0" err="1" smtClean="0"/>
              <a:t>HAVEit</a:t>
            </a:r>
            <a:r>
              <a:rPr lang="en-US" altLang="zh-TW" dirty="0" smtClean="0"/>
              <a:t> : </a:t>
            </a:r>
            <a:r>
              <a:rPr lang="en-US" altLang="zh-TW" dirty="0"/>
              <a:t>Highly automated vehicles for intelligent transport</a:t>
            </a:r>
            <a:endParaRPr lang="zh-TW" altLang="zh-TW" dirty="0"/>
          </a:p>
          <a:p>
            <a:pPr marL="838368" lvl="1" indent="-457200">
              <a:spcBef>
                <a:spcPts val="1800"/>
              </a:spcBef>
              <a:buFont typeface="Arial" panose="020B0604020202020204" pitchFamily="34" charset="0"/>
              <a:buChar char="•"/>
            </a:pPr>
            <a:endParaRPr lang="en-US" altLang="zh-TW" dirty="0" smtClean="0"/>
          </a:p>
        </p:txBody>
      </p:sp>
    </p:spTree>
    <p:extLst>
      <p:ext uri="{BB962C8B-B14F-4D97-AF65-F5344CB8AC3E}">
        <p14:creationId xmlns:p14="http://schemas.microsoft.com/office/powerpoint/2010/main" val="2380490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Discussion</a:t>
            </a:r>
            <a:endParaRPr lang="zh-TW" altLang="en-US" dirty="0"/>
          </a:p>
        </p:txBody>
      </p:sp>
      <p:sp>
        <p:nvSpPr>
          <p:cNvPr id="3" name="內容版面配置區 2"/>
          <p:cNvSpPr>
            <a:spLocks noGrp="1"/>
          </p:cNvSpPr>
          <p:nvPr>
            <p:ph idx="1"/>
          </p:nvPr>
        </p:nvSpPr>
        <p:spPr>
          <a:xfrm>
            <a:off x="822959" y="1845734"/>
            <a:ext cx="7543801" cy="4023360"/>
          </a:xfrm>
        </p:spPr>
        <p:txBody>
          <a:bodyPr>
            <a:normAutofit/>
          </a:bodyPr>
          <a:lstStyle/>
          <a:p>
            <a:pPr marL="88560" indent="0">
              <a:buNone/>
            </a:pPr>
            <a:r>
              <a:rPr lang="zh-TW" altLang="en-US" dirty="0" smtClean="0"/>
              <a:t>由於</a:t>
            </a:r>
            <a:r>
              <a:rPr lang="zh-TW" altLang="en-US" dirty="0"/>
              <a:t>樣本數較</a:t>
            </a:r>
            <a:r>
              <a:rPr lang="zh-TW" altLang="en-US" dirty="0" smtClean="0"/>
              <a:t>少，對於偏好介面</a:t>
            </a:r>
            <a:r>
              <a:rPr lang="en-US" altLang="zh-TW" dirty="0" smtClean="0"/>
              <a:t>B</a:t>
            </a:r>
            <a:r>
              <a:rPr lang="zh-TW" altLang="en-US" dirty="0" smtClean="0"/>
              <a:t>者較多</a:t>
            </a:r>
            <a:r>
              <a:rPr lang="en-US" altLang="zh-TW" dirty="0" smtClean="0"/>
              <a:t>(13 vs. 9)</a:t>
            </a:r>
            <a:r>
              <a:rPr lang="zh-TW" altLang="en-US" dirty="0" smtClean="0"/>
              <a:t>無法過度強調何種介面特別好</a:t>
            </a:r>
            <a:endParaRPr lang="en-US" altLang="zh-TW" dirty="0" smtClean="0"/>
          </a:p>
          <a:p>
            <a:pPr marL="88560" indent="0">
              <a:buNone/>
            </a:pPr>
            <a:endParaRPr lang="en-US" altLang="zh-TW" dirty="0" smtClean="0"/>
          </a:p>
          <a:p>
            <a:pPr marL="88560" indent="0">
              <a:buNone/>
            </a:pPr>
            <a:r>
              <a:rPr lang="zh-TW" altLang="en-US" dirty="0" smtClean="0"/>
              <a:t>有些人希望介面乾淨簡單，有些人要求介面須有更多有用資訊，未來可更進一步調查於絕對安全的情況下，是否自動化卡車之儀表板可被客製化</a:t>
            </a:r>
            <a:endParaRPr lang="en-US" altLang="zh-TW" dirty="0" smtClean="0"/>
          </a:p>
          <a:p>
            <a:endParaRPr lang="zh-TW" altLang="en-US" dirty="0"/>
          </a:p>
        </p:txBody>
      </p:sp>
    </p:spTree>
    <p:extLst>
      <p:ext uri="{BB962C8B-B14F-4D97-AF65-F5344CB8AC3E}">
        <p14:creationId xmlns:p14="http://schemas.microsoft.com/office/powerpoint/2010/main" val="299025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Discussion</a:t>
            </a:r>
            <a:endParaRPr lang="zh-TW" altLang="en-US" dirty="0"/>
          </a:p>
        </p:txBody>
      </p:sp>
      <p:sp>
        <p:nvSpPr>
          <p:cNvPr id="3" name="內容版面配置區 2"/>
          <p:cNvSpPr>
            <a:spLocks noGrp="1"/>
          </p:cNvSpPr>
          <p:nvPr>
            <p:ph idx="1"/>
          </p:nvPr>
        </p:nvSpPr>
        <p:spPr>
          <a:xfrm>
            <a:off x="822959" y="1845734"/>
            <a:ext cx="7709481" cy="4023360"/>
          </a:xfrm>
        </p:spPr>
        <p:txBody>
          <a:bodyPr/>
          <a:lstStyle/>
          <a:p>
            <a:r>
              <a:rPr lang="zh-TW" altLang="zh-TW" dirty="0" smtClean="0"/>
              <a:t>實驗顯示在駕駛與自動化汽車之間的設計，開啟自動化和自動化失</a:t>
            </a:r>
            <a:r>
              <a:rPr lang="zh-TW" altLang="en-US" dirty="0" smtClean="0"/>
              <a:t>效</a:t>
            </a:r>
            <a:r>
              <a:rPr lang="zh-TW" altLang="zh-TW" dirty="0" smtClean="0"/>
              <a:t>後回歸駕駛所花費的</a:t>
            </a:r>
            <a:r>
              <a:rPr lang="zh-TW" altLang="zh-TW" dirty="0" smtClean="0">
                <a:solidFill>
                  <a:srgbClr val="FF0000"/>
                </a:solidFill>
              </a:rPr>
              <a:t>時間</a:t>
            </a:r>
            <a:r>
              <a:rPr lang="zh-TW" altLang="zh-TW" dirty="0" smtClean="0"/>
              <a:t>為重要的因素</a:t>
            </a:r>
            <a:endParaRPr lang="en-US" altLang="zh-TW" dirty="0" smtClean="0"/>
          </a:p>
          <a:p>
            <a:endParaRPr lang="en-US" altLang="zh-TW" dirty="0" smtClean="0"/>
          </a:p>
          <a:p>
            <a:r>
              <a:rPr lang="zh-TW" altLang="zh-TW" dirty="0"/>
              <a:t>未來研究</a:t>
            </a:r>
            <a:r>
              <a:rPr lang="zh-TW" altLang="zh-TW" dirty="0" smtClean="0"/>
              <a:t>應調查</a:t>
            </a:r>
            <a:r>
              <a:rPr lang="en-US" altLang="zh-TW" dirty="0"/>
              <a:t>GUI(</a:t>
            </a:r>
            <a:r>
              <a:rPr lang="zh-TW" altLang="zh-TW" dirty="0"/>
              <a:t>圖形使用者介面</a:t>
            </a:r>
            <a:r>
              <a:rPr lang="en-US" altLang="zh-TW" dirty="0" smtClean="0"/>
              <a:t>)</a:t>
            </a:r>
            <a:r>
              <a:rPr lang="zh-TW" altLang="zh-TW" dirty="0" smtClean="0"/>
              <a:t> ，及其他資訊的型態</a:t>
            </a:r>
            <a:r>
              <a:rPr lang="zh-TW" altLang="en-US" dirty="0" smtClean="0"/>
              <a:t>應</a:t>
            </a:r>
            <a:r>
              <a:rPr lang="zh-TW" altLang="zh-TW" dirty="0" smtClean="0"/>
              <a:t>如何設計，</a:t>
            </a:r>
            <a:r>
              <a:rPr lang="zh-TW" altLang="zh-TW" dirty="0"/>
              <a:t>達到人車</a:t>
            </a:r>
            <a:r>
              <a:rPr lang="zh-TW" altLang="zh-TW" dirty="0" smtClean="0"/>
              <a:t>自動化互動</a:t>
            </a:r>
            <a:r>
              <a:rPr lang="zh-TW" altLang="en-US" dirty="0" smtClean="0"/>
              <a:t>之</a:t>
            </a:r>
            <a:r>
              <a:rPr lang="zh-TW" altLang="zh-TW" dirty="0" smtClean="0"/>
              <a:t>最佳化</a:t>
            </a:r>
            <a:r>
              <a:rPr lang="zh-TW" altLang="zh-TW" dirty="0"/>
              <a:t>。</a:t>
            </a:r>
          </a:p>
          <a:p>
            <a:endParaRPr lang="zh-TW" altLang="en-US" dirty="0"/>
          </a:p>
        </p:txBody>
      </p:sp>
    </p:spTree>
    <p:extLst>
      <p:ext uri="{BB962C8B-B14F-4D97-AF65-F5344CB8AC3E}">
        <p14:creationId xmlns:p14="http://schemas.microsoft.com/office/powerpoint/2010/main" val="365840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611560" y="2708920"/>
            <a:ext cx="7888908" cy="1469263"/>
          </a:xfrm>
          <a:prstGeom prst="rect">
            <a:avLst/>
          </a:prstGeom>
        </p:spPr>
      </p:pic>
    </p:spTree>
    <p:extLst>
      <p:ext uri="{BB962C8B-B14F-4D97-AF65-F5344CB8AC3E}">
        <p14:creationId xmlns:p14="http://schemas.microsoft.com/office/powerpoint/2010/main" val="3759303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pPr marL="0" indent="0">
              <a:buNone/>
            </a:pPr>
            <a:r>
              <a:rPr lang="zh-TW" altLang="en-US" dirty="0"/>
              <a:t>實驗</a:t>
            </a:r>
            <a:r>
              <a:rPr lang="zh-TW" altLang="en-US" dirty="0" smtClean="0"/>
              <a:t>設計</a:t>
            </a:r>
            <a:endParaRPr lang="en-US" altLang="zh-TW" dirty="0" smtClean="0"/>
          </a:p>
          <a:p>
            <a:r>
              <a:rPr lang="en-US" altLang="zh-TW" dirty="0" smtClean="0"/>
              <a:t>2x2</a:t>
            </a:r>
            <a:r>
              <a:rPr lang="zh-TW" altLang="en-US" dirty="0" smtClean="0"/>
              <a:t>混因子</a:t>
            </a:r>
            <a:endParaRPr lang="en-US" altLang="zh-TW" dirty="0" smtClean="0"/>
          </a:p>
          <a:p>
            <a:pPr lvl="1"/>
            <a:r>
              <a:rPr lang="zh-TW" altLang="en-US" dirty="0" smtClean="0"/>
              <a:t>交通流量：高車流量、低車流量 </a:t>
            </a:r>
            <a:r>
              <a:rPr lang="en-US" altLang="zh-TW" dirty="0" smtClean="0"/>
              <a:t>(</a:t>
            </a:r>
            <a:r>
              <a:rPr lang="zh-TW" altLang="en-US" dirty="0" smtClean="0"/>
              <a:t>組間因子</a:t>
            </a:r>
            <a:r>
              <a:rPr lang="en-US" altLang="zh-TW" dirty="0" smtClean="0"/>
              <a:t>)</a:t>
            </a:r>
          </a:p>
          <a:p>
            <a:pPr lvl="1"/>
            <a:r>
              <a:rPr lang="zh-TW" altLang="en-US" dirty="0" smtClean="0"/>
              <a:t>介面型態：介面</a:t>
            </a:r>
            <a:r>
              <a:rPr lang="en-US" altLang="zh-TW" dirty="0" smtClean="0"/>
              <a:t>A</a:t>
            </a:r>
            <a:r>
              <a:rPr lang="zh-TW" altLang="en-US" dirty="0" smtClean="0"/>
              <a:t>、介面</a:t>
            </a:r>
            <a:r>
              <a:rPr lang="en-US" altLang="zh-TW" dirty="0" smtClean="0"/>
              <a:t>B</a:t>
            </a:r>
            <a:r>
              <a:rPr lang="zh-TW" altLang="en-US" dirty="0" smtClean="0"/>
              <a:t> </a:t>
            </a:r>
            <a:r>
              <a:rPr lang="en-US" altLang="zh-TW" dirty="0" smtClean="0"/>
              <a:t>(</a:t>
            </a:r>
            <a:r>
              <a:rPr lang="zh-TW" altLang="en-US" dirty="0" smtClean="0"/>
              <a:t>組內因子</a:t>
            </a:r>
            <a:r>
              <a:rPr lang="en-US" altLang="zh-TW" dirty="0" smtClean="0"/>
              <a:t>)</a:t>
            </a:r>
          </a:p>
          <a:p>
            <a:r>
              <a:rPr lang="zh-TW" altLang="en-US" dirty="0" smtClean="0"/>
              <a:t>自動化模式</a:t>
            </a:r>
            <a:r>
              <a:rPr lang="en-US" altLang="zh-TW" dirty="0" smtClean="0"/>
              <a:t>(</a:t>
            </a:r>
            <a:r>
              <a:rPr lang="zh-TW" altLang="en-US" dirty="0" smtClean="0"/>
              <a:t>儀表板介面</a:t>
            </a:r>
            <a:r>
              <a:rPr lang="en-US" altLang="zh-TW" dirty="0" smtClean="0"/>
              <a:t>)</a:t>
            </a:r>
          </a:p>
          <a:p>
            <a:pPr lvl="1"/>
            <a:r>
              <a:rPr lang="zh-TW" altLang="en-US" dirty="0"/>
              <a:t>介面</a:t>
            </a:r>
            <a:r>
              <a:rPr lang="en-US" altLang="zh-TW" dirty="0"/>
              <a:t>A</a:t>
            </a:r>
            <a:r>
              <a:rPr lang="zh-TW" altLang="en-US" dirty="0" smtClean="0"/>
              <a:t>：手動</a:t>
            </a:r>
            <a:r>
              <a:rPr lang="en-US" altLang="zh-TW" dirty="0" smtClean="0"/>
              <a:t>/ACC</a:t>
            </a:r>
            <a:r>
              <a:rPr lang="en-US" altLang="zh-TW" sz="2000" dirty="0" smtClean="0"/>
              <a:t>(</a:t>
            </a:r>
            <a:r>
              <a:rPr lang="zh-TW" altLang="zh-TW" sz="2000" dirty="0" smtClean="0"/>
              <a:t>主動</a:t>
            </a:r>
            <a:r>
              <a:rPr lang="zh-TW" altLang="zh-TW" sz="2000" dirty="0"/>
              <a:t>車距控制巡航</a:t>
            </a:r>
            <a:r>
              <a:rPr lang="zh-TW" altLang="zh-TW" sz="2000" dirty="0" smtClean="0"/>
              <a:t>系統</a:t>
            </a:r>
            <a:r>
              <a:rPr lang="en-US" altLang="zh-TW" sz="2000" dirty="0" smtClean="0"/>
              <a:t>)/</a:t>
            </a:r>
            <a:r>
              <a:rPr lang="zh-TW" altLang="en-US" dirty="0" smtClean="0"/>
              <a:t>全自動</a:t>
            </a:r>
            <a:endParaRPr lang="en-US" altLang="zh-TW" dirty="0" smtClean="0"/>
          </a:p>
          <a:p>
            <a:pPr lvl="1"/>
            <a:r>
              <a:rPr lang="zh-TW" altLang="en-US" dirty="0"/>
              <a:t>介面</a:t>
            </a:r>
            <a:r>
              <a:rPr lang="en-US" altLang="zh-TW" dirty="0"/>
              <a:t>B</a:t>
            </a:r>
            <a:r>
              <a:rPr lang="zh-TW" altLang="en-US" dirty="0" smtClean="0"/>
              <a:t>：手動</a:t>
            </a:r>
            <a:r>
              <a:rPr lang="en-US" altLang="zh-TW" dirty="0" smtClean="0"/>
              <a:t>/</a:t>
            </a:r>
            <a:r>
              <a:rPr lang="zh-TW" altLang="en-US" dirty="0" smtClean="0"/>
              <a:t>全自動</a:t>
            </a:r>
            <a:endParaRPr lang="en-US" altLang="zh-TW" dirty="0" smtClean="0"/>
          </a:p>
        </p:txBody>
      </p:sp>
    </p:spTree>
    <p:extLst>
      <p:ext uri="{BB962C8B-B14F-4D97-AF65-F5344CB8AC3E}">
        <p14:creationId xmlns:p14="http://schemas.microsoft.com/office/powerpoint/2010/main" val="416981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a:t>簡化版</a:t>
            </a:r>
            <a:r>
              <a:rPr lang="zh-TW" altLang="en-US" dirty="0" smtClean="0"/>
              <a:t>介面</a:t>
            </a:r>
            <a:r>
              <a:rPr lang="en-US" altLang="zh-TW" dirty="0" smtClean="0"/>
              <a:t>A</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72685"/>
            <a:ext cx="8136904" cy="3676595"/>
          </a:xfrm>
          <a:prstGeom prst="rect">
            <a:avLst/>
          </a:prstGeom>
          <a:noFill/>
          <a:ln>
            <a:noFill/>
          </a:ln>
        </p:spPr>
      </p:pic>
      <p:sp>
        <p:nvSpPr>
          <p:cNvPr id="5" name="矩形 4"/>
          <p:cNvSpPr/>
          <p:nvPr/>
        </p:nvSpPr>
        <p:spPr>
          <a:xfrm>
            <a:off x="539552" y="5867980"/>
            <a:ext cx="7776864" cy="369332"/>
          </a:xfrm>
          <a:prstGeom prst="rect">
            <a:avLst/>
          </a:prstGeom>
        </p:spPr>
        <p:txBody>
          <a:bodyPr wrap="square">
            <a:spAutoFit/>
          </a:bodyPr>
          <a:lstStyle/>
          <a:p>
            <a:r>
              <a:rPr lang="en-US" altLang="zh-TW" dirty="0" smtClean="0"/>
              <a:t>a</a:t>
            </a:r>
            <a:r>
              <a:rPr lang="en-US" altLang="zh-TW" dirty="0"/>
              <a:t>) manual mode, b) ACC active, c) Auto available d) Auto active.</a:t>
            </a:r>
            <a:endParaRPr lang="zh-TW" altLang="en-US" dirty="0"/>
          </a:p>
        </p:txBody>
      </p:sp>
    </p:spTree>
    <p:extLst>
      <p:ext uri="{BB962C8B-B14F-4D97-AF65-F5344CB8AC3E}">
        <p14:creationId xmlns:p14="http://schemas.microsoft.com/office/powerpoint/2010/main" val="1771807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簡化版介面</a:t>
            </a:r>
            <a:r>
              <a:rPr lang="en-US" altLang="zh-TW" dirty="0"/>
              <a:t>B</a:t>
            </a:r>
            <a:endParaRPr lang="zh-TW" altLang="en-US" dirty="0"/>
          </a:p>
        </p:txBody>
      </p:sp>
      <p:pic>
        <p:nvPicPr>
          <p:cNvPr id="4" name="圖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94000"/>
            <a:ext cx="8319090" cy="2003152"/>
          </a:xfrm>
          <a:prstGeom prst="rect">
            <a:avLst/>
          </a:prstGeom>
          <a:noFill/>
          <a:ln>
            <a:noFill/>
          </a:ln>
        </p:spPr>
      </p:pic>
      <p:sp>
        <p:nvSpPr>
          <p:cNvPr id="5" name="矩形 4"/>
          <p:cNvSpPr/>
          <p:nvPr/>
        </p:nvSpPr>
        <p:spPr>
          <a:xfrm>
            <a:off x="495752" y="5013176"/>
            <a:ext cx="8108696" cy="369332"/>
          </a:xfrm>
          <a:prstGeom prst="rect">
            <a:avLst/>
          </a:prstGeom>
        </p:spPr>
        <p:txBody>
          <a:bodyPr wrap="square">
            <a:spAutoFit/>
          </a:bodyPr>
          <a:lstStyle/>
          <a:p>
            <a:r>
              <a:rPr lang="en-US" altLang="zh-TW" dirty="0" smtClean="0"/>
              <a:t>a</a:t>
            </a:r>
            <a:r>
              <a:rPr lang="en-US" altLang="zh-TW" dirty="0"/>
              <a:t>) manual mode</a:t>
            </a:r>
            <a:r>
              <a:rPr lang="en-US" altLang="zh-TW" dirty="0" smtClean="0"/>
              <a:t>, </a:t>
            </a:r>
            <a:r>
              <a:rPr lang="en-US" altLang="zh-TW" dirty="0"/>
              <a:t>b) Auto available c) Auto active.</a:t>
            </a:r>
            <a:endParaRPr lang="zh-TW" altLang="en-US" dirty="0"/>
          </a:p>
        </p:txBody>
      </p:sp>
      <p:sp>
        <p:nvSpPr>
          <p:cNvPr id="6" name="矩形 5">
            <a:hlinkClick r:id="rId3" action="ppaction://hlinksldjump"/>
          </p:cNvPr>
          <p:cNvSpPr/>
          <p:nvPr/>
        </p:nvSpPr>
        <p:spPr>
          <a:xfrm>
            <a:off x="7956376" y="5589240"/>
            <a:ext cx="100811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71807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設備</a:t>
            </a:r>
            <a:endParaRPr lang="en-US" altLang="zh-TW" dirty="0" smtClean="0"/>
          </a:p>
          <a:p>
            <a:pPr lvl="1"/>
            <a:r>
              <a:rPr lang="en-US" altLang="zh-TW" dirty="0" smtClean="0"/>
              <a:t>130</a:t>
            </a:r>
            <a:r>
              <a:rPr lang="zh-TW" altLang="en-US" dirty="0" smtClean="0"/>
              <a:t>度圓柱型顯示器</a:t>
            </a:r>
            <a:endParaRPr lang="en-US" altLang="zh-TW" dirty="0" smtClean="0"/>
          </a:p>
          <a:p>
            <a:pPr lvl="1"/>
            <a:r>
              <a:rPr lang="zh-TW" altLang="en-US" dirty="0" smtClean="0"/>
              <a:t>儀表板為電腦螢幕</a:t>
            </a:r>
            <a:endParaRPr lang="en-US" altLang="zh-TW" dirty="0" smtClean="0"/>
          </a:p>
          <a:p>
            <a:pPr lvl="1"/>
            <a:r>
              <a:rPr lang="zh-TW" altLang="en-US" dirty="0"/>
              <a:t>後照鏡為</a:t>
            </a:r>
            <a:r>
              <a:rPr lang="en-US" altLang="zh-TW" dirty="0"/>
              <a:t>LCD</a:t>
            </a:r>
            <a:r>
              <a:rPr lang="zh-TW" altLang="en-US" dirty="0"/>
              <a:t>螢幕</a:t>
            </a:r>
            <a:r>
              <a:rPr lang="zh-TW" altLang="en-US" dirty="0" smtClean="0"/>
              <a:t>模擬</a:t>
            </a:r>
            <a:endParaRPr lang="en-US" altLang="zh-TW" dirty="0" smtClean="0"/>
          </a:p>
          <a:p>
            <a:pPr lvl="1"/>
            <a:r>
              <a:rPr lang="zh-TW" altLang="en-US" dirty="0"/>
              <a:t>方向盤附有握把感應</a:t>
            </a:r>
            <a:r>
              <a:rPr lang="zh-TW" altLang="en-US" dirty="0" smtClean="0"/>
              <a:t>器</a:t>
            </a:r>
            <a:endParaRPr lang="en-US" altLang="zh-TW" dirty="0" smtClean="0"/>
          </a:p>
          <a:p>
            <a:pPr lvl="1"/>
            <a:r>
              <a:rPr lang="en-US" altLang="zh-TW" dirty="0" smtClean="0"/>
              <a:t>iPhone 4s</a:t>
            </a:r>
            <a:r>
              <a:rPr lang="zh-TW" altLang="en-US" dirty="0" smtClean="0"/>
              <a:t>模擬方向盤按鍵：啟動自動化模式</a:t>
            </a:r>
            <a:endParaRPr lang="en-US" altLang="zh-TW" dirty="0" smtClean="0"/>
          </a:p>
          <a:p>
            <a:pPr lvl="2"/>
            <a:r>
              <a:rPr lang="zh-TW" altLang="en-US" dirty="0"/>
              <a:t>介面</a:t>
            </a:r>
            <a:r>
              <a:rPr lang="en-US" altLang="zh-TW" dirty="0"/>
              <a:t>A</a:t>
            </a:r>
            <a:r>
              <a:rPr lang="zh-TW" altLang="en-US" dirty="0" smtClean="0"/>
              <a:t>：三個按鈕</a:t>
            </a:r>
            <a:endParaRPr lang="en-US" altLang="zh-TW" dirty="0" smtClean="0"/>
          </a:p>
          <a:p>
            <a:pPr lvl="2"/>
            <a:r>
              <a:rPr lang="zh-TW" altLang="en-US" dirty="0"/>
              <a:t>介面</a:t>
            </a:r>
            <a:r>
              <a:rPr lang="en-US" altLang="zh-TW" dirty="0" smtClean="0"/>
              <a:t>B</a:t>
            </a:r>
            <a:r>
              <a:rPr lang="zh-TW" altLang="en-US" dirty="0" smtClean="0"/>
              <a:t>：兩個按鈕</a:t>
            </a:r>
            <a:endParaRPr lang="zh-TW" altLang="en-US" dirty="0"/>
          </a:p>
        </p:txBody>
      </p:sp>
      <p:pic>
        <p:nvPicPr>
          <p:cNvPr id="4" name="圖片 3"/>
          <p:cNvPicPr/>
          <p:nvPr/>
        </p:nvPicPr>
        <p:blipFill>
          <a:blip r:embed="rId2">
            <a:extLst>
              <a:ext uri="{28A0092B-C50C-407E-A947-70E740481C1C}">
                <a14:useLocalDpi xmlns:a14="http://schemas.microsoft.com/office/drawing/2010/main" val="0"/>
              </a:ext>
            </a:extLst>
          </a:blip>
          <a:srcRect/>
          <a:stretch>
            <a:fillRect/>
          </a:stretch>
        </p:blipFill>
        <p:spPr bwMode="auto">
          <a:xfrm>
            <a:off x="822959" y="1635781"/>
            <a:ext cx="6696744" cy="4443265"/>
          </a:xfrm>
          <a:prstGeom prst="rect">
            <a:avLst/>
          </a:prstGeom>
          <a:noFill/>
          <a:ln>
            <a:noFill/>
          </a:ln>
        </p:spPr>
      </p:pic>
    </p:spTree>
    <p:extLst>
      <p:ext uri="{BB962C8B-B14F-4D97-AF65-F5344CB8AC3E}">
        <p14:creationId xmlns:p14="http://schemas.microsoft.com/office/powerpoint/2010/main" val="17718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刺激</a:t>
            </a:r>
            <a:r>
              <a:rPr lang="en-US" altLang="zh-TW" dirty="0" smtClean="0"/>
              <a:t>/</a:t>
            </a:r>
            <a:r>
              <a:rPr lang="zh-TW" altLang="en-US" dirty="0" smtClean="0"/>
              <a:t>劇本</a:t>
            </a:r>
            <a:endParaRPr lang="en-US" altLang="zh-TW" dirty="0" smtClean="0"/>
          </a:p>
          <a:p>
            <a:pPr lvl="1"/>
            <a:r>
              <a:rPr lang="zh-TW" altLang="en-US" dirty="0" smtClean="0"/>
              <a:t>瑞典高速公路，每個方向有兩線道</a:t>
            </a:r>
            <a:endParaRPr lang="en-US" altLang="zh-TW" dirty="0" smtClean="0"/>
          </a:p>
          <a:p>
            <a:pPr lvl="1"/>
            <a:r>
              <a:rPr lang="zh-TW" altLang="en-US" dirty="0" smtClean="0"/>
              <a:t>每位</a:t>
            </a:r>
            <a:r>
              <a:rPr lang="zh-TW" altLang="zh-TW" dirty="0" smtClean="0"/>
              <a:t>受</a:t>
            </a:r>
            <a:r>
              <a:rPr lang="zh-TW" altLang="zh-TW" dirty="0"/>
              <a:t>測者駕駛路段兩</a:t>
            </a:r>
            <a:r>
              <a:rPr lang="zh-TW" altLang="zh-TW" dirty="0" smtClean="0"/>
              <a:t>次</a:t>
            </a:r>
            <a:r>
              <a:rPr lang="zh-TW" altLang="en-US" dirty="0" smtClean="0"/>
              <a:t>分別</a:t>
            </a:r>
            <a:r>
              <a:rPr lang="zh-TW" altLang="zh-TW" dirty="0" smtClean="0"/>
              <a:t>使用</a:t>
            </a:r>
            <a:r>
              <a:rPr lang="zh-TW" altLang="zh-TW" dirty="0"/>
              <a:t>介面</a:t>
            </a:r>
            <a:r>
              <a:rPr lang="en-US" altLang="zh-TW" dirty="0" smtClean="0"/>
              <a:t>A</a:t>
            </a:r>
            <a:r>
              <a:rPr lang="zh-TW" altLang="en-US" dirty="0" smtClean="0"/>
              <a:t>、</a:t>
            </a:r>
            <a:r>
              <a:rPr lang="en-US" altLang="zh-TW" dirty="0" smtClean="0"/>
              <a:t>B</a:t>
            </a:r>
          </a:p>
          <a:p>
            <a:pPr lvl="1"/>
            <a:r>
              <a:rPr lang="zh-TW" altLang="zh-TW" dirty="0" smtClean="0"/>
              <a:t>為</a:t>
            </a:r>
            <a:r>
              <a:rPr lang="zh-TW" altLang="zh-TW" dirty="0"/>
              <a:t>平衡</a:t>
            </a:r>
            <a:r>
              <a:rPr lang="zh-TW" altLang="zh-TW" dirty="0" smtClean="0"/>
              <a:t>使用介面</a:t>
            </a:r>
            <a:r>
              <a:rPr lang="zh-TW" altLang="zh-TW" dirty="0"/>
              <a:t>的順序</a:t>
            </a:r>
            <a:r>
              <a:rPr lang="zh-TW" altLang="zh-TW" dirty="0" smtClean="0"/>
              <a:t>，一半的</a:t>
            </a:r>
            <a:r>
              <a:rPr lang="zh-TW" altLang="zh-TW" dirty="0"/>
              <a:t>受測者會先使用介面</a:t>
            </a:r>
            <a:r>
              <a:rPr lang="en-US" altLang="zh-TW" dirty="0"/>
              <a:t>A</a:t>
            </a:r>
            <a:r>
              <a:rPr lang="zh-TW" altLang="zh-TW" dirty="0"/>
              <a:t>，另一半則先使用介面</a:t>
            </a:r>
            <a:r>
              <a:rPr lang="en-US" altLang="zh-TW" dirty="0" smtClean="0"/>
              <a:t>B</a:t>
            </a:r>
            <a:endParaRPr lang="zh-TW" altLang="zh-TW" dirty="0"/>
          </a:p>
          <a:p>
            <a:pPr lvl="1"/>
            <a:endParaRPr lang="zh-TW" altLang="en-US" dirty="0"/>
          </a:p>
        </p:txBody>
      </p:sp>
    </p:spTree>
    <p:extLst>
      <p:ext uri="{BB962C8B-B14F-4D97-AF65-F5344CB8AC3E}">
        <p14:creationId xmlns:p14="http://schemas.microsoft.com/office/powerpoint/2010/main" val="1771807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刺激</a:t>
            </a:r>
            <a:r>
              <a:rPr lang="en-US" altLang="zh-TW" dirty="0" smtClean="0"/>
              <a:t>/</a:t>
            </a:r>
            <a:r>
              <a:rPr lang="zh-TW" altLang="en-US" dirty="0" smtClean="0"/>
              <a:t>劇本</a:t>
            </a:r>
            <a:endParaRPr lang="en-US" altLang="zh-TW" dirty="0" smtClean="0"/>
          </a:p>
        </p:txBody>
      </p:sp>
      <p:pic>
        <p:nvPicPr>
          <p:cNvPr id="4" name="圖片 3"/>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467544" y="2276872"/>
            <a:ext cx="8333633" cy="3744416"/>
          </a:xfrm>
          <a:prstGeom prst="rect">
            <a:avLst/>
          </a:prstGeom>
          <a:noFill/>
          <a:ln>
            <a:noFill/>
          </a:ln>
        </p:spPr>
      </p:pic>
      <p:sp>
        <p:nvSpPr>
          <p:cNvPr id="5" name="矩形 4"/>
          <p:cNvSpPr/>
          <p:nvPr/>
        </p:nvSpPr>
        <p:spPr>
          <a:xfrm>
            <a:off x="323528" y="3645024"/>
            <a:ext cx="8352928" cy="36004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6" name="文字方塊 5"/>
          <p:cNvSpPr txBox="1"/>
          <p:nvPr/>
        </p:nvSpPr>
        <p:spPr>
          <a:xfrm>
            <a:off x="6012160" y="864182"/>
            <a:ext cx="298782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zh-TW" dirty="0">
                <a:latin typeface="微軟正黑體" panose="020B0604030504040204" pitchFamily="34" charset="-120"/>
                <a:ea typeface="微軟正黑體" panose="020B0604030504040204" pitchFamily="34" charset="-120"/>
              </a:rPr>
              <a:t>使用轉向指示器啟動</a:t>
            </a:r>
            <a:r>
              <a:rPr lang="zh-TW" altLang="zh-TW" dirty="0" smtClean="0">
                <a:latin typeface="微軟正黑體" panose="020B0604030504040204" pitchFamily="34" charset="-120"/>
                <a:ea typeface="微軟正黑體" panose="020B0604030504040204" pitchFamily="34" charset="-120"/>
              </a:rPr>
              <a:t>自動變</a:t>
            </a:r>
            <a:r>
              <a:rPr lang="zh-TW" altLang="zh-TW" dirty="0">
                <a:latin typeface="微軟正黑體" panose="020B0604030504040204" pitchFamily="34" charset="-120"/>
                <a:ea typeface="微軟正黑體" panose="020B0604030504040204" pitchFamily="34" charset="-120"/>
              </a:rPr>
              <a:t>道至左側車道，當超過緩慢車輛後</a:t>
            </a:r>
            <a:r>
              <a:rPr lang="zh-TW" altLang="zh-TW" dirty="0" smtClean="0">
                <a:latin typeface="微軟正黑體" panose="020B0604030504040204" pitchFamily="34" charset="-120"/>
                <a:ea typeface="微軟正黑體" panose="020B0604030504040204" pitchFamily="34" charset="-120"/>
              </a:rPr>
              <a:t>再使用</a:t>
            </a:r>
            <a:r>
              <a:rPr lang="zh-TW" altLang="zh-TW" dirty="0">
                <a:latin typeface="微軟正黑體" panose="020B0604030504040204" pitchFamily="34" charset="-120"/>
                <a:ea typeface="微軟正黑體" panose="020B0604030504040204" pitchFamily="34" charset="-120"/>
              </a:rPr>
              <a:t>轉向指示器變道回</a:t>
            </a:r>
            <a:r>
              <a:rPr lang="zh-TW" altLang="zh-TW" dirty="0" smtClean="0">
                <a:latin typeface="微軟正黑體" panose="020B0604030504040204" pitchFamily="34" charset="-120"/>
                <a:ea typeface="微軟正黑體" panose="020B0604030504040204" pitchFamily="34" charset="-120"/>
              </a:rPr>
              <a:t>原車道</a:t>
            </a:r>
            <a:r>
              <a:rPr lang="zh-TW"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9" name="矩形 8"/>
          <p:cNvSpPr/>
          <p:nvPr/>
        </p:nvSpPr>
        <p:spPr>
          <a:xfrm>
            <a:off x="323528" y="3284984"/>
            <a:ext cx="8352928" cy="360040"/>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0" name="矩形 9"/>
          <p:cNvSpPr/>
          <p:nvPr/>
        </p:nvSpPr>
        <p:spPr>
          <a:xfrm>
            <a:off x="317634" y="4333277"/>
            <a:ext cx="8352928" cy="360040"/>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矩形 10"/>
          <p:cNvSpPr/>
          <p:nvPr/>
        </p:nvSpPr>
        <p:spPr>
          <a:xfrm>
            <a:off x="323528" y="5013176"/>
            <a:ext cx="8352928" cy="360040"/>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2" name="文字方塊 11"/>
          <p:cNvSpPr txBox="1"/>
          <p:nvPr/>
        </p:nvSpPr>
        <p:spPr>
          <a:xfrm>
            <a:off x="8694125" y="3424186"/>
            <a:ext cx="423663" cy="1200329"/>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可自動</a:t>
            </a:r>
            <a:r>
              <a:rPr lang="zh-TW" altLang="en-US" dirty="0">
                <a:latin typeface="微軟正黑體" panose="020B0604030504040204" pitchFamily="34" charset="-120"/>
                <a:ea typeface="微軟正黑體" panose="020B0604030504040204" pitchFamily="34" charset="-120"/>
              </a:rPr>
              <a:t>化</a:t>
            </a:r>
          </a:p>
        </p:txBody>
      </p:sp>
      <p:sp>
        <p:nvSpPr>
          <p:cNvPr id="13" name="矩形 12"/>
          <p:cNvSpPr/>
          <p:nvPr/>
        </p:nvSpPr>
        <p:spPr>
          <a:xfrm>
            <a:off x="318824" y="4007336"/>
            <a:ext cx="8352928" cy="360040"/>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4" name="矩形 13"/>
          <p:cNvSpPr/>
          <p:nvPr/>
        </p:nvSpPr>
        <p:spPr>
          <a:xfrm>
            <a:off x="317634" y="4680962"/>
            <a:ext cx="8352928" cy="360040"/>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5" name="矩形 14"/>
          <p:cNvSpPr/>
          <p:nvPr/>
        </p:nvSpPr>
        <p:spPr>
          <a:xfrm>
            <a:off x="317634" y="5373216"/>
            <a:ext cx="8352928" cy="360040"/>
          </a:xfrm>
          <a:prstGeom prst="rect">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6" name="文字方塊 15"/>
          <p:cNvSpPr txBox="1"/>
          <p:nvPr/>
        </p:nvSpPr>
        <p:spPr>
          <a:xfrm>
            <a:off x="8691563" y="4565119"/>
            <a:ext cx="423663" cy="1477328"/>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自動化失效</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840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t>
            </a:r>
            <a:endParaRPr lang="zh-TW" altLang="en-US" dirty="0"/>
          </a:p>
        </p:txBody>
      </p:sp>
      <p:sp>
        <p:nvSpPr>
          <p:cNvPr id="3" name="內容版面配置區 2"/>
          <p:cNvSpPr>
            <a:spLocks noGrp="1"/>
          </p:cNvSpPr>
          <p:nvPr>
            <p:ph idx="1"/>
          </p:nvPr>
        </p:nvSpPr>
        <p:spPr/>
        <p:txBody>
          <a:bodyPr/>
          <a:lstStyle/>
          <a:p>
            <a:r>
              <a:rPr lang="zh-TW" altLang="en-US" dirty="0" smtClean="0"/>
              <a:t>測量</a:t>
            </a:r>
            <a:endParaRPr lang="en-US" altLang="zh-TW" dirty="0" smtClean="0"/>
          </a:p>
          <a:p>
            <a:pPr lvl="1"/>
            <a:r>
              <a:rPr lang="zh-TW" altLang="en-US" dirty="0"/>
              <a:t>可自動化後按下按鈕的</a:t>
            </a:r>
            <a:r>
              <a:rPr lang="zh-TW" altLang="en-US" dirty="0" smtClean="0"/>
              <a:t>時間</a:t>
            </a:r>
            <a:endParaRPr lang="en-US" altLang="zh-TW" dirty="0" smtClean="0"/>
          </a:p>
          <a:p>
            <a:pPr lvl="1"/>
            <a:r>
              <a:rPr lang="zh-TW" altLang="en-US" dirty="0"/>
              <a:t>自動化失效</a:t>
            </a:r>
            <a:r>
              <a:rPr lang="zh-TW" altLang="en-US" dirty="0" smtClean="0"/>
              <a:t>後手放上方向盤</a:t>
            </a:r>
            <a:r>
              <a:rPr lang="zh-TW" altLang="en-US" dirty="0"/>
              <a:t>的</a:t>
            </a:r>
            <a:r>
              <a:rPr lang="zh-TW" altLang="en-US" dirty="0" smtClean="0"/>
              <a:t>時間</a:t>
            </a:r>
            <a:endParaRPr lang="en-US" altLang="zh-TW" dirty="0" smtClean="0"/>
          </a:p>
          <a:p>
            <a:pPr lvl="1"/>
            <a:r>
              <a:rPr lang="zh-TW" altLang="en-US" dirty="0" smtClean="0"/>
              <a:t>對</a:t>
            </a:r>
            <a:r>
              <a:rPr lang="zh-TW" altLang="en-US" dirty="0"/>
              <a:t>介面</a:t>
            </a:r>
            <a:r>
              <a:rPr lang="zh-TW" altLang="en-US" dirty="0" smtClean="0"/>
              <a:t>的偏好</a:t>
            </a:r>
            <a:endParaRPr lang="en-US" altLang="zh-TW" dirty="0" smtClean="0"/>
          </a:p>
          <a:p>
            <a:pPr lvl="1"/>
            <a:r>
              <a:rPr lang="zh-TW" altLang="en-US" dirty="0"/>
              <a:t>對</a:t>
            </a:r>
            <a:r>
              <a:rPr lang="zh-TW" altLang="en-US" dirty="0" smtClean="0"/>
              <a:t>介面</a:t>
            </a:r>
            <a:r>
              <a:rPr lang="zh-TW" altLang="en-US" dirty="0"/>
              <a:t>的</a:t>
            </a:r>
            <a:r>
              <a:rPr lang="zh-TW" altLang="en-US" dirty="0" smtClean="0"/>
              <a:t>接受度與其他意見</a:t>
            </a:r>
            <a:endParaRPr lang="zh-TW" altLang="en-US" dirty="0"/>
          </a:p>
        </p:txBody>
      </p:sp>
    </p:spTree>
    <p:extLst>
      <p:ext uri="{BB962C8B-B14F-4D97-AF65-F5344CB8AC3E}">
        <p14:creationId xmlns:p14="http://schemas.microsoft.com/office/powerpoint/2010/main" val="177180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藍綠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Override1.xml><?xml version="1.0" encoding="utf-8"?>
<a:themeOverride xmlns:a="http://schemas.openxmlformats.org/drawingml/2006/main">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Retrospect</Template>
  <TotalTime>529</TotalTime>
  <Words>1121</Words>
  <Application>Microsoft Office PowerPoint</Application>
  <PresentationFormat>如螢幕大小 (4:3)</PresentationFormat>
  <Paragraphs>110</Paragraphs>
  <Slides>22</Slides>
  <Notes>0</Notes>
  <HiddenSlides>0</HiddenSlides>
  <MMClips>0</MMClips>
  <ScaleCrop>false</ScaleCrop>
  <HeadingPairs>
    <vt:vector size="4" baseType="variant">
      <vt:variant>
        <vt:lpstr>佈景主題</vt:lpstr>
      </vt:variant>
      <vt:variant>
        <vt:i4>3</vt:i4>
      </vt:variant>
      <vt:variant>
        <vt:lpstr>投影片標題</vt:lpstr>
      </vt:variant>
      <vt:variant>
        <vt:i4>22</vt:i4>
      </vt:variant>
    </vt:vector>
  </HeadingPairs>
  <TitlesOfParts>
    <vt:vector size="25" baseType="lpstr">
      <vt:lpstr>回顧</vt:lpstr>
      <vt:lpstr>HDOfficeLightV0</vt:lpstr>
      <vt:lpstr>基礎</vt:lpstr>
      <vt:lpstr>Interaction design for communicating system state and capabilities during automated highway driving</vt:lpstr>
      <vt:lpstr>Introduction</vt:lpstr>
      <vt:lpstr>Experiment</vt:lpstr>
      <vt:lpstr>Experiment</vt:lpstr>
      <vt:lpstr>Experiment</vt:lpstr>
      <vt:lpstr>Experiment</vt:lpstr>
      <vt:lpstr>Experiment</vt:lpstr>
      <vt:lpstr>Experiment</vt:lpstr>
      <vt:lpstr>Experiment</vt:lpstr>
      <vt:lpstr>Experiment</vt:lpstr>
      <vt:lpstr>Experiment</vt:lpstr>
      <vt:lpstr>Experiment</vt:lpstr>
      <vt:lpstr>Results</vt:lpstr>
      <vt:lpstr>Results</vt:lpstr>
      <vt:lpstr>Results</vt:lpstr>
      <vt:lpstr>Results</vt:lpstr>
      <vt:lpstr>Results</vt:lpstr>
      <vt:lpstr>Results</vt:lpstr>
      <vt:lpstr>Results</vt:lpstr>
      <vt:lpstr>Discussion</vt:lpstr>
      <vt:lpstr>Discussion</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 design for communicating system state and capabilities during automated highway driving</dc:title>
  <dc:creator>Lizto</dc:creator>
  <cp:lastModifiedBy>Lizto</cp:lastModifiedBy>
  <cp:revision>57</cp:revision>
  <dcterms:created xsi:type="dcterms:W3CDTF">2016-01-27T06:01:04Z</dcterms:created>
  <dcterms:modified xsi:type="dcterms:W3CDTF">2016-02-23T08:19:08Z</dcterms:modified>
</cp:coreProperties>
</file>