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80" r:id="rId4"/>
    <p:sldId id="281" r:id="rId5"/>
    <p:sldId id="282" r:id="rId6"/>
    <p:sldId id="257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69" r:id="rId20"/>
    <p:sldId id="274" r:id="rId21"/>
    <p:sldId id="275" r:id="rId22"/>
    <p:sldId id="276" r:id="rId23"/>
    <p:sldId id="277" r:id="rId24"/>
    <p:sldId id="278" r:id="rId25"/>
    <p:sldId id="258" r:id="rId26"/>
    <p:sldId id="279" r:id="rId27"/>
    <p:sldId id="259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95863"/>
    <a:srgbClr val="0E8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9" autoAdjust="0"/>
  </p:normalViewPr>
  <p:slideViewPr>
    <p:cSldViewPr>
      <p:cViewPr>
        <p:scale>
          <a:sx n="80" d="100"/>
          <a:sy n="80" d="100"/>
        </p:scale>
        <p:origin x="72" y="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84CB-BA0E-4AF1-A0C0-4E0D2CE11A1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8EA52-D1F9-4941-91F6-55D7F4DC39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00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研究評估駕駛對於駕駛速度的認知</a:t>
            </a:r>
            <a:r>
              <a:rPr lang="en-US" altLang="zh-TW" dirty="0" smtClean="0"/>
              <a:t>(</a:t>
            </a:r>
            <a:r>
              <a:rPr lang="zh-TW" altLang="en-US" dirty="0" smtClean="0"/>
              <a:t>遵守交通法規及速限的人竟能精確預估行駛速度</a:t>
            </a:r>
            <a:r>
              <a:rPr lang="en-US" altLang="zh-TW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注意偏差在交通安全中常被忽略，人們常常只會注意特定的刺激。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61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依照子量表</a:t>
            </a:r>
            <a:r>
              <a:rPr lang="en-US" altLang="zh-TW" dirty="0" smtClean="0"/>
              <a:t>(NCE,AD,RD,DD)</a:t>
            </a:r>
            <a:r>
              <a:rPr lang="zh-TW" altLang="en-US" dirty="0" smtClean="0"/>
              <a:t>的分數，將所有項目加總，得到</a:t>
            </a:r>
            <a:r>
              <a:rPr lang="en-US" altLang="zh-TW" dirty="0" smtClean="0"/>
              <a:t>DDDI</a:t>
            </a:r>
            <a:r>
              <a:rPr lang="zh-TW" altLang="en-US" dirty="0" smtClean="0"/>
              <a:t>總分。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6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當中包含不嚴重的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不需要去醫院或是財產損失少於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人民幣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，以及相對嚴重的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需要去醫院或是財產損失多於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人民幣</a:t>
            </a:r>
            <a:r>
              <a:rPr lang="en-US" altLang="zh-TW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可能是因為亂停車而被罰款</a:t>
            </a:r>
            <a:r>
              <a:rPr lang="en-US" altLang="zh-TW" dirty="0" smtClean="0"/>
              <a:t>(</a:t>
            </a:r>
            <a:r>
              <a:rPr lang="zh-TW" altLang="en-US" dirty="0" smtClean="0"/>
              <a:t>因此這部分只做為參考，事故的數量才會做為報告結果依據的指標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85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85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無</a:t>
            </a:r>
            <a:endParaRPr lang="en-US" altLang="zh-TW" dirty="0" smtClean="0"/>
          </a:p>
          <a:p>
            <a:pPr marL="228600" indent="-22860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任務說明會顯示在電腦螢幕上</a:t>
            </a:r>
            <a:endParaRPr lang="en-US" altLang="zh-TW" dirty="0" smtClean="0"/>
          </a:p>
          <a:p>
            <a:pPr marL="228600" indent="-22860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這部分由自我評量和碰過事故的經驗作為輔助。</a:t>
            </a:r>
            <a:endParaRPr lang="en-US" altLang="zh-TW" dirty="0" smtClean="0"/>
          </a:p>
          <a:p>
            <a:pPr marL="228600" indent="-228600">
              <a:buFont typeface="Wingdings" panose="05000000000000000000" pitchFamily="2" charset="2"/>
              <a:buAutoNum type="circleNumWdWhitePlain"/>
            </a:pPr>
            <a:endParaRPr lang="en-US" altLang="zh-TW" dirty="0" smtClean="0"/>
          </a:p>
          <a:p>
            <a:pPr marL="228600" indent="-228600">
              <a:buFont typeface="Wingdings" panose="05000000000000000000" pitchFamily="2" charset="2"/>
              <a:buAutoNum type="circleNumWdWhitePlain"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85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研究中沒有針對這部分進一步分析。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無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像是點以及相關的字詞對應在同樣的位置；像是點以及相關的字詞在不同的位置上。兩個並無顯著，表示參與者沒有顯現出</a:t>
            </a:r>
            <a:r>
              <a:rPr lang="en-US" altLang="zh-TW" dirty="0" smtClean="0"/>
              <a:t>ABS</a:t>
            </a:r>
            <a:r>
              <a:rPr lang="zh-TW" altLang="en-US" dirty="0" smtClean="0"/>
              <a:t>的整個趨勢。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12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包含在過去三年中事故的數量，以及</a:t>
            </a:r>
            <a:r>
              <a:rPr lang="en-US" altLang="zh-TW" smtClean="0"/>
              <a:t>DDDI</a:t>
            </a:r>
            <a:r>
              <a:rPr lang="zh-TW" altLang="en-US" smtClean="0"/>
              <a:t>與</a:t>
            </a:r>
            <a:r>
              <a:rPr lang="en-US" altLang="zh-TW" smtClean="0"/>
              <a:t>DBQ</a:t>
            </a:r>
            <a:r>
              <a:rPr lang="zh-TW" altLang="en-US" smtClean="0"/>
              <a:t>四個子量表的得分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12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研究中沒有針對這部分進一步分析。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無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像是點以及相關的字詞對應在同樣的位置；像是點以及相關的字詞在不同的位置上。兩個並無顯著，表示參與者沒有顯現出</a:t>
            </a:r>
            <a:r>
              <a:rPr lang="en-US" altLang="zh-TW" dirty="0" smtClean="0"/>
              <a:t>ABS</a:t>
            </a:r>
            <a:r>
              <a:rPr lang="zh-TW" altLang="en-US" dirty="0" smtClean="0"/>
              <a:t>的整個趨勢。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12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結果顯示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B0C6-343F-4D88-B695-965DEFD7AAF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991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結果顯示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B0C6-343F-4D88-B695-965DEFD7AAF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99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代表自我評量</a:t>
            </a:r>
            <a:endParaRPr lang="en-US" altLang="zh-TW" dirty="0" smtClean="0"/>
          </a:p>
          <a:p>
            <a:pPr marL="228600" indent="-22860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代表行為的後果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B0C6-343F-4D88-B695-965DEFD7AAF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95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公司的安全文化，隱性測量是透過問卷來測量安全態度，表現態度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事故發生的數據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613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ABS</a:t>
            </a:r>
            <a:r>
              <a:rPr lang="zh-TW" altLang="en-US" dirty="0" smtClean="0"/>
              <a:t>越大越安全。危險駕駛行為中包含</a:t>
            </a:r>
            <a:r>
              <a:rPr lang="en-US" altLang="zh-TW" dirty="0" smtClean="0"/>
              <a:t>(DDDI</a:t>
            </a:r>
            <a:r>
              <a:rPr lang="zh-TW" altLang="en-US" dirty="0" smtClean="0"/>
              <a:t>、危險駕駛、侵略性違規、事故數量、一般違規、失誤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573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57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隱藏關聯測試：透過問卷設量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61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ABS</a:t>
            </a:r>
            <a:r>
              <a:rPr lang="zh-TW" altLang="en-US" dirty="0" smtClean="0"/>
              <a:t>：對安全的注意力偏差</a:t>
            </a:r>
            <a:r>
              <a:rPr lang="en-US" altLang="zh-TW" dirty="0" smtClean="0"/>
              <a:t>(</a:t>
            </a:r>
            <a:r>
              <a:rPr lang="zh-TW" altLang="en-US" smtClean="0"/>
              <a:t>越高越有安全意識</a:t>
            </a:r>
            <a:r>
              <a:rPr lang="en-US" altLang="zh-TW" smtClean="0"/>
              <a:t>)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61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在電腦</a:t>
            </a:r>
            <a:r>
              <a:rPr lang="zh-TW" altLang="en-US" dirty="0" smtClean="0"/>
              <a:t>上進行測驗</a:t>
            </a:r>
            <a:r>
              <a:rPr lang="zh-TW" altLang="en-US" dirty="0" smtClean="0"/>
              <a:t>，一開始在屏幕左右兩側會出現一個字，然後這些字會消失，隨後在剛剛那兩個出現字的其中一個位置出現一個點，受測者要回答點是出現在哪個字的那一側。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39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這些字詞是</a:t>
            </a:r>
            <a:r>
              <a:rPr lang="zh-TW" altLang="en-US" dirty="0" smtClean="0"/>
              <a:t>根據先前的研究選擇（</a:t>
            </a:r>
            <a:r>
              <a:rPr lang="en-US" altLang="zh-TW" dirty="0" smtClean="0"/>
              <a:t>2012Marquardt</a:t>
            </a:r>
            <a:r>
              <a:rPr lang="zh-TW" altLang="en-US" dirty="0" smtClean="0"/>
              <a:t>等人</a:t>
            </a:r>
            <a:r>
              <a:rPr lang="en-US" altLang="zh-TW" dirty="0" smtClean="0"/>
              <a:t>; 2014Xu</a:t>
            </a:r>
            <a:r>
              <a:rPr lang="zh-TW" altLang="en-US" dirty="0" smtClean="0"/>
              <a:t>等人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，以及實際駕駛</a:t>
            </a:r>
            <a:r>
              <a:rPr lang="zh-TW" altLang="en-US" dirty="0" smtClean="0"/>
              <a:t>的情形來選擇。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39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39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39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避免受測者記憶性作答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EA52-D1F9-4941-91F6-55D7F4DC39E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39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35646"/>
            <a:ext cx="7772400" cy="864096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38586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rgbClr val="0958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 algn="l">
              <a:defRPr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27534"/>
            <a:ext cx="8229600" cy="857250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>
                <a:solidFill>
                  <a:srgbClr val="095863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31070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E8A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2DB1-BEA9-4B11-82CD-40B30063B11D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16" y="1635646"/>
            <a:ext cx="8854752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</a:rPr>
              <a:t>The relationship between attentional bias toward safety and 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driving behavior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87774"/>
            <a:ext cx="6400800" cy="593204"/>
          </a:xfrm>
        </p:spPr>
        <p:txBody>
          <a:bodyPr>
            <a:normAutofit/>
          </a:bodyPr>
          <a:lstStyle/>
          <a:p>
            <a:r>
              <a:rPr lang="en-US" altLang="zh-TW" sz="2400" dirty="0" err="1">
                <a:solidFill>
                  <a:srgbClr val="92D050"/>
                </a:solidFill>
              </a:rPr>
              <a:t>Tingting</a:t>
            </a:r>
            <a:r>
              <a:rPr lang="en-US" altLang="zh-TW" sz="2400" dirty="0">
                <a:solidFill>
                  <a:srgbClr val="92D050"/>
                </a:solidFill>
              </a:rPr>
              <a:t> </a:t>
            </a:r>
            <a:r>
              <a:rPr lang="en-US" altLang="zh-TW" sz="2400" dirty="0" smtClean="0">
                <a:solidFill>
                  <a:srgbClr val="92D050"/>
                </a:solidFill>
              </a:rPr>
              <a:t>Zheng, </a:t>
            </a:r>
            <a:r>
              <a:rPr lang="en-US" altLang="zh-TW" sz="2400" dirty="0" err="1" smtClean="0">
                <a:solidFill>
                  <a:srgbClr val="92D050"/>
                </a:solidFill>
              </a:rPr>
              <a:t>Weina</a:t>
            </a:r>
            <a:r>
              <a:rPr lang="en-US" altLang="zh-TW" sz="2400" dirty="0" smtClean="0">
                <a:solidFill>
                  <a:srgbClr val="92D050"/>
                </a:solidFill>
              </a:rPr>
              <a:t> Qu, </a:t>
            </a:r>
            <a:r>
              <a:rPr lang="en-US" altLang="zh-TW" sz="2400" dirty="0" err="1">
                <a:solidFill>
                  <a:srgbClr val="92D050"/>
                </a:solidFill>
              </a:rPr>
              <a:t>Kan</a:t>
            </a:r>
            <a:r>
              <a:rPr lang="en-US" altLang="zh-TW" sz="2400" dirty="0">
                <a:solidFill>
                  <a:srgbClr val="92D050"/>
                </a:solidFill>
              </a:rPr>
              <a:t> </a:t>
            </a:r>
            <a:r>
              <a:rPr lang="en-US" altLang="zh-TW" sz="2400" dirty="0" smtClean="0">
                <a:solidFill>
                  <a:srgbClr val="92D050"/>
                </a:solidFill>
              </a:rPr>
              <a:t>Zhang, </a:t>
            </a:r>
            <a:r>
              <a:rPr lang="en-US" altLang="zh-TW" sz="2400" dirty="0">
                <a:solidFill>
                  <a:srgbClr val="92D050"/>
                </a:solidFill>
              </a:rPr>
              <a:t>Yan </a:t>
            </a:r>
            <a:r>
              <a:rPr lang="en-US" altLang="zh-TW" sz="2400" dirty="0" smtClean="0">
                <a:solidFill>
                  <a:srgbClr val="92D050"/>
                </a:solidFill>
              </a:rPr>
              <a:t>Ge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99992" y="3404184"/>
            <a:ext cx="43204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期刊：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Journal of Safety 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Research</a:t>
            </a:r>
          </a:p>
          <a:p>
            <a:pPr algn="r">
              <a:lnSpc>
                <a:spcPct val="150000"/>
              </a:lnSpc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指導教授：柳永青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學生：林姝廷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6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404040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200150"/>
            <a:ext cx="6491064" cy="4107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接者每一個字詞出現在左側和右側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，字體設定為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New Roman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，大小為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中間的視角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3◦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當字消失後點出現在左右其中一個位置，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視角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直徑為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0.2◦</a:t>
            </a:r>
          </a:p>
        </p:txBody>
      </p:sp>
    </p:spTree>
    <p:extLst>
      <p:ext uri="{BB962C8B-B14F-4D97-AF65-F5344CB8AC3E}">
        <p14:creationId xmlns:p14="http://schemas.microsoft.com/office/powerpoint/2010/main" val="297774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404040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200150"/>
            <a:ext cx="6491064" cy="4107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點出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現在左側，就按下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”up”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點出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現在右側，就按下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”down”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作答後，點即消失，若無作答，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秒後點也會消失。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此後，屏幕呈現空白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，接著出現下一題。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過程中，作答後會馬上告知是否答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(1000ms)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在正式試驗，不會有這個提示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78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404040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較大的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指數表示有較大注意安全的程度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555776" y="2067694"/>
            <a:ext cx="5112568" cy="10801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TW" sz="22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(incongruent</a:t>
            </a:r>
            <a:r>
              <a:rPr lang="zh-TW" altLang="en-US" sz="22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condition</a:t>
            </a:r>
            <a:r>
              <a:rPr lang="zh-TW" altLang="en-US" sz="2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等待時間</a:t>
            </a:r>
            <a:r>
              <a:rPr lang="en-US" altLang="zh-TW" sz="22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</a:p>
          <a:p>
            <a:pPr algn="ctr">
              <a:lnSpc>
                <a:spcPct val="150000"/>
              </a:lnSpc>
            </a:pPr>
            <a:r>
              <a:rPr lang="en-US" altLang="zh-TW" sz="22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congruent</a:t>
            </a:r>
            <a:r>
              <a:rPr lang="zh-TW" altLang="en-US" sz="2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condition</a:t>
            </a:r>
            <a:r>
              <a:rPr lang="zh-TW" altLang="en-US" sz="2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等待時間</a:t>
            </a:r>
            <a:r>
              <a:rPr lang="en-US" altLang="zh-TW" sz="22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1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411510"/>
            <a:ext cx="6491064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駕駛行為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Dula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提出的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dangerous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driving index (DDDI)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：評估人的危險傾向。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個項目：描述一系列危險的駕駛行為，讓受測者評估其行為的頻率。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96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483518"/>
            <a:ext cx="6491064" cy="41111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b="1" dirty="0"/>
              <a:t>DDDI</a:t>
            </a:r>
            <a:r>
              <a:rPr lang="zh-TW" altLang="en-US" sz="2200" b="1" dirty="0"/>
              <a:t>有四個維度：</a:t>
            </a:r>
            <a:endParaRPr lang="en-US" altLang="zh-TW" sz="2200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200" dirty="0"/>
              <a:t>負面駕駛</a:t>
            </a:r>
            <a:r>
              <a:rPr lang="en-US" altLang="zh-TW" sz="2200" dirty="0"/>
              <a:t>(NCE:9</a:t>
            </a:r>
            <a:r>
              <a:rPr lang="zh-TW" altLang="en-US" sz="2200" dirty="0"/>
              <a:t>項</a:t>
            </a:r>
            <a:r>
              <a:rPr lang="en-US" altLang="zh-TW" sz="2200" dirty="0"/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200" dirty="0"/>
              <a:t>正面駕駛</a:t>
            </a:r>
            <a:r>
              <a:rPr lang="en-US" altLang="zh-TW" sz="2200" dirty="0"/>
              <a:t>(AD:7</a:t>
            </a:r>
            <a:r>
              <a:rPr lang="zh-TW" altLang="en-US" sz="2200" dirty="0"/>
              <a:t>項</a:t>
            </a:r>
            <a:r>
              <a:rPr lang="en-US" altLang="zh-TW" sz="2200" dirty="0"/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200" dirty="0"/>
              <a:t>危險駕駛</a:t>
            </a:r>
            <a:r>
              <a:rPr lang="en-US" altLang="zh-TW" sz="2200" dirty="0"/>
              <a:t>(RD:10</a:t>
            </a:r>
            <a:r>
              <a:rPr lang="zh-TW" altLang="en-US" sz="2200" dirty="0"/>
              <a:t>項</a:t>
            </a:r>
            <a:r>
              <a:rPr lang="en-US" altLang="zh-TW" sz="2200" dirty="0"/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200" dirty="0"/>
              <a:t>酒醉駕駛</a:t>
            </a:r>
            <a:r>
              <a:rPr lang="en-US" altLang="zh-TW" sz="2200" dirty="0"/>
              <a:t>(DD:2</a:t>
            </a:r>
            <a:r>
              <a:rPr lang="zh-TW" altLang="en-US" sz="2200" dirty="0"/>
              <a:t>項</a:t>
            </a:r>
            <a:r>
              <a:rPr lang="en-US" altLang="zh-TW" sz="2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200" dirty="0" smtClean="0"/>
              <a:t>量表：</a:t>
            </a:r>
            <a:r>
              <a:rPr lang="en-US" altLang="zh-TW" sz="2200" dirty="0" smtClean="0"/>
              <a:t>Likert</a:t>
            </a:r>
            <a:r>
              <a:rPr lang="zh-TW" altLang="en-US" sz="2200" dirty="0" smtClean="0"/>
              <a:t>五等級。</a:t>
            </a:r>
            <a:endParaRPr lang="en-US" altLang="zh-TW" sz="2200" dirty="0" smtClean="0"/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使用中文版的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DBQ</a:t>
            </a:r>
          </a:p>
          <a:p>
            <a:pPr>
              <a:lnSpc>
                <a:spcPct val="150000"/>
              </a:lnSpc>
            </a:pPr>
            <a:endParaRPr lang="en-US" altLang="zh-TW" sz="22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401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411510"/>
            <a:ext cx="6491064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駕駛行為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駕駛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行為問卷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DBQ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：衡量危險駕駛行為。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個項目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駕駛時，違法或錯誤的行為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Likert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五等級。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最初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DBQ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包含三個維度：違規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、犯錯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、失誤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Lawton et al. (1997)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進一步把違規劃分成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侵犯性違規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項；普通違規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，因此一共為四個維度</a:t>
            </a:r>
            <a:r>
              <a:rPr lang="zh-TW" altLang="en-US" sz="2200" dirty="0"/>
              <a:t>。</a:t>
            </a:r>
          </a:p>
          <a:p>
            <a:pPr marL="0" indent="0">
              <a:lnSpc>
                <a:spcPct val="200000"/>
              </a:lnSpc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75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411510"/>
            <a:ext cx="6491064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事故參與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由受測者自答：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過去三年發生的事故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駕駛危險行為常見指標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當中包含不嚴重的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不需要去醫院或是財產損失少於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人民幣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，以及相對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嚴重。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去年罰款和違規記點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不是直接的相關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964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411510"/>
            <a:ext cx="6491064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en-US" sz="2200" b="1" dirty="0"/>
              <a:t>社會人口</a:t>
            </a:r>
            <a:r>
              <a:rPr lang="zh-TW" altLang="en-US" sz="2200" b="1" dirty="0" smtClean="0"/>
              <a:t>統計</a:t>
            </a:r>
            <a:endParaRPr lang="en-US" altLang="zh-TW" sz="2200" b="1" dirty="0" smtClean="0"/>
          </a:p>
          <a:p>
            <a:pPr>
              <a:lnSpc>
                <a:spcPct val="20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變量：性別、年齡、教育、背景、婚姻狀況，基本日常駕駛資訊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駕駛年數、駕照類型、駕駛里程和車輛類型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85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411510"/>
            <a:ext cx="649106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程序</a:t>
            </a:r>
            <a:endParaRPr lang="en-US" altLang="zh-TW" sz="22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告知受測者研究資訊保密，並填寫同意書。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過程約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分鐘，給予受測者費用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元人民幣。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此研究由中國國科會批准。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受測者在一個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 m × 2.3 m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的房間，研究人員解說研究。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點探測的任務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DDDI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DBQ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的測驗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最後測量人口統計變量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2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94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</a:rPr>
              <a:t>描述性統計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</a:rPr>
              <a:t>點探測任務：錯誤率</a:t>
            </a: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</a:rPr>
              <a:t>(0-6.25%)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</a:rPr>
              <a:t>從反應數據中，有</a:t>
            </a: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</a:rPr>
              <a:t>42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</a:rPr>
              <a:t>個超過</a:t>
            </a: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</a:rPr>
              <a:t>標準差，被列為異常值，因此只有</a:t>
            </a: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</a:rPr>
              <a:t>67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</a:rPr>
              <a:t>個列為可用值。</a:t>
            </a:r>
            <a:endParaRPr lang="en-US" altLang="zh-TW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congruent condition</a:t>
            </a:r>
            <a:r>
              <a:rPr lang="zh-TW" altLang="en-US" sz="2400" dirty="0" smtClean="0">
                <a:solidFill>
                  <a:schemeClr val="accent3">
                    <a:lumMod val="50000"/>
                  </a:schemeClr>
                </a:solidFill>
              </a:rPr>
              <a:t>反應時間</a:t>
            </a:r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467.02 </a:t>
            </a:r>
            <a:r>
              <a:rPr lang="en-US" altLang="zh-TW" sz="2400" dirty="0" err="1" smtClean="0">
                <a:solidFill>
                  <a:schemeClr val="accent3">
                    <a:lumMod val="50000"/>
                  </a:schemeClr>
                </a:solidFill>
              </a:rPr>
              <a:t>ms</a:t>
            </a:r>
            <a:r>
              <a:rPr lang="zh-TW" altLang="en-US" sz="2400" dirty="0" smtClean="0">
                <a:solidFill>
                  <a:schemeClr val="accent3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incongruent </a:t>
            </a: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</a:rPr>
              <a:t>condition</a:t>
            </a:r>
            <a:r>
              <a:rPr lang="zh-TW" altLang="en-US" sz="2400" dirty="0" smtClean="0">
                <a:solidFill>
                  <a:schemeClr val="accent3">
                    <a:lumMod val="50000"/>
                  </a:schemeClr>
                </a:solidFill>
              </a:rPr>
              <a:t>反應時間</a:t>
            </a:r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468.81 </a:t>
            </a:r>
            <a:r>
              <a:rPr lang="en-US" altLang="zh-TW" sz="2400" dirty="0" err="1" smtClean="0">
                <a:solidFill>
                  <a:schemeClr val="accent3">
                    <a:lumMod val="50000"/>
                  </a:schemeClr>
                </a:solidFill>
              </a:rPr>
              <a:t>ms</a:t>
            </a:r>
            <a:r>
              <a:rPr lang="zh-TW" altLang="en-US" sz="2400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(P=0.41)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65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/>
        </p:nvSpPr>
        <p:spPr>
          <a:xfrm>
            <a:off x="432792" y="510196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TW" sz="3600" b="1" dirty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52769"/>
              </p:ext>
            </p:extLst>
          </p:nvPr>
        </p:nvGraphicFramePr>
        <p:xfrm>
          <a:off x="432792" y="1347614"/>
          <a:ext cx="8229600" cy="172819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Milosevic et</a:t>
                      </a: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al.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一般駕駛員會低估自己行駛的速度，且較少經驗的駕駛比經驗多的駕駛更能夠精確地預估行駛速度。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58739"/>
              </p:ext>
            </p:extLst>
          </p:nvPr>
        </p:nvGraphicFramePr>
        <p:xfrm>
          <a:off x="435456" y="3219822"/>
          <a:ext cx="8229600" cy="179476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51976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Williams et al., 1988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127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在訊息處理過程中，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”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偏見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”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會造成選擇性的注意，可能危及安全相關的行為。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76056" y="4659982"/>
            <a:ext cx="6491064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行為每個指標的描述性統計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t="21636" r="9263" b="25927"/>
          <a:stretch/>
        </p:blipFill>
        <p:spPr bwMode="auto">
          <a:xfrm>
            <a:off x="179512" y="915566"/>
            <a:ext cx="8838214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2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2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與駕駛行為之相關性</a:t>
            </a:r>
            <a:r>
              <a:rPr lang="zh-TW" altLang="en-US" sz="22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22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/>
              <a:t>ABS</a:t>
            </a:r>
            <a:r>
              <a:rPr lang="zh-TW" altLang="en-US" sz="2400" dirty="0"/>
              <a:t>平均分數為</a:t>
            </a:r>
            <a:r>
              <a:rPr lang="en-US" altLang="zh-TW" sz="2400" dirty="0"/>
              <a:t>1.79ms</a:t>
            </a:r>
            <a:endParaRPr lang="zh-TW" altLang="en-US" sz="2400" dirty="0"/>
          </a:p>
          <a:p>
            <a:pPr marL="0" indent="0">
              <a:lnSpc>
                <a:spcPct val="150000"/>
              </a:lnSpc>
              <a:buNone/>
            </a:pPr>
            <a:endParaRPr lang="zh-TW" altLang="en-US" sz="22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2" t="22908" r="7654" b="14168"/>
          <a:stretch/>
        </p:blipFill>
        <p:spPr bwMode="auto">
          <a:xfrm>
            <a:off x="0" y="681540"/>
            <a:ext cx="91999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904630" y="1996548"/>
            <a:ext cx="4331939" cy="737219"/>
            <a:chOff x="1752229" y="1509937"/>
            <a:chExt cx="4331939" cy="982959"/>
          </a:xfrm>
        </p:grpSpPr>
        <p:sp>
          <p:nvSpPr>
            <p:cNvPr id="5" name="矩形 4"/>
            <p:cNvSpPr/>
            <p:nvPr/>
          </p:nvSpPr>
          <p:spPr>
            <a:xfrm>
              <a:off x="1752229" y="2060848"/>
              <a:ext cx="720080" cy="4320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752229" y="1509937"/>
              <a:ext cx="4331939" cy="53348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RD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得分呈負相關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893169" y="1459881"/>
            <a:ext cx="4331939" cy="679821"/>
            <a:chOff x="1893169" y="1459881"/>
            <a:chExt cx="4331939" cy="679821"/>
          </a:xfrm>
        </p:grpSpPr>
        <p:sp>
          <p:nvSpPr>
            <p:cNvPr id="10" name="矩形 9"/>
            <p:cNvSpPr/>
            <p:nvPr/>
          </p:nvSpPr>
          <p:spPr>
            <a:xfrm>
              <a:off x="1904630" y="1659936"/>
              <a:ext cx="720080" cy="47976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893169" y="1459881"/>
              <a:ext cx="4331939" cy="4001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DDDI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得分呈負相關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893169" y="2551420"/>
            <a:ext cx="4695054" cy="713207"/>
            <a:chOff x="1893169" y="3401894"/>
            <a:chExt cx="4695054" cy="950942"/>
          </a:xfrm>
        </p:grpSpPr>
        <p:sp>
          <p:nvSpPr>
            <p:cNvPr id="13" name="矩形 12"/>
            <p:cNvSpPr/>
            <p:nvPr/>
          </p:nvSpPr>
          <p:spPr>
            <a:xfrm>
              <a:off x="1904629" y="3920788"/>
              <a:ext cx="720080" cy="4320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893169" y="3401894"/>
              <a:ext cx="4695054" cy="53348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與侵略性違規得分呈負相關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904629" y="3708187"/>
            <a:ext cx="4331940" cy="724146"/>
            <a:chOff x="1904628" y="4944246"/>
            <a:chExt cx="4331940" cy="965527"/>
          </a:xfrm>
        </p:grpSpPr>
        <p:sp>
          <p:nvSpPr>
            <p:cNvPr id="17" name="矩形 16"/>
            <p:cNvSpPr/>
            <p:nvPr/>
          </p:nvSpPr>
          <p:spPr>
            <a:xfrm>
              <a:off x="1904628" y="5477725"/>
              <a:ext cx="709573" cy="4320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904629" y="4944246"/>
              <a:ext cx="4331939" cy="53348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與事故件數呈負相關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07504" y="1821954"/>
            <a:ext cx="1440160" cy="2167862"/>
            <a:chOff x="107504" y="2429272"/>
            <a:chExt cx="1440160" cy="2890482"/>
          </a:xfrm>
        </p:grpSpPr>
        <p:sp>
          <p:nvSpPr>
            <p:cNvPr id="20" name="矩形 19"/>
            <p:cNvSpPr/>
            <p:nvPr/>
          </p:nvSpPr>
          <p:spPr>
            <a:xfrm>
              <a:off x="107504" y="2429272"/>
              <a:ext cx="936104" cy="21602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7504" y="4352836"/>
              <a:ext cx="1440160" cy="21602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7504" y="5103730"/>
              <a:ext cx="936104" cy="21602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4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2" t="22908" r="7654" b="14168"/>
          <a:stretch/>
        </p:blipFill>
        <p:spPr bwMode="auto">
          <a:xfrm>
            <a:off x="0" y="681540"/>
            <a:ext cx="91999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889226" y="2015724"/>
            <a:ext cx="4331939" cy="718044"/>
            <a:chOff x="1736825" y="1535504"/>
            <a:chExt cx="4331939" cy="957392"/>
          </a:xfrm>
        </p:grpSpPr>
        <p:sp>
          <p:nvSpPr>
            <p:cNvPr id="5" name="矩形 4"/>
            <p:cNvSpPr/>
            <p:nvPr/>
          </p:nvSpPr>
          <p:spPr>
            <a:xfrm>
              <a:off x="1752229" y="2060848"/>
              <a:ext cx="720080" cy="4320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736825" y="1535504"/>
              <a:ext cx="4331939" cy="53348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RD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得分呈負相關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893171" y="1427322"/>
            <a:ext cx="4331939" cy="712380"/>
            <a:chOff x="1893171" y="1427322"/>
            <a:chExt cx="4331939" cy="712380"/>
          </a:xfrm>
        </p:grpSpPr>
        <p:sp>
          <p:nvSpPr>
            <p:cNvPr id="10" name="矩形 9"/>
            <p:cNvSpPr/>
            <p:nvPr/>
          </p:nvSpPr>
          <p:spPr>
            <a:xfrm>
              <a:off x="1904630" y="1659936"/>
              <a:ext cx="720080" cy="47976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893171" y="1427322"/>
              <a:ext cx="4331939" cy="4001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DDDI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得分呈負相關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893170" y="2594152"/>
            <a:ext cx="4695054" cy="692877"/>
            <a:chOff x="1893169" y="3429001"/>
            <a:chExt cx="4695054" cy="923835"/>
          </a:xfrm>
        </p:grpSpPr>
        <p:sp>
          <p:nvSpPr>
            <p:cNvPr id="13" name="矩形 12"/>
            <p:cNvSpPr/>
            <p:nvPr/>
          </p:nvSpPr>
          <p:spPr>
            <a:xfrm>
              <a:off x="1904629" y="3920788"/>
              <a:ext cx="720080" cy="4320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893169" y="3429001"/>
              <a:ext cx="4695054" cy="5334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與侵略性違規得分呈負相關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893170" y="3708753"/>
            <a:ext cx="4331939" cy="723578"/>
            <a:chOff x="1893169" y="4945003"/>
            <a:chExt cx="4331939" cy="964770"/>
          </a:xfrm>
        </p:grpSpPr>
        <p:sp>
          <p:nvSpPr>
            <p:cNvPr id="17" name="矩形 16"/>
            <p:cNvSpPr/>
            <p:nvPr/>
          </p:nvSpPr>
          <p:spPr>
            <a:xfrm>
              <a:off x="1904628" y="5477725"/>
              <a:ext cx="709573" cy="4320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893169" y="4945003"/>
              <a:ext cx="4331939" cy="53348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P&lt;0.05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ABS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與事故件數呈負相關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07504" y="1821954"/>
            <a:ext cx="1440160" cy="2167862"/>
            <a:chOff x="107504" y="2429272"/>
            <a:chExt cx="1440160" cy="2890482"/>
          </a:xfrm>
        </p:grpSpPr>
        <p:sp>
          <p:nvSpPr>
            <p:cNvPr id="20" name="矩形 19"/>
            <p:cNvSpPr/>
            <p:nvPr/>
          </p:nvSpPr>
          <p:spPr>
            <a:xfrm>
              <a:off x="107504" y="2429272"/>
              <a:ext cx="936104" cy="21602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7504" y="4352836"/>
              <a:ext cx="1440160" cy="21602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7504" y="5103730"/>
              <a:ext cx="936104" cy="21602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4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可以用來預測駕駛行為嗎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1947664"/>
          </a:xfrm>
          <a:ln w="3810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作為獨立變量和駕駛行為的指數作為獨立變數，來建立線性回歸方程式。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採用兩種駕駛行為指數來建構：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DDDI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事故件數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也須考慮到年齡與駕駛年數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556463" y="3291830"/>
            <a:ext cx="8136904" cy="1638182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DDDI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分數年齡與駕駛年數不顯著，因此建立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DDDI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的線性回歸方程。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DDDI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間有顯著關係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(P&lt;0.05)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數與年齡有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關係，與駕駛年數沒有顯著關係。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建立年齡與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來建立模型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7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456383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與危險駕駛行為呈現顯著負相關。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可作為預測駕駛員每日駕駛行為安全性與潛在錯誤的指標，有助於選擇長途職業駕駛。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可幫助駕駛員察覺安全氣候，以影響駕駛行為。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l">
              <a:lnSpc>
                <a:spcPct val="170000"/>
              </a:lnSpc>
              <a:buFont typeface="Arial" pitchFamily="34" charset="0"/>
              <a:buChar char="•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安全氣候被應用於預測駕駛行為，意即：在特定環境、時間中，道路使用者對當前交通的感知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Ozkan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andLajunen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33259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45638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/>
              <a:t>研究發現，</a:t>
            </a:r>
            <a:r>
              <a:rPr lang="en-US" altLang="zh-TW" sz="2200" dirty="0"/>
              <a:t>ABS</a:t>
            </a:r>
            <a:r>
              <a:rPr lang="zh-TW" altLang="en-US" sz="2200" dirty="0"/>
              <a:t>與駕駛行為指標間相關性較弱，可能原因為：樣本小，能找到的駕駛經驗及駕駛行為種類有限。</a:t>
            </a:r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11675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THE END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003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/>
        </p:nvSpPr>
        <p:spPr>
          <a:xfrm>
            <a:off x="432792" y="510196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TW" sz="3600" b="1" dirty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54027"/>
              </p:ext>
            </p:extLst>
          </p:nvPr>
        </p:nvGraphicFramePr>
        <p:xfrm>
          <a:off x="432792" y="1347614"/>
          <a:ext cx="8229600" cy="115212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Marquardt et al., 2012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6949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隱性測量比起表現態度，在預測整體安全文化表現更好。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29228"/>
              </p:ext>
            </p:extLst>
          </p:nvPr>
        </p:nvGraphicFramePr>
        <p:xfrm>
          <a:off x="432792" y="2931791"/>
          <a:ext cx="8229600" cy="18722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541405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 Van et al.,2014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13308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“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注意偏差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”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會影響情緒的反應，造成恐懼和焦慮，焦慮和恐懼也會造成注意偏差，為雙向影響。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0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/>
        </p:nvSpPr>
        <p:spPr>
          <a:xfrm>
            <a:off x="432792" y="510196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TW" sz="3600" b="1" dirty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17381"/>
              </p:ext>
            </p:extLst>
          </p:nvPr>
        </p:nvGraphicFramePr>
        <p:xfrm>
          <a:off x="432792" y="1347614"/>
          <a:ext cx="8229600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Marquardt et al.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IAT(Implicit Association Test)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，發現可以預測安全性能。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24114"/>
              </p:ext>
            </p:extLst>
          </p:nvPr>
        </p:nvGraphicFramePr>
        <p:xfrm>
          <a:off x="432792" y="3363838"/>
          <a:ext cx="8229600" cy="16459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Van et al.,2014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“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注意偏差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”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會影響情緒的反應，造成恐懼和焦慮，焦慮和恐懼也會造成注意偏差，為雙向影響。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/>
        </p:nvSpPr>
        <p:spPr>
          <a:xfrm>
            <a:off x="432792" y="510196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TW" sz="3600" b="1" dirty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80176"/>
              </p:ext>
            </p:extLst>
          </p:nvPr>
        </p:nvGraphicFramePr>
        <p:xfrm>
          <a:off x="432792" y="1347614"/>
          <a:ext cx="8229600" cy="1645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Xu et al., 2014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在高風險行業中，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ABS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可以預測安全行為，且高度重視安全的員工傾向對刺激更敏感。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38102"/>
              </p:ext>
            </p:extLst>
          </p:nvPr>
        </p:nvGraphicFramePr>
        <p:xfrm>
          <a:off x="432792" y="3363838"/>
          <a:ext cx="8229600" cy="1645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22394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Van et al.,2014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“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注意偏差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”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會影響情緒的反應，造成恐懼和焦慮，焦慮和恐懼也會造成注意偏差，為雙向影響。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9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9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404040"/>
                </a:solidFill>
              </a:rPr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200150"/>
            <a:ext cx="6491064" cy="36758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位成年駕駛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23)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從大學網站上發出實驗招募的公告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由北京的居民以及當地大學的大學生與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20~39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有一年以上駕駛經驗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平均經驗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5.37.SD=4.12)</a:t>
            </a:r>
          </a:p>
        </p:txBody>
      </p:sp>
    </p:spTree>
    <p:extLst>
      <p:ext uri="{BB962C8B-B14F-4D97-AF65-F5344CB8AC3E}">
        <p14:creationId xmlns:p14="http://schemas.microsoft.com/office/powerpoint/2010/main" val="16802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404040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 dot-probe task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：評估受測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者對特定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的反應程度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高表示能快速點出安全的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相較於普通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測驗中的兩個詞：安全、普通。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較危險的駕駛行為在任務上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的程度較低。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48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404040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200150"/>
            <a:ext cx="6491064" cy="41079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個安全相關的詞：安全、警慎、警告、小心、專心、冷靜。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詞為：方向感、速度、空間、道路、效率、目標。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每位受測者都要做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次試驗，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每個字詞呈現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安全的字詞一半在左一半在右側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，點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會出現在安全字詞的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congruent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condition)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；出現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incongruent condition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06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404040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200150"/>
            <a:ext cx="6491064" cy="4107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所有字詞與位置都是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隨機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的，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個試驗開始之前，受測者需要完成另一個練習的測驗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次，題目是十個字詞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桌子、鉛筆、地板、空氣、窗戶、衣服、樹、石頭、人與工具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受測者坐在距離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吋顯示器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60CM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的位置，試驗開始時，有一個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“+”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符號會出現在黑屏中心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500ms)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63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217</Template>
  <TotalTime>1777</TotalTime>
  <Words>1911</Words>
  <Application>Microsoft Office PowerPoint</Application>
  <PresentationFormat>如螢幕大小 (16:9)</PresentationFormat>
  <Paragraphs>178</Paragraphs>
  <Slides>27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Calibri Light</vt:lpstr>
      <vt:lpstr>Wingdings</vt:lpstr>
      <vt:lpstr>217</vt:lpstr>
      <vt:lpstr>The relationship between attentional bias toward safety and driving behavior </vt:lpstr>
      <vt:lpstr>PowerPoint 簡報</vt:lpstr>
      <vt:lpstr>PowerPoint 簡報</vt:lpstr>
      <vt:lpstr>PowerPoint 簡報</vt:lpstr>
      <vt:lpstr>PowerPoint 簡報</vt:lpstr>
      <vt:lpstr>Method</vt:lpstr>
      <vt:lpstr>Method</vt:lpstr>
      <vt:lpstr>Method</vt:lpstr>
      <vt:lpstr>Method</vt:lpstr>
      <vt:lpstr>Method</vt:lpstr>
      <vt:lpstr>Method</vt:lpstr>
      <vt:lpstr>Method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Results</vt:lpstr>
      <vt:lpstr>Results</vt:lpstr>
      <vt:lpstr>Results</vt:lpstr>
      <vt:lpstr>PowerPoint 簡報</vt:lpstr>
      <vt:lpstr>PowerPoint 簡報</vt:lpstr>
      <vt:lpstr>ABS可以用來預測駕駛行為嗎?</vt:lpstr>
      <vt:lpstr>Discussion</vt:lpstr>
      <vt:lpstr>Discussion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relationship between attentional bias toward safety and driving behavior</dc:title>
  <dc:creator>user</dc:creator>
  <cp:lastModifiedBy>USER</cp:lastModifiedBy>
  <cp:revision>34</cp:revision>
  <dcterms:created xsi:type="dcterms:W3CDTF">2016-12-05T13:14:19Z</dcterms:created>
  <dcterms:modified xsi:type="dcterms:W3CDTF">2016-12-27T09:53:10Z</dcterms:modified>
</cp:coreProperties>
</file>