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2" r:id="rId4"/>
    <p:sldId id="277" r:id="rId5"/>
    <p:sldId id="275" r:id="rId6"/>
    <p:sldId id="276" r:id="rId7"/>
    <p:sldId id="259" r:id="rId8"/>
    <p:sldId id="261" r:id="rId9"/>
    <p:sldId id="269" r:id="rId10"/>
    <p:sldId id="267" r:id="rId11"/>
    <p:sldId id="270" r:id="rId12"/>
    <p:sldId id="271" r:id="rId13"/>
    <p:sldId id="272" r:id="rId14"/>
    <p:sldId id="273" r:id="rId15"/>
    <p:sldId id="274"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32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BD35150-0539-433E-8781-36B062C0AF35}" type="datetimeFigureOut">
              <a:rPr lang="zh-TW" altLang="en-US" smtClean="0"/>
              <a:t>2017/10/13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5D8EC1A-9328-49FD-B3F6-CC631F646273}"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0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BD35150-0539-433E-8781-36B062C0AF35}" type="datetimeFigureOut">
              <a:rPr lang="zh-TW" altLang="en-US" smtClean="0"/>
              <a:t>2017/10/13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5D8EC1A-9328-49FD-B3F6-CC631F646273}" type="slidenum">
              <a:rPr lang="zh-TW" altLang="en-US" smtClean="0"/>
              <a:t>‹#›</a:t>
            </a:fld>
            <a:endParaRPr lang="zh-TW" altLang="en-US"/>
          </a:p>
        </p:txBody>
      </p:sp>
    </p:spTree>
    <p:extLst>
      <p:ext uri="{BB962C8B-B14F-4D97-AF65-F5344CB8AC3E}">
        <p14:creationId xmlns:p14="http://schemas.microsoft.com/office/powerpoint/2010/main" val="410762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BD35150-0539-433E-8781-36B062C0AF35}" type="datetimeFigureOut">
              <a:rPr lang="zh-TW" altLang="en-US" smtClean="0"/>
              <a:t>2017/10/13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5D8EC1A-9328-49FD-B3F6-CC631F646273}" type="slidenum">
              <a:rPr lang="zh-TW" altLang="en-US" smtClean="0"/>
              <a:t>‹#›</a:t>
            </a:fld>
            <a:endParaRPr lang="zh-TW" altLang="en-US"/>
          </a:p>
        </p:txBody>
      </p:sp>
    </p:spTree>
    <p:extLst>
      <p:ext uri="{BB962C8B-B14F-4D97-AF65-F5344CB8AC3E}">
        <p14:creationId xmlns:p14="http://schemas.microsoft.com/office/powerpoint/2010/main" val="321532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BD35150-0539-433E-8781-36B062C0AF35}" type="datetimeFigureOut">
              <a:rPr lang="zh-TW" altLang="en-US" smtClean="0"/>
              <a:t>2017/10/13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5D8EC1A-9328-49FD-B3F6-CC631F646273}" type="slidenum">
              <a:rPr lang="zh-TW" altLang="en-US" smtClean="0"/>
              <a:t>‹#›</a:t>
            </a:fld>
            <a:endParaRPr lang="zh-TW" altLang="en-US"/>
          </a:p>
        </p:txBody>
      </p:sp>
    </p:spTree>
    <p:extLst>
      <p:ext uri="{BB962C8B-B14F-4D97-AF65-F5344CB8AC3E}">
        <p14:creationId xmlns:p14="http://schemas.microsoft.com/office/powerpoint/2010/main" val="164257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4BD35150-0539-433E-8781-36B062C0AF35}" type="datetimeFigureOut">
              <a:rPr lang="zh-TW" altLang="en-US" smtClean="0"/>
              <a:t>2017/10/13</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F5D8EC1A-9328-49FD-B3F6-CC631F646273}"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14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4BD35150-0539-433E-8781-36B062C0AF35}" type="datetimeFigureOut">
              <a:rPr lang="zh-TW" altLang="en-US" smtClean="0"/>
              <a:t>2017/10/13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5D8EC1A-9328-49FD-B3F6-CC631F646273}" type="slidenum">
              <a:rPr lang="zh-TW" altLang="en-US" smtClean="0"/>
              <a:t>‹#›</a:t>
            </a:fld>
            <a:endParaRPr lang="zh-TW" altLang="en-US"/>
          </a:p>
        </p:txBody>
      </p:sp>
    </p:spTree>
    <p:extLst>
      <p:ext uri="{BB962C8B-B14F-4D97-AF65-F5344CB8AC3E}">
        <p14:creationId xmlns:p14="http://schemas.microsoft.com/office/powerpoint/2010/main" val="143200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4BD35150-0539-433E-8781-36B062C0AF35}" type="datetimeFigureOut">
              <a:rPr lang="zh-TW" altLang="en-US" smtClean="0"/>
              <a:t>2017/10/13</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F5D8EC1A-9328-49FD-B3F6-CC631F646273}" type="slidenum">
              <a:rPr lang="zh-TW" altLang="en-US" smtClean="0"/>
              <a:t>‹#›</a:t>
            </a:fld>
            <a:endParaRPr lang="zh-TW" altLang="en-US"/>
          </a:p>
        </p:txBody>
      </p:sp>
    </p:spTree>
    <p:extLst>
      <p:ext uri="{BB962C8B-B14F-4D97-AF65-F5344CB8AC3E}">
        <p14:creationId xmlns:p14="http://schemas.microsoft.com/office/powerpoint/2010/main" val="229080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BD35150-0539-433E-8781-36B062C0AF35}" type="datetimeFigureOut">
              <a:rPr lang="zh-TW" altLang="en-US" smtClean="0"/>
              <a:t>2017/10/13</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5D8EC1A-9328-49FD-B3F6-CC631F646273}" type="slidenum">
              <a:rPr lang="zh-TW" altLang="en-US" smtClean="0"/>
              <a:t>‹#›</a:t>
            </a:fld>
            <a:endParaRPr lang="zh-TW" altLang="en-US"/>
          </a:p>
        </p:txBody>
      </p:sp>
    </p:spTree>
    <p:extLst>
      <p:ext uri="{BB962C8B-B14F-4D97-AF65-F5344CB8AC3E}">
        <p14:creationId xmlns:p14="http://schemas.microsoft.com/office/powerpoint/2010/main" val="7650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D35150-0539-433E-8781-36B062C0AF35}" type="datetimeFigureOut">
              <a:rPr lang="zh-TW" altLang="en-US" smtClean="0"/>
              <a:t>2017/10/13</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F5D8EC1A-9328-49FD-B3F6-CC631F646273}" type="slidenum">
              <a:rPr lang="zh-TW" altLang="en-US" smtClean="0"/>
              <a:t>‹#›</a:t>
            </a:fld>
            <a:endParaRPr lang="zh-TW" altLang="en-US"/>
          </a:p>
        </p:txBody>
      </p:sp>
    </p:spTree>
    <p:extLst>
      <p:ext uri="{BB962C8B-B14F-4D97-AF65-F5344CB8AC3E}">
        <p14:creationId xmlns:p14="http://schemas.microsoft.com/office/powerpoint/2010/main" val="88317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D35150-0539-433E-8781-36B062C0AF35}" type="datetimeFigureOut">
              <a:rPr lang="zh-TW" altLang="en-US" smtClean="0"/>
              <a:t>2017/10/13</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5D8EC1A-9328-49FD-B3F6-CC631F646273}" type="slidenum">
              <a:rPr lang="zh-TW" altLang="en-US" smtClean="0"/>
              <a:t>‹#›</a:t>
            </a:fld>
            <a:endParaRPr lang="zh-TW" altLang="en-US"/>
          </a:p>
        </p:txBody>
      </p:sp>
    </p:spTree>
    <p:extLst>
      <p:ext uri="{BB962C8B-B14F-4D97-AF65-F5344CB8AC3E}">
        <p14:creationId xmlns:p14="http://schemas.microsoft.com/office/powerpoint/2010/main" val="23661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4BD35150-0539-433E-8781-36B062C0AF35}" type="datetimeFigureOut">
              <a:rPr lang="zh-TW" altLang="en-US" smtClean="0"/>
              <a:t>2017/10/13</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F5D8EC1A-9328-49FD-B3F6-CC631F646273}" type="slidenum">
              <a:rPr lang="zh-TW" altLang="en-US" smtClean="0"/>
              <a:t>‹#›</a:t>
            </a:fld>
            <a:endParaRPr lang="zh-TW" altLang="en-US"/>
          </a:p>
        </p:txBody>
      </p:sp>
    </p:spTree>
    <p:extLst>
      <p:ext uri="{BB962C8B-B14F-4D97-AF65-F5344CB8AC3E}">
        <p14:creationId xmlns:p14="http://schemas.microsoft.com/office/powerpoint/2010/main" val="189700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D35150-0539-433E-8781-36B062C0AF35}" type="datetimeFigureOut">
              <a:rPr lang="zh-TW" altLang="en-US" smtClean="0"/>
              <a:t>2017/10/13</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5D8EC1A-9328-49FD-B3F6-CC631F646273}"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2154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027A23-CF72-4389-BFD8-D72010CCBE48}"/>
              </a:ext>
            </a:extLst>
          </p:cNvPr>
          <p:cNvSpPr>
            <a:spLocks noGrp="1"/>
          </p:cNvSpPr>
          <p:nvPr>
            <p:ph type="ctrTitle"/>
          </p:nvPr>
        </p:nvSpPr>
        <p:spPr>
          <a:xfrm>
            <a:off x="1399283" y="922789"/>
            <a:ext cx="9531571" cy="3020037"/>
          </a:xfrm>
        </p:spPr>
        <p:txBody>
          <a:bodyPr>
            <a:normAutofit fontScale="90000"/>
          </a:bodyPr>
          <a:lstStyle/>
          <a:p>
            <a:pPr algn="ctr"/>
            <a:r>
              <a:rPr lang="en-US" altLang="zh-TW" sz="5300" b="1"/>
              <a:t>The influence </a:t>
            </a:r>
            <a:r>
              <a:rPr lang="en-US" altLang="zh-TW" sz="5300" b="1" dirty="0"/>
              <a:t>of color on </a:t>
            </a:r>
            <a:br>
              <a:rPr lang="en-US" altLang="zh-TW" sz="5300" b="1" dirty="0"/>
            </a:br>
            <a:r>
              <a:rPr lang="en-US" altLang="zh-TW" sz="5300" b="1" dirty="0"/>
              <a:t>warning label perceptions </a:t>
            </a:r>
            <a:br>
              <a:rPr lang="en-US" altLang="zh-TW" sz="4400" b="1" dirty="0"/>
            </a:br>
            <a:br>
              <a:rPr lang="en-US" altLang="zh-TW" sz="4400" b="1" dirty="0"/>
            </a:br>
            <a:r>
              <a:rPr lang="en-US" altLang="zh-TW" sz="1600" dirty="0"/>
              <a:t>Curt C. Braun a,* Paul B. Kline b, N. Clayton Silver c </a:t>
            </a:r>
            <a:br>
              <a:rPr lang="en-US" altLang="zh-TW" sz="1600" dirty="0"/>
            </a:br>
            <a:r>
              <a:rPr lang="en-US" altLang="zh-TW" sz="1600" dirty="0"/>
              <a:t>a Department of Psychology, University </a:t>
            </a:r>
            <a:r>
              <a:rPr lang="en-US" altLang="zh-TW" sz="1600" dirty="0" err="1"/>
              <a:t>ofldaho</a:t>
            </a:r>
            <a:r>
              <a:rPr lang="en-US" altLang="zh-TW" sz="1600" dirty="0"/>
              <a:t>, Moscow, ID 83843, USA </a:t>
            </a:r>
            <a:br>
              <a:rPr lang="en-US" altLang="zh-TW" sz="1600" dirty="0"/>
            </a:br>
            <a:r>
              <a:rPr lang="en-US" altLang="zh-TW" sz="1600" dirty="0"/>
              <a:t>b Department of Psychology, University of Central Florida, Orlando, FL 32816, USA </a:t>
            </a:r>
            <a:br>
              <a:rPr lang="en-US" altLang="zh-TW" sz="1600" dirty="0"/>
            </a:br>
            <a:r>
              <a:rPr lang="en-US" altLang="zh-TW" sz="1600" dirty="0"/>
              <a:t>c Department of Psychology, University of Nevada, Las Vegas, Las Vegas, NY 89154-5030, USA </a:t>
            </a:r>
            <a:br>
              <a:rPr lang="en-US" altLang="zh-TW" sz="1600" dirty="0"/>
            </a:br>
            <a:br>
              <a:rPr lang="en-US" altLang="zh-TW" sz="1600" dirty="0"/>
            </a:br>
            <a:endParaRPr lang="zh-TW" altLang="en-US" sz="1600" dirty="0"/>
          </a:p>
        </p:txBody>
      </p:sp>
      <p:sp>
        <p:nvSpPr>
          <p:cNvPr id="3" name="副標題 2">
            <a:extLst>
              <a:ext uri="{FF2B5EF4-FFF2-40B4-BE49-F238E27FC236}">
                <a16:creationId xmlns:a16="http://schemas.microsoft.com/office/drawing/2014/main" id="{34FF07BA-09E9-4D5B-9868-7AB5AE97D2EB}"/>
              </a:ext>
            </a:extLst>
          </p:cNvPr>
          <p:cNvSpPr>
            <a:spLocks noGrp="1"/>
          </p:cNvSpPr>
          <p:nvPr>
            <p:ph type="subTitle" idx="1"/>
          </p:nvPr>
        </p:nvSpPr>
        <p:spPr>
          <a:xfrm>
            <a:off x="8019875" y="4538444"/>
            <a:ext cx="3028426" cy="1375795"/>
          </a:xfrm>
        </p:spPr>
        <p:txBody>
          <a:bodyPr>
            <a:normAutofit/>
          </a:bodyPr>
          <a:lstStyle/>
          <a:p>
            <a:r>
              <a:rPr lang="zh-TW" altLang="en-US" sz="2000" b="1" dirty="0">
                <a:solidFill>
                  <a:schemeClr val="bg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期刊</a:t>
            </a:r>
            <a:r>
              <a:rPr lang="en-US" altLang="zh-TW" sz="2000" b="1" dirty="0">
                <a:solidFill>
                  <a:schemeClr val="bg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cap="none" spc="-50" dirty="0">
                <a:solidFill>
                  <a:schemeClr val="bg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 Industrial Ergonomic</a:t>
            </a:r>
            <a:endParaRPr lang="en-US" altLang="zh-TW" sz="2000" b="1" dirty="0">
              <a:solidFill>
                <a:schemeClr val="bg2">
                  <a:lumMod val="25000"/>
                </a:schemeClr>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b="1" dirty="0">
                <a:solidFill>
                  <a:schemeClr val="bg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指導老師</a:t>
            </a:r>
            <a:r>
              <a:rPr lang="en-US" altLang="zh-TW" sz="2000" b="1" dirty="0">
                <a:solidFill>
                  <a:schemeClr val="bg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chemeClr val="bg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柳永青</a:t>
            </a:r>
            <a:endParaRPr lang="en-US" altLang="zh-TW" sz="2000" b="1" dirty="0">
              <a:solidFill>
                <a:schemeClr val="bg2">
                  <a:lumMod val="2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l"/>
            <a:r>
              <a:rPr lang="zh-TW" altLang="en-US" sz="2000" b="1" dirty="0">
                <a:solidFill>
                  <a:schemeClr val="bg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學生</a:t>
            </a:r>
            <a:r>
              <a:rPr lang="en-US" altLang="zh-TW" sz="2000" b="1" dirty="0">
                <a:solidFill>
                  <a:schemeClr val="bg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solidFill>
                  <a:schemeClr val="bg2">
                    <a:lumMod val="25000"/>
                  </a:schemeClr>
                </a:solidFill>
                <a:latin typeface="Times New Roman" panose="02020603050405020304" pitchFamily="18" charset="0"/>
                <a:ea typeface="標楷體" panose="03000509000000000000" pitchFamily="65" charset="-120"/>
                <a:cs typeface="Times New Roman" panose="02020603050405020304" pitchFamily="18" charset="0"/>
              </a:rPr>
              <a:t>李家禎</a:t>
            </a:r>
            <a:endParaRPr lang="en-US" altLang="zh-TW" sz="2000" b="1" dirty="0">
              <a:solidFill>
                <a:schemeClr val="bg2">
                  <a:lumMod val="2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570849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3898A2-81D0-4389-AC1C-423A6E47D3E8}"/>
              </a:ext>
            </a:extLst>
          </p:cNvPr>
          <p:cNvSpPr>
            <a:spLocks noGrp="1"/>
          </p:cNvSpPr>
          <p:nvPr>
            <p:ph type="title"/>
          </p:nvPr>
        </p:nvSpPr>
        <p:spPr/>
        <p:txBody>
          <a:bodyPr/>
          <a:lstStyle/>
          <a:p>
            <a:pPr algn="ctr"/>
            <a:r>
              <a:rPr lang="en-US" altLang="zh-TW" b="1" dirty="0"/>
              <a:t>Results</a:t>
            </a:r>
            <a:endParaRPr lang="zh-TW" altLang="en-US" b="1" dirty="0"/>
          </a:p>
        </p:txBody>
      </p:sp>
      <p:sp>
        <p:nvSpPr>
          <p:cNvPr id="3" name="內容版面配置區 2">
            <a:extLst>
              <a:ext uri="{FF2B5EF4-FFF2-40B4-BE49-F238E27FC236}">
                <a16:creationId xmlns:a16="http://schemas.microsoft.com/office/drawing/2014/main" id="{432DA8D5-A5FD-4E6B-A13A-3AE1BB5CC4ED}"/>
              </a:ext>
            </a:extLst>
          </p:cNvPr>
          <p:cNvSpPr>
            <a:spLocks noGrp="1"/>
          </p:cNvSpPr>
          <p:nvPr>
            <p:ph idx="1"/>
          </p:nvPr>
        </p:nvSpPr>
        <p:spPr>
          <a:xfrm>
            <a:off x="1097280" y="2072237"/>
            <a:ext cx="10058400" cy="4034948"/>
          </a:xfrm>
        </p:spPr>
        <p:txBody>
          <a:bodyPr/>
          <a:lstStyle/>
          <a:p>
            <a:pPr marL="0" indent="0">
              <a:lnSpc>
                <a:spcPts val="3000"/>
              </a:lnSpc>
              <a:buNone/>
            </a:pPr>
            <a:r>
              <a:rPr lang="zh-TW" altLang="en-US" dirty="0">
                <a:solidFill>
                  <a:srgbClr val="000000">
                    <a:lumMod val="75000"/>
                    <a:lumOff val="25000"/>
                  </a:srgbClr>
                </a:solidFill>
                <a:ea typeface="標楷體" panose="03000509000000000000" pitchFamily="65" charset="-120"/>
              </a:rPr>
              <a:t>為了確定六個屬性的相關性，進行了</a:t>
            </a:r>
            <a:r>
              <a:rPr lang="en-US" altLang="zh-TW" dirty="0">
                <a:ea typeface="標楷體" panose="03000509000000000000" pitchFamily="65" charset="-120"/>
              </a:rPr>
              <a:t>varimax rotation(</a:t>
            </a:r>
            <a:r>
              <a:rPr lang="zh-TW" altLang="zh-TW" dirty="0">
                <a:ea typeface="標楷體" panose="03000509000000000000" pitchFamily="65" charset="-120"/>
              </a:rPr>
              <a:t>方差最大化旋轉</a:t>
            </a:r>
            <a:r>
              <a:rPr lang="en-US" altLang="zh-TW" dirty="0">
                <a:ea typeface="標楷體" panose="03000509000000000000" pitchFamily="65" charset="-120"/>
              </a:rPr>
              <a:t>)</a:t>
            </a:r>
            <a:r>
              <a:rPr lang="zh-TW" altLang="en-US" dirty="0">
                <a:solidFill>
                  <a:srgbClr val="000000">
                    <a:lumMod val="75000"/>
                    <a:lumOff val="25000"/>
                  </a:srgbClr>
                </a:solidFill>
                <a:ea typeface="標楷體" panose="03000509000000000000" pitchFamily="65" charset="-120"/>
              </a:rPr>
              <a:t>分析</a:t>
            </a:r>
            <a:r>
              <a:rPr lang="en-US" altLang="zh-TW" dirty="0">
                <a:solidFill>
                  <a:srgbClr val="000000">
                    <a:lumMod val="75000"/>
                    <a:lumOff val="25000"/>
                  </a:srgbClr>
                </a:solidFill>
                <a:ea typeface="標楷體" panose="03000509000000000000" pitchFamily="65" charset="-120"/>
              </a:rPr>
              <a:t>:</a:t>
            </a:r>
          </a:p>
          <a:p>
            <a:pPr marL="0" indent="0">
              <a:lnSpc>
                <a:spcPts val="3000"/>
              </a:lnSpc>
              <a:buNone/>
            </a:pPr>
            <a:r>
              <a:rPr lang="zh-TW" altLang="en-US" dirty="0">
                <a:solidFill>
                  <a:srgbClr val="000000">
                    <a:lumMod val="75000"/>
                    <a:lumOff val="25000"/>
                  </a:srgbClr>
                </a:solidFill>
                <a:ea typeface="標楷體" panose="03000509000000000000" pitchFamily="65" charset="-120"/>
              </a:rPr>
              <a:t>分析產生了三因素解決方案</a:t>
            </a:r>
            <a:endParaRPr lang="en-US" altLang="zh-TW" dirty="0">
              <a:solidFill>
                <a:srgbClr val="000000">
                  <a:lumMod val="75000"/>
                  <a:lumOff val="25000"/>
                </a:srgbClr>
              </a:solidFill>
              <a:ea typeface="標楷體" panose="03000509000000000000" pitchFamily="65" charset="-120"/>
            </a:endParaRPr>
          </a:p>
          <a:p>
            <a:r>
              <a:rPr lang="zh-TW" altLang="en-US" b="1" dirty="0">
                <a:solidFill>
                  <a:srgbClr val="000000">
                    <a:lumMod val="75000"/>
                    <a:lumOff val="25000"/>
                  </a:srgbClr>
                </a:solidFill>
                <a:ea typeface="標楷體" panose="03000509000000000000" pitchFamily="65" charset="-120"/>
              </a:rPr>
              <a:t>因素一</a:t>
            </a:r>
            <a:r>
              <a:rPr lang="en-US" altLang="zh-TW" dirty="0">
                <a:solidFill>
                  <a:srgbClr val="000000">
                    <a:lumMod val="75000"/>
                    <a:lumOff val="25000"/>
                  </a:srgbClr>
                </a:solidFill>
                <a:ea typeface="標楷體" panose="03000509000000000000" pitchFamily="65" charset="-120"/>
              </a:rPr>
              <a:t>:</a:t>
            </a:r>
            <a:r>
              <a:rPr lang="en-US" altLang="zh-TW" dirty="0">
                <a:ea typeface="標楷體" panose="03000509000000000000" pitchFamily="65" charset="-120"/>
              </a:rPr>
              <a:t> carefulness/ hazardousness/ likelihood of injury,</a:t>
            </a:r>
          </a:p>
          <a:p>
            <a:r>
              <a:rPr lang="zh-TW" altLang="en-US" dirty="0">
                <a:ea typeface="標楷體" panose="03000509000000000000" pitchFamily="65" charset="-120"/>
              </a:rPr>
              <a:t> 此因素被標記為</a:t>
            </a:r>
            <a:r>
              <a:rPr lang="en-US" altLang="zh-TW" dirty="0">
                <a:ea typeface="標楷體" panose="03000509000000000000" pitchFamily="65" charset="-120"/>
              </a:rPr>
              <a:t>”</a:t>
            </a:r>
            <a:r>
              <a:rPr lang="zh-TW" altLang="en-US" dirty="0">
                <a:ea typeface="標楷體" panose="03000509000000000000" pitchFamily="65" charset="-120"/>
              </a:rPr>
              <a:t> </a:t>
            </a:r>
            <a:r>
              <a:rPr lang="en-US" altLang="zh-TW" dirty="0">
                <a:ea typeface="標楷體" panose="03000509000000000000" pitchFamily="65" charset="-120"/>
              </a:rPr>
              <a:t>perceived hazard”(</a:t>
            </a:r>
            <a:r>
              <a:rPr lang="zh-TW" altLang="en-US" dirty="0">
                <a:ea typeface="標楷體" panose="03000509000000000000" pitchFamily="65" charset="-120"/>
              </a:rPr>
              <a:t>感到危險</a:t>
            </a:r>
            <a:r>
              <a:rPr lang="en-US" altLang="zh-TW" dirty="0">
                <a:ea typeface="標楷體" panose="03000509000000000000" pitchFamily="65" charset="-120"/>
              </a:rPr>
              <a:t>)</a:t>
            </a:r>
          </a:p>
          <a:p>
            <a:r>
              <a:rPr lang="zh-TW" altLang="en-US" b="1" dirty="0">
                <a:ea typeface="標楷體" panose="03000509000000000000" pitchFamily="65" charset="-120"/>
              </a:rPr>
              <a:t>因素二</a:t>
            </a:r>
            <a:r>
              <a:rPr lang="en-US" altLang="zh-TW" dirty="0">
                <a:ea typeface="標楷體" panose="03000509000000000000" pitchFamily="65" charset="-120"/>
              </a:rPr>
              <a:t>: readability/ saliency,</a:t>
            </a:r>
            <a:r>
              <a:rPr lang="zh-TW" altLang="en-US" dirty="0">
                <a:ea typeface="標楷體" panose="03000509000000000000" pitchFamily="65" charset="-120"/>
              </a:rPr>
              <a:t>此因素被標記為</a:t>
            </a:r>
            <a:r>
              <a:rPr lang="en-US" altLang="zh-TW" dirty="0">
                <a:ea typeface="標楷體" panose="03000509000000000000" pitchFamily="65" charset="-120"/>
              </a:rPr>
              <a:t>” Perceived readability ”(</a:t>
            </a:r>
            <a:r>
              <a:rPr lang="zh-TW" altLang="en-US" dirty="0">
                <a:ea typeface="標楷體" panose="03000509000000000000" pitchFamily="65" charset="-120"/>
              </a:rPr>
              <a:t>感到可讀性</a:t>
            </a:r>
            <a:r>
              <a:rPr lang="en-US" altLang="zh-TW" dirty="0">
                <a:ea typeface="標楷體" panose="03000509000000000000" pitchFamily="65" charset="-120"/>
              </a:rPr>
              <a:t>)</a:t>
            </a:r>
          </a:p>
          <a:p>
            <a:r>
              <a:rPr lang="zh-TW" altLang="en-US" b="1" dirty="0">
                <a:ea typeface="標楷體" panose="03000509000000000000" pitchFamily="65" charset="-120"/>
              </a:rPr>
              <a:t>因素三</a:t>
            </a:r>
            <a:r>
              <a:rPr lang="en-US" altLang="zh-TW" dirty="0">
                <a:ea typeface="標楷體" panose="03000509000000000000" pitchFamily="65" charset="-120"/>
              </a:rPr>
              <a:t>:familiarity item</a:t>
            </a:r>
          </a:p>
          <a:p>
            <a:r>
              <a:rPr lang="zh-TW" altLang="en-US" dirty="0">
                <a:ea typeface="標楷體" panose="03000509000000000000" pitchFamily="65" charset="-120"/>
              </a:rPr>
              <a:t>在本研究中只就</a:t>
            </a:r>
            <a:r>
              <a:rPr lang="en-US" altLang="zh-TW" dirty="0">
                <a:ea typeface="標楷體" panose="03000509000000000000" pitchFamily="65" charset="-120"/>
              </a:rPr>
              <a:t>”</a:t>
            </a:r>
            <a:r>
              <a:rPr lang="zh-TW" altLang="en-US" dirty="0">
                <a:ea typeface="標楷體" panose="03000509000000000000" pitchFamily="65" charset="-120"/>
              </a:rPr>
              <a:t> </a:t>
            </a:r>
            <a:r>
              <a:rPr lang="en-US" altLang="zh-TW" dirty="0">
                <a:ea typeface="標楷體" panose="03000509000000000000" pitchFamily="65" charset="-120"/>
              </a:rPr>
              <a:t>perceived hazard”</a:t>
            </a:r>
            <a:r>
              <a:rPr lang="zh-TW" altLang="en-US" dirty="0">
                <a:ea typeface="標楷體" panose="03000509000000000000" pitchFamily="65" charset="-120"/>
              </a:rPr>
              <a:t>和</a:t>
            </a:r>
            <a:r>
              <a:rPr lang="en-US" altLang="zh-TW" dirty="0">
                <a:ea typeface="標楷體" panose="03000509000000000000" pitchFamily="65" charset="-120"/>
              </a:rPr>
              <a:t>” Perceived readability ”</a:t>
            </a:r>
            <a:r>
              <a:rPr lang="zh-TW" altLang="en-US" dirty="0">
                <a:ea typeface="標楷體" panose="03000509000000000000" pitchFamily="65" charset="-120"/>
              </a:rPr>
              <a:t>做分析</a:t>
            </a:r>
            <a:endParaRPr lang="en-US" altLang="zh-TW" dirty="0">
              <a:ea typeface="標楷體" panose="03000509000000000000" pitchFamily="65" charset="-120"/>
            </a:endParaRPr>
          </a:p>
          <a:p>
            <a:pPr marL="0" indent="0">
              <a:buNone/>
            </a:pPr>
            <a:endParaRPr lang="en-US" altLang="zh-TW" dirty="0">
              <a:ea typeface="標楷體" panose="03000509000000000000" pitchFamily="65" charset="-120"/>
            </a:endParaRPr>
          </a:p>
          <a:p>
            <a:endParaRPr lang="en-US" altLang="zh-TW" dirty="0"/>
          </a:p>
          <a:p>
            <a:pPr marL="0" indent="0">
              <a:lnSpc>
                <a:spcPts val="3000"/>
              </a:lnSpc>
              <a:buNone/>
            </a:pPr>
            <a:endParaRPr lang="en-US" altLang="zh-TW" dirty="0">
              <a:solidFill>
                <a:srgbClr val="000000">
                  <a:lumMod val="75000"/>
                  <a:lumOff val="25000"/>
                </a:srgbClr>
              </a:solidFill>
              <a:latin typeface="標楷體" panose="03000509000000000000" pitchFamily="65" charset="-120"/>
              <a:ea typeface="標楷體" panose="03000509000000000000" pitchFamily="65" charset="-120"/>
            </a:endParaRPr>
          </a:p>
          <a:p>
            <a:pPr marL="0" indent="0">
              <a:buNone/>
            </a:pPr>
            <a:endParaRPr lang="en-US" altLang="zh-TW" dirty="0">
              <a:solidFill>
                <a:srgbClr val="000000">
                  <a:lumMod val="75000"/>
                  <a:lumOff val="25000"/>
                </a:srgb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5352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13A3E1-5C58-41B9-A4F0-001281CB973C}"/>
              </a:ext>
            </a:extLst>
          </p:cNvPr>
          <p:cNvSpPr>
            <a:spLocks noGrp="1"/>
          </p:cNvSpPr>
          <p:nvPr>
            <p:ph type="title"/>
          </p:nvPr>
        </p:nvSpPr>
        <p:spPr/>
        <p:txBody>
          <a:bodyPr/>
          <a:lstStyle/>
          <a:p>
            <a:pPr algn="ctr"/>
            <a:r>
              <a:rPr lang="en-US" altLang="zh-TW" b="1" dirty="0"/>
              <a:t>Results</a:t>
            </a:r>
            <a:endParaRPr lang="zh-TW" altLang="en-US" dirty="0"/>
          </a:p>
        </p:txBody>
      </p:sp>
      <p:sp>
        <p:nvSpPr>
          <p:cNvPr id="3" name="內容版面配置區 2">
            <a:extLst>
              <a:ext uri="{FF2B5EF4-FFF2-40B4-BE49-F238E27FC236}">
                <a16:creationId xmlns:a16="http://schemas.microsoft.com/office/drawing/2014/main" id="{4FB438CC-9E51-4C0C-ACBF-B0819254F6C0}"/>
              </a:ext>
            </a:extLst>
          </p:cNvPr>
          <p:cNvSpPr>
            <a:spLocks noGrp="1"/>
          </p:cNvSpPr>
          <p:nvPr>
            <p:ph idx="1"/>
          </p:nvPr>
        </p:nvSpPr>
        <p:spPr>
          <a:xfrm>
            <a:off x="761720" y="1783499"/>
            <a:ext cx="10680864" cy="536058"/>
          </a:xfrm>
        </p:spPr>
        <p:txBody>
          <a:bodyPr>
            <a:normAutofit fontScale="85000" lnSpcReduction="10000"/>
          </a:bodyPr>
          <a:lstStyle/>
          <a:p>
            <a:pPr>
              <a:lnSpc>
                <a:spcPts val="2400"/>
              </a:lnSpc>
            </a:pPr>
            <a:r>
              <a:rPr lang="zh-TW" altLang="en-US" dirty="0">
                <a:ea typeface="標楷體" panose="03000509000000000000" pitchFamily="65" charset="-120"/>
              </a:rPr>
              <a:t>如表一，</a:t>
            </a:r>
            <a:r>
              <a:rPr lang="zh-TW" altLang="zh-TW" dirty="0">
                <a:ea typeface="標楷體" panose="03000509000000000000" pitchFamily="65" charset="-120"/>
              </a:rPr>
              <a:t>進行</a:t>
            </a:r>
            <a:r>
              <a:rPr lang="en-US" altLang="zh-TW" dirty="0">
                <a:ea typeface="標楷體" panose="03000509000000000000" pitchFamily="65" charset="-120"/>
              </a:rPr>
              <a:t>ANOVA</a:t>
            </a:r>
            <a:r>
              <a:rPr lang="zh-TW" altLang="en-US" dirty="0">
                <a:ea typeface="標楷體" panose="03000509000000000000" pitchFamily="65" charset="-120"/>
              </a:rPr>
              <a:t>分析，</a:t>
            </a:r>
            <a:r>
              <a:rPr lang="zh-TW" altLang="zh-TW" dirty="0">
                <a:ea typeface="標楷體" panose="03000509000000000000" pitchFamily="65" charset="-120"/>
              </a:rPr>
              <a:t>評估顏色</a:t>
            </a:r>
            <a:r>
              <a:rPr lang="zh-TW" altLang="en-US" dirty="0">
                <a:ea typeface="標楷體" panose="03000509000000000000" pitchFamily="65" charset="-120"/>
              </a:rPr>
              <a:t>、產品、警示詞</a:t>
            </a:r>
            <a:r>
              <a:rPr lang="zh-TW" altLang="zh-TW" dirty="0">
                <a:ea typeface="標楷體" panose="03000509000000000000" pitchFamily="65" charset="-120"/>
              </a:rPr>
              <a:t>對</a:t>
            </a:r>
            <a:r>
              <a:rPr lang="en-US" altLang="zh-TW" dirty="0">
                <a:ea typeface="標楷體" panose="03000509000000000000" pitchFamily="65" charset="-120"/>
              </a:rPr>
              <a:t>”</a:t>
            </a:r>
            <a:r>
              <a:rPr lang="zh-TW" altLang="en-US" dirty="0">
                <a:ea typeface="標楷體" panose="03000509000000000000" pitchFamily="65" charset="-120"/>
              </a:rPr>
              <a:t> </a:t>
            </a:r>
            <a:r>
              <a:rPr lang="en-US" altLang="zh-TW" dirty="0">
                <a:ea typeface="標楷體" panose="03000509000000000000" pitchFamily="65" charset="-120"/>
              </a:rPr>
              <a:t>perceived hazard”</a:t>
            </a:r>
            <a:r>
              <a:rPr lang="zh-TW" altLang="en-US" dirty="0">
                <a:ea typeface="標楷體" panose="03000509000000000000" pitchFamily="65" charset="-120"/>
              </a:rPr>
              <a:t>和</a:t>
            </a:r>
            <a:r>
              <a:rPr lang="en-US" altLang="zh-TW" dirty="0">
                <a:ea typeface="標楷體" panose="03000509000000000000" pitchFamily="65" charset="-120"/>
              </a:rPr>
              <a:t>” Perceived readability ”</a:t>
            </a:r>
            <a:r>
              <a:rPr lang="zh-TW" altLang="en-US" dirty="0">
                <a:ea typeface="標楷體" panose="03000509000000000000" pitchFamily="65" charset="-120"/>
              </a:rPr>
              <a:t>的影響。</a:t>
            </a:r>
          </a:p>
        </p:txBody>
      </p:sp>
      <p:pic>
        <p:nvPicPr>
          <p:cNvPr id="4" name="圖片 3">
            <a:extLst>
              <a:ext uri="{FF2B5EF4-FFF2-40B4-BE49-F238E27FC236}">
                <a16:creationId xmlns:a16="http://schemas.microsoft.com/office/drawing/2014/main" id="{87F3B5C6-7043-43FA-8CC6-A616983773AD}"/>
              </a:ext>
            </a:extLst>
          </p:cNvPr>
          <p:cNvPicPr>
            <a:picLocks noChangeAspect="1"/>
          </p:cNvPicPr>
          <p:nvPr/>
        </p:nvPicPr>
        <p:blipFill rotWithShape="1">
          <a:blip r:embed="rId2"/>
          <a:srcRect l="49748" t="22630" r="17499" b="23914"/>
          <a:stretch/>
        </p:blipFill>
        <p:spPr>
          <a:xfrm>
            <a:off x="761720" y="2365696"/>
            <a:ext cx="4812791" cy="3909269"/>
          </a:xfrm>
          <a:prstGeom prst="rect">
            <a:avLst/>
          </a:prstGeom>
        </p:spPr>
      </p:pic>
      <p:sp>
        <p:nvSpPr>
          <p:cNvPr id="5" name="內容版面配置區 2">
            <a:extLst>
              <a:ext uri="{FF2B5EF4-FFF2-40B4-BE49-F238E27FC236}">
                <a16:creationId xmlns:a16="http://schemas.microsoft.com/office/drawing/2014/main" id="{2EC4269A-74BD-41E5-89C1-ACD432CF3239}"/>
              </a:ext>
            </a:extLst>
          </p:cNvPr>
          <p:cNvSpPr txBox="1">
            <a:spLocks/>
          </p:cNvSpPr>
          <p:nvPr/>
        </p:nvSpPr>
        <p:spPr>
          <a:xfrm>
            <a:off x="5677669" y="3808758"/>
            <a:ext cx="6377311" cy="190414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altLang="zh-TW" b="1" dirty="0">
                <a:ea typeface="標楷體" panose="03000509000000000000" pitchFamily="65" charset="-120"/>
              </a:rPr>
              <a:t>1.Perceived hazard</a:t>
            </a:r>
          </a:p>
          <a:p>
            <a:pPr>
              <a:buFont typeface="Wingdings" panose="05000000000000000000" pitchFamily="2" charset="2"/>
              <a:buChar char="l"/>
            </a:pPr>
            <a:r>
              <a:rPr lang="zh-TW" altLang="en-US" dirty="0">
                <a:ea typeface="標楷體" panose="03000509000000000000" pitchFamily="65" charset="-120"/>
              </a:rPr>
              <a:t>彩色的呈現優於黑白。</a:t>
            </a:r>
            <a:endParaRPr lang="en-US" altLang="zh-TW" dirty="0">
              <a:ea typeface="標楷體" panose="03000509000000000000" pitchFamily="65" charset="-120"/>
            </a:endParaRPr>
          </a:p>
          <a:p>
            <a:pPr>
              <a:buFont typeface="Wingdings" panose="05000000000000000000" pitchFamily="2" charset="2"/>
              <a:buChar char="l"/>
            </a:pPr>
            <a:r>
              <a:rPr lang="zh-TW" altLang="en-US" dirty="0">
                <a:ea typeface="標楷體" panose="03000509000000000000" pitchFamily="65" charset="-120"/>
              </a:rPr>
              <a:t>黏著劑</a:t>
            </a:r>
            <a:r>
              <a:rPr lang="zh-TW" altLang="zh-TW" dirty="0">
                <a:ea typeface="標楷體" panose="03000509000000000000" pitchFamily="65" charset="-120"/>
              </a:rPr>
              <a:t>被認為比其他產品更</a:t>
            </a:r>
            <a:r>
              <a:rPr lang="zh-TW" altLang="en-US" dirty="0">
                <a:ea typeface="標楷體" panose="03000509000000000000" pitchFamily="65" charset="-120"/>
              </a:rPr>
              <a:t>加</a:t>
            </a:r>
            <a:r>
              <a:rPr lang="zh-TW" altLang="zh-TW" dirty="0">
                <a:ea typeface="標楷體" panose="03000509000000000000" pitchFamily="65" charset="-120"/>
              </a:rPr>
              <a:t>為危險</a:t>
            </a:r>
            <a:r>
              <a:rPr lang="zh-TW" altLang="en-US" dirty="0">
                <a:ea typeface="標楷體" panose="03000509000000000000" pitchFamily="65" charset="-120"/>
              </a:rPr>
              <a:t>。</a:t>
            </a:r>
            <a:endParaRPr lang="en-US" altLang="zh-TW" dirty="0">
              <a:ea typeface="標楷體" panose="03000509000000000000" pitchFamily="65" charset="-120"/>
            </a:endParaRPr>
          </a:p>
          <a:p>
            <a:pPr>
              <a:buFont typeface="Wingdings" panose="05000000000000000000" pitchFamily="2" charset="2"/>
              <a:buChar char="l"/>
            </a:pPr>
            <a:r>
              <a:rPr lang="zh-TW" altLang="en-US" dirty="0">
                <a:ea typeface="標楷體" panose="03000509000000000000" pitchFamily="65" charset="-120"/>
              </a:rPr>
              <a:t>產品分類</a:t>
            </a:r>
            <a:r>
              <a:rPr lang="en-US" altLang="zh-TW" dirty="0">
                <a:ea typeface="標楷體" panose="03000509000000000000" pitchFamily="65" charset="-120"/>
              </a:rPr>
              <a:t>DANGER</a:t>
            </a:r>
            <a:r>
              <a:rPr lang="zh-TW" altLang="en-US" dirty="0">
                <a:ea typeface="標楷體" panose="03000509000000000000" pitchFamily="65" charset="-120"/>
              </a:rPr>
              <a:t>比顯示</a:t>
            </a:r>
            <a:r>
              <a:rPr lang="en-US" altLang="zh-TW" dirty="0">
                <a:ea typeface="標楷體" panose="03000509000000000000" pitchFamily="65" charset="-120"/>
              </a:rPr>
              <a:t>CAUTION</a:t>
            </a:r>
            <a:r>
              <a:rPr lang="zh-TW" altLang="en-US" dirty="0">
                <a:ea typeface="標楷體" panose="03000509000000000000" pitchFamily="65" charset="-120"/>
              </a:rPr>
              <a:t>或</a:t>
            </a:r>
            <a:r>
              <a:rPr lang="en-US" altLang="zh-TW" dirty="0">
                <a:ea typeface="標楷體" panose="03000509000000000000" pitchFamily="65" charset="-120"/>
              </a:rPr>
              <a:t>WARNING</a:t>
            </a:r>
            <a:r>
              <a:rPr lang="zh-TW" altLang="en-US" dirty="0">
                <a:ea typeface="標楷體" panose="03000509000000000000" pitchFamily="65" charset="-120"/>
              </a:rPr>
              <a:t>更為危險。</a:t>
            </a:r>
          </a:p>
        </p:txBody>
      </p:sp>
    </p:spTree>
    <p:extLst>
      <p:ext uri="{BB962C8B-B14F-4D97-AF65-F5344CB8AC3E}">
        <p14:creationId xmlns:p14="http://schemas.microsoft.com/office/powerpoint/2010/main" val="2183526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D255CB-C8E9-4A34-8FE2-58F62472A61E}"/>
              </a:ext>
            </a:extLst>
          </p:cNvPr>
          <p:cNvSpPr>
            <a:spLocks noGrp="1"/>
          </p:cNvSpPr>
          <p:nvPr>
            <p:ph type="title"/>
          </p:nvPr>
        </p:nvSpPr>
        <p:spPr/>
        <p:txBody>
          <a:bodyPr/>
          <a:lstStyle/>
          <a:p>
            <a:pPr algn="ctr"/>
            <a:r>
              <a:rPr lang="en-US" altLang="zh-TW" b="1" dirty="0"/>
              <a:t>Results</a:t>
            </a:r>
            <a:endParaRPr lang="zh-TW" altLang="en-US" dirty="0"/>
          </a:p>
        </p:txBody>
      </p:sp>
      <p:sp>
        <p:nvSpPr>
          <p:cNvPr id="3" name="內容版面配置區 2">
            <a:extLst>
              <a:ext uri="{FF2B5EF4-FFF2-40B4-BE49-F238E27FC236}">
                <a16:creationId xmlns:a16="http://schemas.microsoft.com/office/drawing/2014/main" id="{C5A418FD-1A49-41C9-8255-D6DEA4D7C63F}"/>
              </a:ext>
            </a:extLst>
          </p:cNvPr>
          <p:cNvSpPr>
            <a:spLocks noGrp="1"/>
          </p:cNvSpPr>
          <p:nvPr>
            <p:ph idx="1"/>
          </p:nvPr>
        </p:nvSpPr>
        <p:spPr>
          <a:xfrm>
            <a:off x="1097280" y="2401465"/>
            <a:ext cx="4967960" cy="3170883"/>
          </a:xfrm>
        </p:spPr>
        <p:txBody>
          <a:bodyPr/>
          <a:lstStyle/>
          <a:p>
            <a:pPr marL="0" indent="0">
              <a:buNone/>
            </a:pPr>
            <a:r>
              <a:rPr lang="en-US" altLang="zh-TW" b="1" dirty="0">
                <a:ea typeface="標楷體" panose="03000509000000000000" pitchFamily="65" charset="-120"/>
              </a:rPr>
              <a:t>2.Product class × signal word</a:t>
            </a:r>
          </a:p>
          <a:p>
            <a:pPr>
              <a:buFont typeface="Wingdings" panose="05000000000000000000" pitchFamily="2" charset="2"/>
              <a:buChar char="l"/>
            </a:pPr>
            <a:r>
              <a:rPr lang="zh-TW" altLang="zh-TW" dirty="0">
                <a:ea typeface="標楷體" panose="03000509000000000000" pitchFamily="65" charset="-120"/>
              </a:rPr>
              <a:t>粘合劑</a:t>
            </a:r>
            <a:r>
              <a:rPr lang="zh-TW" altLang="en-US" dirty="0">
                <a:ea typeface="標楷體" panose="03000509000000000000" pitchFamily="65" charset="-120"/>
              </a:rPr>
              <a:t>、</a:t>
            </a:r>
            <a:r>
              <a:rPr lang="zh-TW" altLang="zh-TW" dirty="0">
                <a:ea typeface="標楷體" panose="03000509000000000000" pitchFamily="65" charset="-120"/>
              </a:rPr>
              <a:t>汽車產品</a:t>
            </a:r>
            <a:r>
              <a:rPr lang="zh-TW" altLang="en-US" dirty="0">
                <a:ea typeface="標楷體" panose="03000509000000000000" pitchFamily="65" charset="-120"/>
              </a:rPr>
              <a:t>、浴室清潔劑和一般清潔劑由高到低依序有不同的危險感知。</a:t>
            </a:r>
            <a:endParaRPr lang="en-US" altLang="zh-TW" dirty="0">
              <a:ea typeface="標楷體" panose="03000509000000000000" pitchFamily="65" charset="-120"/>
            </a:endParaRPr>
          </a:p>
          <a:p>
            <a:pPr>
              <a:buFont typeface="Wingdings" panose="05000000000000000000" pitchFamily="2" charset="2"/>
              <a:buChar char="l"/>
            </a:pPr>
            <a:r>
              <a:rPr lang="zh-TW" altLang="zh-TW" dirty="0">
                <a:ea typeface="標楷體" panose="03000509000000000000" pitchFamily="65" charset="-120"/>
              </a:rPr>
              <a:t>對於浴室清潔產品，粘合劑，汽車產品，</a:t>
            </a:r>
            <a:r>
              <a:rPr lang="en-US" altLang="zh-TW" dirty="0">
                <a:ea typeface="標楷體" panose="03000509000000000000" pitchFamily="65" charset="-120"/>
              </a:rPr>
              <a:t>DANGER</a:t>
            </a:r>
            <a:r>
              <a:rPr lang="zh-TW" altLang="zh-TW" dirty="0">
                <a:ea typeface="標楷體" panose="03000509000000000000" pitchFamily="65" charset="-120"/>
              </a:rPr>
              <a:t>等級明顯高於</a:t>
            </a:r>
            <a:r>
              <a:rPr lang="en-US" altLang="zh-TW" dirty="0">
                <a:ea typeface="標楷體" panose="03000509000000000000" pitchFamily="65" charset="-120"/>
              </a:rPr>
              <a:t>CAUTION</a:t>
            </a:r>
            <a:r>
              <a:rPr lang="zh-TW" altLang="zh-TW" dirty="0">
                <a:ea typeface="標楷體" panose="03000509000000000000" pitchFamily="65" charset="-120"/>
              </a:rPr>
              <a:t>或</a:t>
            </a:r>
            <a:r>
              <a:rPr lang="en-US" altLang="zh-TW" dirty="0">
                <a:ea typeface="標楷體" panose="03000509000000000000" pitchFamily="65" charset="-120"/>
              </a:rPr>
              <a:t>WARNING</a:t>
            </a:r>
            <a:r>
              <a:rPr lang="zh-TW" altLang="en-US" dirty="0">
                <a:ea typeface="標楷體" panose="03000509000000000000" pitchFamily="65" charset="-120"/>
              </a:rPr>
              <a:t>。</a:t>
            </a:r>
            <a:endParaRPr lang="en-US" altLang="zh-TW" dirty="0">
              <a:ea typeface="標楷體" panose="03000509000000000000" pitchFamily="65" charset="-120"/>
            </a:endParaRPr>
          </a:p>
          <a:p>
            <a:pPr>
              <a:buFont typeface="Wingdings" panose="05000000000000000000" pitchFamily="2" charset="2"/>
              <a:buChar char="l"/>
            </a:pPr>
            <a:r>
              <a:rPr lang="zh-TW" altLang="en-US" dirty="0">
                <a:ea typeface="標楷體" panose="03000509000000000000" pitchFamily="65" charset="-120"/>
              </a:rPr>
              <a:t>對於一般清潔劑</a:t>
            </a:r>
            <a:r>
              <a:rPr lang="en-US" altLang="zh-TW" dirty="0">
                <a:ea typeface="標楷體" panose="03000509000000000000" pitchFamily="65" charset="-120"/>
              </a:rPr>
              <a:t>CAUTION</a:t>
            </a:r>
            <a:r>
              <a:rPr lang="zh-TW" altLang="en-US" dirty="0">
                <a:ea typeface="標楷體" panose="03000509000000000000" pitchFamily="65" charset="-120"/>
              </a:rPr>
              <a:t>的等級明顯高於</a:t>
            </a:r>
            <a:r>
              <a:rPr lang="en-US" altLang="zh-TW" dirty="0">
                <a:ea typeface="標楷體" panose="03000509000000000000" pitchFamily="65" charset="-120"/>
              </a:rPr>
              <a:t>WARNING</a:t>
            </a:r>
            <a:r>
              <a:rPr lang="zh-TW" altLang="en-US" dirty="0">
                <a:ea typeface="標楷體" panose="03000509000000000000" pitchFamily="65" charset="-120"/>
              </a:rPr>
              <a:t>和</a:t>
            </a:r>
            <a:r>
              <a:rPr lang="en-US" altLang="zh-TW" dirty="0">
                <a:ea typeface="標楷體" panose="03000509000000000000" pitchFamily="65" charset="-120"/>
              </a:rPr>
              <a:t>DANGE</a:t>
            </a:r>
            <a:r>
              <a:rPr lang="zh-TW" altLang="en-US" dirty="0">
                <a:ea typeface="標楷體" panose="03000509000000000000" pitchFamily="65" charset="-120"/>
              </a:rPr>
              <a:t>。</a:t>
            </a:r>
          </a:p>
        </p:txBody>
      </p:sp>
      <p:pic>
        <p:nvPicPr>
          <p:cNvPr id="4" name="圖片 3">
            <a:extLst>
              <a:ext uri="{FF2B5EF4-FFF2-40B4-BE49-F238E27FC236}">
                <a16:creationId xmlns:a16="http://schemas.microsoft.com/office/drawing/2014/main" id="{7D32740F-1FDE-4525-B0EE-6CAC34404A6C}"/>
              </a:ext>
            </a:extLst>
          </p:cNvPr>
          <p:cNvPicPr>
            <a:picLocks noChangeAspect="1"/>
          </p:cNvPicPr>
          <p:nvPr/>
        </p:nvPicPr>
        <p:blipFill rotWithShape="1">
          <a:blip r:embed="rId2"/>
          <a:srcRect l="26972" t="38777" r="26651" b="9480"/>
          <a:stretch/>
        </p:blipFill>
        <p:spPr>
          <a:xfrm>
            <a:off x="6216241" y="2109909"/>
            <a:ext cx="5427677" cy="3753996"/>
          </a:xfrm>
          <a:prstGeom prst="rect">
            <a:avLst/>
          </a:prstGeom>
        </p:spPr>
      </p:pic>
    </p:spTree>
    <p:extLst>
      <p:ext uri="{BB962C8B-B14F-4D97-AF65-F5344CB8AC3E}">
        <p14:creationId xmlns:p14="http://schemas.microsoft.com/office/powerpoint/2010/main" val="191496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8C35FE-421A-45D5-AEBA-FE397B76D95D}"/>
              </a:ext>
            </a:extLst>
          </p:cNvPr>
          <p:cNvSpPr>
            <a:spLocks noGrp="1"/>
          </p:cNvSpPr>
          <p:nvPr>
            <p:ph type="title"/>
          </p:nvPr>
        </p:nvSpPr>
        <p:spPr/>
        <p:txBody>
          <a:bodyPr/>
          <a:lstStyle/>
          <a:p>
            <a:pPr algn="ctr"/>
            <a:r>
              <a:rPr lang="en-US" altLang="zh-TW" b="1" dirty="0"/>
              <a:t>Results</a:t>
            </a:r>
            <a:endParaRPr lang="zh-TW" altLang="en-US" dirty="0"/>
          </a:p>
        </p:txBody>
      </p:sp>
      <p:sp>
        <p:nvSpPr>
          <p:cNvPr id="3" name="內容版面配置區 2">
            <a:extLst>
              <a:ext uri="{FF2B5EF4-FFF2-40B4-BE49-F238E27FC236}">
                <a16:creationId xmlns:a16="http://schemas.microsoft.com/office/drawing/2014/main" id="{6F1E11BB-B4D6-48D4-A410-E7A670CFD81E}"/>
              </a:ext>
            </a:extLst>
          </p:cNvPr>
          <p:cNvSpPr>
            <a:spLocks noGrp="1"/>
          </p:cNvSpPr>
          <p:nvPr>
            <p:ph idx="1"/>
          </p:nvPr>
        </p:nvSpPr>
        <p:spPr>
          <a:xfrm>
            <a:off x="1059529" y="1963179"/>
            <a:ext cx="4590456" cy="2524930"/>
          </a:xfrm>
        </p:spPr>
        <p:txBody>
          <a:bodyPr>
            <a:normAutofit/>
          </a:bodyPr>
          <a:lstStyle/>
          <a:p>
            <a:r>
              <a:rPr lang="en-US" altLang="zh-TW" b="1" dirty="0"/>
              <a:t>3.Perceived readability</a:t>
            </a:r>
          </a:p>
          <a:p>
            <a:pPr>
              <a:buFont typeface="Wingdings" panose="05000000000000000000" pitchFamily="2" charset="2"/>
              <a:buChar char="l"/>
            </a:pPr>
            <a:r>
              <a:rPr lang="zh-TW" altLang="en-US" dirty="0">
                <a:ea typeface="標楷體" panose="03000509000000000000" pitchFamily="65" charset="-120"/>
              </a:rPr>
              <a:t>彩色的呈現優於黑白。</a:t>
            </a:r>
            <a:endParaRPr lang="en-US" altLang="zh-TW" dirty="0">
              <a:ea typeface="標楷體" panose="03000509000000000000" pitchFamily="65" charset="-120"/>
            </a:endParaRPr>
          </a:p>
          <a:p>
            <a:pPr>
              <a:buFont typeface="Wingdings" panose="05000000000000000000" pitchFamily="2" charset="2"/>
              <a:buChar char="l"/>
            </a:pPr>
            <a:r>
              <a:rPr lang="zh-TW" altLang="en-US" dirty="0">
                <a:ea typeface="標楷體" panose="03000509000000000000" pitchFamily="65" charset="-120"/>
              </a:rPr>
              <a:t>黏著劑的可讀性高於其他產品。</a:t>
            </a:r>
            <a:endParaRPr lang="en-US" altLang="zh-TW" dirty="0">
              <a:ea typeface="標楷體" panose="03000509000000000000" pitchFamily="65" charset="-120"/>
            </a:endParaRPr>
          </a:p>
          <a:p>
            <a:pPr>
              <a:buFont typeface="Wingdings" panose="05000000000000000000" pitchFamily="2" charset="2"/>
              <a:buChar char="l"/>
            </a:pPr>
            <a:r>
              <a:rPr lang="zh-TW" altLang="en-US" dirty="0">
                <a:ea typeface="標楷體" panose="03000509000000000000" pitchFamily="65" charset="-120"/>
              </a:rPr>
              <a:t>在警示詞中</a:t>
            </a:r>
            <a:r>
              <a:rPr lang="en-US" altLang="zh-TW" dirty="0">
                <a:ea typeface="標楷體" panose="03000509000000000000" pitchFamily="65" charset="-120"/>
              </a:rPr>
              <a:t>CAUTION</a:t>
            </a:r>
            <a:r>
              <a:rPr lang="zh-TW" altLang="en-US" dirty="0">
                <a:ea typeface="標楷體" panose="03000509000000000000" pitchFamily="65" charset="-120"/>
              </a:rPr>
              <a:t>的可讀性高於</a:t>
            </a:r>
            <a:r>
              <a:rPr lang="en-US" altLang="zh-TW" dirty="0">
                <a:ea typeface="標楷體" panose="03000509000000000000" pitchFamily="65" charset="-120"/>
              </a:rPr>
              <a:t>DANGER</a:t>
            </a:r>
            <a:r>
              <a:rPr lang="zh-TW" altLang="en-US" dirty="0">
                <a:ea typeface="標楷體" panose="03000509000000000000" pitchFamily="65" charset="-120"/>
              </a:rPr>
              <a:t>跟</a:t>
            </a:r>
            <a:r>
              <a:rPr lang="en-US" altLang="zh-TW" dirty="0">
                <a:ea typeface="標楷體" panose="03000509000000000000" pitchFamily="65" charset="-120"/>
              </a:rPr>
              <a:t>WARNUNG</a:t>
            </a:r>
            <a:r>
              <a:rPr lang="zh-TW" altLang="en-US" dirty="0">
                <a:ea typeface="標楷體" panose="03000509000000000000" pitchFamily="65" charset="-120"/>
              </a:rPr>
              <a:t>。</a:t>
            </a:r>
            <a:endParaRPr lang="en-US" altLang="zh-TW" dirty="0">
              <a:ea typeface="標楷體" panose="03000509000000000000" pitchFamily="65" charset="-120"/>
            </a:endParaRPr>
          </a:p>
          <a:p>
            <a:pPr>
              <a:buFont typeface="Wingdings" panose="05000000000000000000" pitchFamily="2" charset="2"/>
              <a:buChar char="l"/>
            </a:pPr>
            <a:endParaRPr lang="en-US" altLang="zh-TW" dirty="0">
              <a:ea typeface="標楷體" panose="03000509000000000000" pitchFamily="65" charset="-120"/>
            </a:endParaRPr>
          </a:p>
        </p:txBody>
      </p:sp>
      <p:sp>
        <p:nvSpPr>
          <p:cNvPr id="4" name="內容版面配置區 2">
            <a:extLst>
              <a:ext uri="{FF2B5EF4-FFF2-40B4-BE49-F238E27FC236}">
                <a16:creationId xmlns:a16="http://schemas.microsoft.com/office/drawing/2014/main" id="{CDF0A367-9C00-4445-B3EF-22B4F2E8C0F1}"/>
              </a:ext>
            </a:extLst>
          </p:cNvPr>
          <p:cNvSpPr txBox="1">
            <a:spLocks/>
          </p:cNvSpPr>
          <p:nvPr/>
        </p:nvSpPr>
        <p:spPr>
          <a:xfrm>
            <a:off x="1059529" y="4488109"/>
            <a:ext cx="4665957" cy="143520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TW" b="1" dirty="0"/>
              <a:t>4. Signal word X color</a:t>
            </a:r>
          </a:p>
          <a:p>
            <a:pPr>
              <a:buFont typeface="Wingdings" panose="05000000000000000000" pitchFamily="2" charset="2"/>
              <a:buChar char="l"/>
            </a:pPr>
            <a:r>
              <a:rPr lang="zh-TW" altLang="en-US" dirty="0">
                <a:ea typeface="標楷體" panose="03000509000000000000" pitchFamily="65" charset="-120"/>
              </a:rPr>
              <a:t>在警示詞</a:t>
            </a:r>
            <a:r>
              <a:rPr lang="en-US" altLang="zh-TW" dirty="0">
                <a:ea typeface="標楷體" panose="03000509000000000000" pitchFamily="65" charset="-120"/>
              </a:rPr>
              <a:t>CAUTION</a:t>
            </a:r>
            <a:r>
              <a:rPr lang="zh-TW" altLang="en-US" dirty="0">
                <a:ea typeface="標楷體" panose="03000509000000000000" pitchFamily="65" charset="-120"/>
              </a:rPr>
              <a:t>和</a:t>
            </a:r>
            <a:r>
              <a:rPr lang="en-US" altLang="zh-TW" dirty="0">
                <a:ea typeface="標楷體" panose="03000509000000000000" pitchFamily="65" charset="-120"/>
              </a:rPr>
              <a:t>WARNING</a:t>
            </a:r>
            <a:r>
              <a:rPr lang="zh-TW" altLang="en-US" dirty="0">
                <a:ea typeface="標楷體" panose="03000509000000000000" pitchFamily="65" charset="-120"/>
              </a:rPr>
              <a:t>中與彩色顯示的可讀性優於黑白。</a:t>
            </a:r>
            <a:r>
              <a:rPr lang="en-US" altLang="zh-TW" dirty="0">
                <a:ea typeface="標楷體" panose="03000509000000000000" pitchFamily="65" charset="-120"/>
              </a:rPr>
              <a:t>(</a:t>
            </a:r>
            <a:r>
              <a:rPr lang="zh-TW" altLang="en-US" dirty="0">
                <a:ea typeface="標楷體" panose="03000509000000000000" pitchFamily="65" charset="-120"/>
              </a:rPr>
              <a:t>如圖二</a:t>
            </a:r>
            <a:r>
              <a:rPr lang="en-US" altLang="zh-TW" dirty="0">
                <a:ea typeface="標楷體" panose="03000509000000000000" pitchFamily="65" charset="-120"/>
              </a:rPr>
              <a:t>)</a:t>
            </a:r>
          </a:p>
        </p:txBody>
      </p:sp>
      <p:pic>
        <p:nvPicPr>
          <p:cNvPr id="5" name="圖片 4">
            <a:extLst>
              <a:ext uri="{FF2B5EF4-FFF2-40B4-BE49-F238E27FC236}">
                <a16:creationId xmlns:a16="http://schemas.microsoft.com/office/drawing/2014/main" id="{9BFED84F-AD0B-4433-85E1-8A45635127CF}"/>
              </a:ext>
            </a:extLst>
          </p:cNvPr>
          <p:cNvPicPr>
            <a:picLocks noChangeAspect="1"/>
          </p:cNvPicPr>
          <p:nvPr/>
        </p:nvPicPr>
        <p:blipFill rotWithShape="1">
          <a:blip r:embed="rId2"/>
          <a:srcRect l="26422" t="38289" r="26445" b="8256"/>
          <a:stretch/>
        </p:blipFill>
        <p:spPr>
          <a:xfrm>
            <a:off x="5796793" y="2072236"/>
            <a:ext cx="5930313" cy="3783280"/>
          </a:xfrm>
          <a:prstGeom prst="rect">
            <a:avLst/>
          </a:prstGeom>
        </p:spPr>
      </p:pic>
    </p:spTree>
    <p:extLst>
      <p:ext uri="{BB962C8B-B14F-4D97-AF65-F5344CB8AC3E}">
        <p14:creationId xmlns:p14="http://schemas.microsoft.com/office/powerpoint/2010/main" val="881876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AB0DA8-F496-4C35-A7D5-44A8FC9F84FF}"/>
              </a:ext>
            </a:extLst>
          </p:cNvPr>
          <p:cNvSpPr>
            <a:spLocks noGrp="1"/>
          </p:cNvSpPr>
          <p:nvPr>
            <p:ph type="title"/>
          </p:nvPr>
        </p:nvSpPr>
        <p:spPr/>
        <p:txBody>
          <a:bodyPr/>
          <a:lstStyle/>
          <a:p>
            <a:pPr algn="ctr"/>
            <a:r>
              <a:rPr lang="en-US" altLang="zh-TW" b="1" dirty="0"/>
              <a:t>Results</a:t>
            </a:r>
            <a:endParaRPr lang="zh-TW" altLang="en-US" dirty="0"/>
          </a:p>
        </p:txBody>
      </p:sp>
      <p:sp>
        <p:nvSpPr>
          <p:cNvPr id="4" name="內容版面配置區 2">
            <a:extLst>
              <a:ext uri="{FF2B5EF4-FFF2-40B4-BE49-F238E27FC236}">
                <a16:creationId xmlns:a16="http://schemas.microsoft.com/office/drawing/2014/main" id="{F687E343-ED1D-4A68-B5D9-DA7A327737C0}"/>
              </a:ext>
            </a:extLst>
          </p:cNvPr>
          <p:cNvSpPr txBox="1">
            <a:spLocks/>
          </p:cNvSpPr>
          <p:nvPr/>
        </p:nvSpPr>
        <p:spPr>
          <a:xfrm>
            <a:off x="830510" y="2139192"/>
            <a:ext cx="4706224" cy="210563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TW" b="1" dirty="0"/>
              <a:t>5.Signal word x product class</a:t>
            </a:r>
          </a:p>
          <a:p>
            <a:pPr>
              <a:buFont typeface="Wingdings" panose="05000000000000000000" pitchFamily="2" charset="2"/>
              <a:buChar char="l"/>
            </a:pPr>
            <a:r>
              <a:rPr lang="zh-TW" altLang="en-US" dirty="0">
                <a:ea typeface="標楷體" panose="03000509000000000000" pitchFamily="65" charset="-120"/>
              </a:rPr>
              <a:t>在一般清潔劑和黏著劑中</a:t>
            </a:r>
            <a:r>
              <a:rPr lang="en-US" altLang="zh-TW" dirty="0">
                <a:ea typeface="標楷體" panose="03000509000000000000" pitchFamily="65" charset="-120"/>
              </a:rPr>
              <a:t>CAUTION</a:t>
            </a:r>
            <a:r>
              <a:rPr lang="zh-TW" altLang="en-US" dirty="0">
                <a:ea typeface="標楷體" panose="03000509000000000000" pitchFamily="65" charset="-120"/>
              </a:rPr>
              <a:t>的可讀性優於</a:t>
            </a:r>
            <a:r>
              <a:rPr lang="en-US" altLang="zh-TW" dirty="0">
                <a:ea typeface="標楷體" panose="03000509000000000000" pitchFamily="65" charset="-120"/>
              </a:rPr>
              <a:t>WARNING</a:t>
            </a:r>
            <a:r>
              <a:rPr lang="zh-TW" altLang="en-US" dirty="0">
                <a:ea typeface="標楷體" panose="03000509000000000000" pitchFamily="65" charset="-120"/>
              </a:rPr>
              <a:t>和</a:t>
            </a:r>
            <a:r>
              <a:rPr lang="en-US" altLang="zh-TW" dirty="0">
                <a:ea typeface="標楷體" panose="03000509000000000000" pitchFamily="65" charset="-120"/>
              </a:rPr>
              <a:t>DANGER</a:t>
            </a:r>
            <a:r>
              <a:rPr lang="zh-TW" altLang="en-US" dirty="0">
                <a:ea typeface="標楷體" panose="03000509000000000000" pitchFamily="65" charset="-120"/>
              </a:rPr>
              <a:t>。</a:t>
            </a:r>
            <a:r>
              <a:rPr lang="en-US" altLang="zh-TW" dirty="0">
                <a:ea typeface="標楷體" panose="03000509000000000000" pitchFamily="65" charset="-120"/>
              </a:rPr>
              <a:t>(</a:t>
            </a:r>
            <a:r>
              <a:rPr lang="zh-TW" altLang="en-US" dirty="0">
                <a:ea typeface="標楷體" panose="03000509000000000000" pitchFamily="65" charset="-120"/>
              </a:rPr>
              <a:t>如圖三</a:t>
            </a:r>
            <a:r>
              <a:rPr lang="en-US" altLang="zh-TW" dirty="0">
                <a:ea typeface="標楷體" panose="03000509000000000000" pitchFamily="65" charset="-120"/>
              </a:rPr>
              <a:t>)</a:t>
            </a:r>
          </a:p>
          <a:p>
            <a:pPr>
              <a:buFont typeface="Wingdings" panose="05000000000000000000" pitchFamily="2" charset="2"/>
              <a:buChar char="l"/>
            </a:pPr>
            <a:r>
              <a:rPr lang="zh-TW" altLang="en-US" dirty="0">
                <a:ea typeface="標楷體" panose="03000509000000000000" pitchFamily="65" charset="-120"/>
              </a:rPr>
              <a:t>在一般清潔劑中</a:t>
            </a:r>
            <a:r>
              <a:rPr lang="en-US" altLang="zh-TW" dirty="0">
                <a:ea typeface="標楷體" panose="03000509000000000000" pitchFamily="65" charset="-120"/>
              </a:rPr>
              <a:t>CAUTION</a:t>
            </a:r>
            <a:r>
              <a:rPr lang="zh-TW" altLang="en-US" dirty="0">
                <a:ea typeface="標楷體" panose="03000509000000000000" pitchFamily="65" charset="-120"/>
              </a:rPr>
              <a:t>和</a:t>
            </a:r>
            <a:r>
              <a:rPr lang="en-US" altLang="zh-TW" dirty="0">
                <a:ea typeface="標楷體" panose="03000509000000000000" pitchFamily="65" charset="-120"/>
              </a:rPr>
              <a:t>WARNING</a:t>
            </a:r>
            <a:r>
              <a:rPr lang="zh-TW" altLang="en-US" dirty="0">
                <a:ea typeface="標楷體" panose="03000509000000000000" pitchFamily="65" charset="-120"/>
              </a:rPr>
              <a:t>的可讀性優於</a:t>
            </a:r>
            <a:r>
              <a:rPr lang="en-US" altLang="zh-TW" dirty="0">
                <a:ea typeface="標楷體" panose="03000509000000000000" pitchFamily="65" charset="-120"/>
              </a:rPr>
              <a:t>DANGER</a:t>
            </a:r>
            <a:r>
              <a:rPr lang="zh-TW" altLang="en-US" dirty="0">
                <a:ea typeface="標楷體" panose="03000509000000000000" pitchFamily="65" charset="-120"/>
              </a:rPr>
              <a:t>許多。</a:t>
            </a:r>
            <a:endParaRPr lang="en-US" altLang="zh-TW" dirty="0">
              <a:ea typeface="標楷體" panose="03000509000000000000" pitchFamily="65" charset="-120"/>
            </a:endParaRPr>
          </a:p>
          <a:p>
            <a:pPr>
              <a:buFont typeface="Wingdings" panose="05000000000000000000" pitchFamily="2" charset="2"/>
              <a:buChar char="l"/>
            </a:pPr>
            <a:endParaRPr lang="en-US" altLang="zh-TW" dirty="0">
              <a:ea typeface="標楷體" panose="03000509000000000000" pitchFamily="65" charset="-120"/>
            </a:endParaRPr>
          </a:p>
        </p:txBody>
      </p:sp>
      <p:pic>
        <p:nvPicPr>
          <p:cNvPr id="5" name="圖片 4">
            <a:extLst>
              <a:ext uri="{FF2B5EF4-FFF2-40B4-BE49-F238E27FC236}">
                <a16:creationId xmlns:a16="http://schemas.microsoft.com/office/drawing/2014/main" id="{51465E59-F1B7-4351-8953-EF238F8467F3}"/>
              </a:ext>
            </a:extLst>
          </p:cNvPr>
          <p:cNvPicPr>
            <a:picLocks noChangeAspect="1"/>
          </p:cNvPicPr>
          <p:nvPr/>
        </p:nvPicPr>
        <p:blipFill rotWithShape="1">
          <a:blip r:embed="rId2"/>
          <a:srcRect l="24839" t="28134" r="25000" b="13639"/>
          <a:stretch/>
        </p:blipFill>
        <p:spPr>
          <a:xfrm>
            <a:off x="5536734" y="1929468"/>
            <a:ext cx="6115574" cy="3993160"/>
          </a:xfrm>
          <a:prstGeom prst="rect">
            <a:avLst/>
          </a:prstGeom>
        </p:spPr>
      </p:pic>
    </p:spTree>
    <p:extLst>
      <p:ext uri="{BB962C8B-B14F-4D97-AF65-F5344CB8AC3E}">
        <p14:creationId xmlns:p14="http://schemas.microsoft.com/office/powerpoint/2010/main" val="1590453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F3DE75-31DF-46A2-8523-4EEE49E4DCC0}"/>
              </a:ext>
            </a:extLst>
          </p:cNvPr>
          <p:cNvSpPr>
            <a:spLocks noGrp="1"/>
          </p:cNvSpPr>
          <p:nvPr>
            <p:ph type="title"/>
          </p:nvPr>
        </p:nvSpPr>
        <p:spPr/>
        <p:txBody>
          <a:bodyPr/>
          <a:lstStyle/>
          <a:p>
            <a:pPr algn="ctr"/>
            <a:r>
              <a:rPr lang="en-US" altLang="zh-TW" b="1" dirty="0"/>
              <a:t>Discussion</a:t>
            </a:r>
            <a:endParaRPr lang="zh-TW" altLang="en-US" dirty="0"/>
          </a:p>
        </p:txBody>
      </p:sp>
      <p:sp>
        <p:nvSpPr>
          <p:cNvPr id="3" name="內容版面配置區 2">
            <a:extLst>
              <a:ext uri="{FF2B5EF4-FFF2-40B4-BE49-F238E27FC236}">
                <a16:creationId xmlns:a16="http://schemas.microsoft.com/office/drawing/2014/main" id="{4287AC6A-D3E8-41AF-A8B9-78D3713048DF}"/>
              </a:ext>
            </a:extLst>
          </p:cNvPr>
          <p:cNvSpPr>
            <a:spLocks noGrp="1"/>
          </p:cNvSpPr>
          <p:nvPr>
            <p:ph idx="1"/>
          </p:nvPr>
        </p:nvSpPr>
        <p:spPr>
          <a:xfrm>
            <a:off x="1417739" y="2374240"/>
            <a:ext cx="9647340" cy="2860490"/>
          </a:xfrm>
        </p:spPr>
        <p:txBody>
          <a:bodyPr/>
          <a:lstStyle/>
          <a:p>
            <a:pPr>
              <a:lnSpc>
                <a:spcPts val="2600"/>
              </a:lnSpc>
              <a:buFont typeface="Wingdings" panose="05000000000000000000" pitchFamily="2" charset="2"/>
              <a:buChar char="l"/>
            </a:pPr>
            <a:r>
              <a:rPr lang="zh-TW" altLang="en-US" dirty="0">
                <a:ea typeface="標楷體" panose="03000509000000000000" pitchFamily="65" charset="-120"/>
              </a:rPr>
              <a:t>在警告標示的研究中經常使用幾個相關方法來比較黑色和彩色產品標籤，結果顯示顏色會影響危險感知可讀性，總體來說彩色標籤比黑色標籤來得明顯可讀。</a:t>
            </a:r>
            <a:endParaRPr lang="en-US" altLang="zh-TW" dirty="0">
              <a:ea typeface="標楷體" panose="03000509000000000000" pitchFamily="65" charset="-120"/>
            </a:endParaRPr>
          </a:p>
          <a:p>
            <a:pPr>
              <a:lnSpc>
                <a:spcPts val="2600"/>
              </a:lnSpc>
              <a:buFont typeface="Wingdings" panose="05000000000000000000" pitchFamily="2" charset="2"/>
              <a:buChar char="l"/>
            </a:pPr>
            <a:r>
              <a:rPr lang="zh-TW" altLang="en-US" dirty="0">
                <a:ea typeface="標楷體" panose="03000509000000000000" pitchFamily="65" charset="-120"/>
              </a:rPr>
              <a:t>本研究也證實關於警示詞</a:t>
            </a:r>
            <a:r>
              <a:rPr lang="en-US" altLang="zh-TW" dirty="0">
                <a:ea typeface="標楷體" panose="03000509000000000000" pitchFamily="65" charset="-120"/>
              </a:rPr>
              <a:t>DANGER,CAUTION</a:t>
            </a:r>
            <a:r>
              <a:rPr lang="zh-TW" altLang="en-US" dirty="0">
                <a:ea typeface="標楷體" panose="03000509000000000000" pitchFamily="65" charset="-120"/>
              </a:rPr>
              <a:t>和</a:t>
            </a:r>
            <a:r>
              <a:rPr lang="en-US" altLang="zh-TW" dirty="0">
                <a:ea typeface="標楷體" panose="03000509000000000000" pitchFamily="65" charset="-120"/>
              </a:rPr>
              <a:t>WARNING</a:t>
            </a:r>
            <a:r>
              <a:rPr lang="zh-TW" altLang="en-US" dirty="0">
                <a:ea typeface="標楷體" panose="03000509000000000000" pitchFamily="65" charset="-120"/>
              </a:rPr>
              <a:t>的感受危害程度，警示詞</a:t>
            </a:r>
            <a:r>
              <a:rPr lang="en-US" altLang="zh-TW" dirty="0">
                <a:ea typeface="標楷體" panose="03000509000000000000" pitchFamily="65" charset="-120"/>
              </a:rPr>
              <a:t>DANGER</a:t>
            </a:r>
            <a:r>
              <a:rPr lang="zh-TW" altLang="en-US" dirty="0">
                <a:ea typeface="標楷體" panose="03000509000000000000" pitchFamily="65" charset="-120"/>
              </a:rPr>
              <a:t>產生更高的危險感知等級，</a:t>
            </a:r>
            <a:r>
              <a:rPr lang="en-US" altLang="zh-TW" dirty="0">
                <a:ea typeface="標楷體" panose="03000509000000000000" pitchFamily="65" charset="-120"/>
              </a:rPr>
              <a:t> CAUTION</a:t>
            </a:r>
            <a:r>
              <a:rPr lang="zh-TW" altLang="en-US" dirty="0">
                <a:ea typeface="標楷體" panose="03000509000000000000" pitchFamily="65" charset="-120"/>
              </a:rPr>
              <a:t>和</a:t>
            </a:r>
            <a:r>
              <a:rPr lang="en-US" altLang="zh-TW" dirty="0">
                <a:ea typeface="標楷體" panose="03000509000000000000" pitchFamily="65" charset="-120"/>
              </a:rPr>
              <a:t>WARNING</a:t>
            </a:r>
            <a:r>
              <a:rPr lang="zh-TW" altLang="en-US" dirty="0">
                <a:ea typeface="標楷體" panose="03000509000000000000" pitchFamily="65" charset="-120"/>
              </a:rPr>
              <a:t>則是沒有明顯的差異</a:t>
            </a:r>
            <a:r>
              <a:rPr lang="en-US" altLang="zh-TW" dirty="0">
                <a:ea typeface="標楷體" panose="03000509000000000000" pitchFamily="65" charset="-120"/>
              </a:rPr>
              <a:t>( </a:t>
            </a:r>
            <a:r>
              <a:rPr lang="en-US" altLang="zh-TW" dirty="0" err="1">
                <a:ea typeface="標楷體" panose="03000509000000000000" pitchFamily="65" charset="-120"/>
              </a:rPr>
              <a:t>Wogalter</a:t>
            </a:r>
            <a:r>
              <a:rPr lang="en-US" altLang="zh-TW" dirty="0">
                <a:ea typeface="標楷體" panose="03000509000000000000" pitchFamily="65" charset="-120"/>
              </a:rPr>
              <a:t> and Silver, 1990))</a:t>
            </a:r>
            <a:r>
              <a:rPr lang="zh-TW" altLang="en-US" dirty="0">
                <a:ea typeface="標楷體" panose="03000509000000000000" pitchFamily="65" charset="-120"/>
              </a:rPr>
              <a:t>。</a:t>
            </a:r>
          </a:p>
        </p:txBody>
      </p:sp>
    </p:spTree>
    <p:extLst>
      <p:ext uri="{BB962C8B-B14F-4D97-AF65-F5344CB8AC3E}">
        <p14:creationId xmlns:p14="http://schemas.microsoft.com/office/powerpoint/2010/main" val="35709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50618A2-DC29-41C0-BD8E-900759404AAE}"/>
              </a:ext>
            </a:extLst>
          </p:cNvPr>
          <p:cNvSpPr>
            <a:spLocks noGrp="1"/>
          </p:cNvSpPr>
          <p:nvPr>
            <p:ph idx="1"/>
          </p:nvPr>
        </p:nvSpPr>
        <p:spPr>
          <a:xfrm>
            <a:off x="954667" y="3095693"/>
            <a:ext cx="10058400" cy="1266582"/>
          </a:xfrm>
        </p:spPr>
        <p:txBody>
          <a:bodyPr>
            <a:normAutofit/>
          </a:bodyPr>
          <a:lstStyle/>
          <a:p>
            <a:pPr algn="ctr"/>
            <a:r>
              <a:rPr lang="en-US" altLang="zh-TW" sz="7200" dirty="0">
                <a:latin typeface="Times New Roman" panose="02020603050405020304" pitchFamily="18" charset="0"/>
                <a:cs typeface="Times New Roman" panose="02020603050405020304" pitchFamily="18" charset="0"/>
              </a:rPr>
              <a:t>The End</a:t>
            </a:r>
            <a:endParaRPr lang="zh-TW" alt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0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5D2FBE-2262-4B59-A781-B84776D7719C}"/>
              </a:ext>
            </a:extLst>
          </p:cNvPr>
          <p:cNvSpPr>
            <a:spLocks noGrp="1"/>
          </p:cNvSpPr>
          <p:nvPr>
            <p:ph type="title"/>
          </p:nvPr>
        </p:nvSpPr>
        <p:spPr/>
        <p:txBody>
          <a:bodyPr/>
          <a:lstStyle/>
          <a:p>
            <a:pPr algn="ctr"/>
            <a:r>
              <a:rPr lang="en-US" altLang="zh-TW" b="1" dirty="0"/>
              <a:t>Abstract</a:t>
            </a:r>
            <a:endParaRPr lang="zh-TW" altLang="en-US" b="1" dirty="0"/>
          </a:p>
        </p:txBody>
      </p:sp>
      <p:sp>
        <p:nvSpPr>
          <p:cNvPr id="3" name="內容版面配置區 2">
            <a:extLst>
              <a:ext uri="{FF2B5EF4-FFF2-40B4-BE49-F238E27FC236}">
                <a16:creationId xmlns:a16="http://schemas.microsoft.com/office/drawing/2014/main" id="{5395B605-07B6-49B2-A190-02BEE2E0AA73}"/>
              </a:ext>
            </a:extLst>
          </p:cNvPr>
          <p:cNvSpPr>
            <a:spLocks noGrp="1"/>
          </p:cNvSpPr>
          <p:nvPr>
            <p:ph idx="1"/>
          </p:nvPr>
        </p:nvSpPr>
        <p:spPr>
          <a:xfrm>
            <a:off x="1669410" y="2416184"/>
            <a:ext cx="8632272" cy="3388997"/>
          </a:xfrm>
        </p:spPr>
        <p:txBody>
          <a:bodyPr>
            <a:normAutofit/>
          </a:bodyPr>
          <a:lstStyle/>
          <a:p>
            <a:pPr>
              <a:lnSpc>
                <a:spcPts val="3000"/>
              </a:lnSpc>
            </a:pPr>
            <a:r>
              <a:rPr lang="zh-TW" altLang="en-US" dirty="0">
                <a:latin typeface="標楷體" panose="03000509000000000000" pitchFamily="65" charset="-120"/>
                <a:ea typeface="標楷體" panose="03000509000000000000" pitchFamily="65" charset="-120"/>
              </a:rPr>
              <a:t>本研究的主要是在探討商品在不同色彩狀況下對消費者帶來的警示程度。</a:t>
            </a:r>
            <a:endParaRPr lang="en-US" altLang="zh-TW" dirty="0">
              <a:latin typeface="標楷體" panose="03000509000000000000" pitchFamily="65" charset="-120"/>
              <a:ea typeface="標楷體" panose="03000509000000000000" pitchFamily="65" charset="-120"/>
            </a:endParaRPr>
          </a:p>
          <a:p>
            <a:pPr>
              <a:lnSpc>
                <a:spcPts val="2400"/>
              </a:lnSpc>
            </a:pPr>
            <a:endParaRPr lang="en-US" altLang="zh-TW" dirty="0"/>
          </a:p>
          <a:p>
            <a:pPr>
              <a:lnSpc>
                <a:spcPts val="2000"/>
              </a:lnSpc>
            </a:pPr>
            <a:r>
              <a:rPr lang="en-US" altLang="zh-TW" dirty="0"/>
              <a:t>Relevance to industry </a:t>
            </a:r>
          </a:p>
          <a:p>
            <a:pPr>
              <a:lnSpc>
                <a:spcPts val="2000"/>
              </a:lnSpc>
            </a:pPr>
            <a:r>
              <a:rPr lang="zh-TW" altLang="en-US" dirty="0">
                <a:latin typeface="標楷體" panose="03000509000000000000" pitchFamily="65" charset="-120"/>
                <a:ea typeface="標楷體" panose="03000509000000000000" pitchFamily="65" charset="-120"/>
              </a:rPr>
              <a:t>從工業的角度來看，考慮到與工業職場中伴隨而來的風險，傳達工作危險程度對工作人員是至關重要的，警示標誌的有效性差別很大，本研究表明，顏色可以增強警告的顯著性。此外，顏色增加了傳達危害的程度。在設計警告時，應考慮這些品質。</a:t>
            </a:r>
          </a:p>
          <a:p>
            <a:r>
              <a:rPr lang="en-US" altLang="zh-TW" dirty="0"/>
              <a:t>Keywords: Color; Safety; Consumer products; Labeling</a:t>
            </a:r>
            <a:endParaRPr lang="zh-TW" altLang="en-US"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88180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785D8C-CFC1-42D7-A2D7-5091311880E2}"/>
              </a:ext>
            </a:extLst>
          </p:cNvPr>
          <p:cNvSpPr>
            <a:spLocks noGrp="1"/>
          </p:cNvSpPr>
          <p:nvPr>
            <p:ph type="title"/>
          </p:nvPr>
        </p:nvSpPr>
        <p:spPr/>
        <p:txBody>
          <a:bodyPr/>
          <a:lstStyle/>
          <a:p>
            <a:pPr algn="ctr"/>
            <a:r>
              <a:rPr lang="en-US" altLang="zh-TW" b="1" dirty="0">
                <a:solidFill>
                  <a:srgbClr val="000000">
                    <a:lumMod val="75000"/>
                    <a:lumOff val="25000"/>
                  </a:srgbClr>
                </a:solidFill>
              </a:rPr>
              <a:t>Introduction</a:t>
            </a:r>
            <a:endParaRPr lang="zh-TW" altLang="en-US" dirty="0"/>
          </a:p>
        </p:txBody>
      </p:sp>
      <p:sp>
        <p:nvSpPr>
          <p:cNvPr id="3" name="內容版面配置區 2">
            <a:extLst>
              <a:ext uri="{FF2B5EF4-FFF2-40B4-BE49-F238E27FC236}">
                <a16:creationId xmlns:a16="http://schemas.microsoft.com/office/drawing/2014/main" id="{76690D85-6FB2-449C-9D21-0DEDEB80DBA9}"/>
              </a:ext>
            </a:extLst>
          </p:cNvPr>
          <p:cNvSpPr>
            <a:spLocks noGrp="1"/>
          </p:cNvSpPr>
          <p:nvPr>
            <p:ph idx="1"/>
          </p:nvPr>
        </p:nvSpPr>
        <p:spPr>
          <a:xfrm>
            <a:off x="1420256" y="2130960"/>
            <a:ext cx="9412448" cy="3691000"/>
          </a:xfrm>
        </p:spPr>
        <p:txBody>
          <a:bodyPr>
            <a:normAutofit/>
          </a:bodyPr>
          <a:lstStyle/>
          <a:p>
            <a:pPr marL="0" indent="0">
              <a:lnSpc>
                <a:spcPts val="4000"/>
              </a:lnSpc>
              <a:buClr>
                <a:srgbClr val="E48312"/>
              </a:buClr>
              <a:buNone/>
            </a:pP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研究人員已經研究了影響警告傳達產品危害能力的各種特性，諸如</a:t>
            </a:r>
            <a:r>
              <a:rPr lang="zh-TW" altLang="en-US" b="1" dirty="0">
                <a:solidFill>
                  <a:srgbClr val="FF0000"/>
                </a:solidFill>
                <a:latin typeface="標楷體" panose="03000509000000000000" pitchFamily="65" charset="-120"/>
                <a:ea typeface="標楷體" panose="03000509000000000000" pitchFamily="65" charset="-120"/>
              </a:rPr>
              <a:t>印刷尺寸</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Braun</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1992; Silver and Braun</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1993; </a:t>
            </a:r>
            <a:r>
              <a:rPr lang="en-US" altLang="zh-TW" b="1" dirty="0" err="1">
                <a:solidFill>
                  <a:srgbClr val="000000">
                    <a:lumMod val="75000"/>
                    <a:lumOff val="25000"/>
                  </a:srgbClr>
                </a:solidFill>
                <a:latin typeface="標楷體" panose="03000509000000000000" pitchFamily="65" charset="-120"/>
                <a:ea typeface="標楷體" panose="03000509000000000000" pitchFamily="65" charset="-120"/>
              </a:rPr>
              <a:t>Smither</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 and Braun</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in press</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標誌形狀</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Rodriguez</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1991</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產品包裝</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en-US" altLang="zh-TW" b="1" dirty="0" err="1">
                <a:solidFill>
                  <a:srgbClr val="000000">
                    <a:lumMod val="75000"/>
                    <a:lumOff val="25000"/>
                  </a:srgbClr>
                </a:solidFill>
                <a:latin typeface="標楷體" panose="03000509000000000000" pitchFamily="65" charset="-120"/>
                <a:ea typeface="標楷體" panose="03000509000000000000" pitchFamily="65" charset="-120"/>
              </a:rPr>
              <a:t>Wogalter</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 and Young</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1994</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信號詞</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Braun</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和</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Silver</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，新聞界</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 Silver</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和</a:t>
            </a:r>
            <a:r>
              <a:rPr lang="en-US" altLang="zh-TW" b="1" dirty="0" err="1">
                <a:solidFill>
                  <a:srgbClr val="000000">
                    <a:lumMod val="75000"/>
                    <a:lumOff val="25000"/>
                  </a:srgbClr>
                </a:solidFill>
                <a:latin typeface="標楷體" panose="03000509000000000000" pitchFamily="65" charset="-120"/>
                <a:ea typeface="標楷體" panose="03000509000000000000" pitchFamily="65" charset="-120"/>
              </a:rPr>
              <a:t>Wogalter</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1991</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）和</a:t>
            </a:r>
            <a:r>
              <a:rPr lang="zh-TW" altLang="en-US" b="1" dirty="0">
                <a:solidFill>
                  <a:srgbClr val="FF0000"/>
                </a:solidFill>
                <a:latin typeface="標楷體" panose="03000509000000000000" pitchFamily="65" charset="-120"/>
                <a:ea typeface="標楷體" panose="03000509000000000000" pitchFamily="65" charset="-120"/>
              </a:rPr>
              <a:t>圖標使用</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r>
              <a:rPr lang="en-US" altLang="zh-TW" b="1" dirty="0" err="1">
                <a:solidFill>
                  <a:srgbClr val="000000">
                    <a:lumMod val="75000"/>
                    <a:lumOff val="25000"/>
                  </a:srgbClr>
                </a:solidFill>
                <a:latin typeface="標楷體" panose="03000509000000000000" pitchFamily="65" charset="-120"/>
                <a:ea typeface="標楷體" panose="03000509000000000000" pitchFamily="65" charset="-120"/>
              </a:rPr>
              <a:t>Wogalter</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等，</a:t>
            </a:r>
            <a:r>
              <a:rPr lang="en-US" altLang="zh-TW" b="1" dirty="0">
                <a:solidFill>
                  <a:srgbClr val="000000">
                    <a:lumMod val="75000"/>
                    <a:lumOff val="25000"/>
                  </a:srgbClr>
                </a:solidFill>
                <a:latin typeface="標楷體" panose="03000509000000000000" pitchFamily="65" charset="-120"/>
                <a:ea typeface="標楷體" panose="03000509000000000000" pitchFamily="65" charset="-120"/>
              </a:rPr>
              <a:t>1992</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）都被系統研究。雖然似乎仍有很少的進步機會，但必須仔細考慮一個不明確影響的屬性，</a:t>
            </a:r>
            <a:r>
              <a:rPr lang="zh-TW" altLang="en-US" b="1" dirty="0">
                <a:solidFill>
                  <a:srgbClr val="FF0000"/>
                </a:solidFill>
                <a:latin typeface="標楷體" panose="03000509000000000000" pitchFamily="65" charset="-120"/>
                <a:ea typeface="標楷體" panose="03000509000000000000" pitchFamily="65" charset="-120"/>
              </a:rPr>
              <a:t>顏色</a:t>
            </a:r>
            <a:r>
              <a:rPr lang="zh-TW" altLang="en-US" b="1" dirty="0">
                <a:solidFill>
                  <a:srgbClr val="000000">
                    <a:lumMod val="75000"/>
                    <a:lumOff val="25000"/>
                  </a:srgbClr>
                </a:solidFill>
                <a:latin typeface="標楷體" panose="03000509000000000000" pitchFamily="65" charset="-120"/>
                <a:ea typeface="標楷體" panose="03000509000000000000" pitchFamily="65" charset="-120"/>
              </a:rPr>
              <a:t>。</a:t>
            </a:r>
            <a:endParaRPr lang="en-US" altLang="zh-TW" b="1" dirty="0">
              <a:solidFill>
                <a:srgbClr val="000000">
                  <a:lumMod val="75000"/>
                  <a:lumOff val="25000"/>
                </a:srgbClr>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44322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92C25E-ABA7-4660-973B-C2B1D2D24975}"/>
              </a:ext>
            </a:extLst>
          </p:cNvPr>
          <p:cNvSpPr>
            <a:spLocks noGrp="1"/>
          </p:cNvSpPr>
          <p:nvPr>
            <p:ph type="title"/>
          </p:nvPr>
        </p:nvSpPr>
        <p:spPr/>
        <p:txBody>
          <a:bodyPr/>
          <a:lstStyle/>
          <a:p>
            <a:pPr algn="ctr"/>
            <a:r>
              <a:rPr lang="en-US" altLang="zh-TW" b="1" dirty="0">
                <a:solidFill>
                  <a:srgbClr val="000000">
                    <a:lumMod val="75000"/>
                    <a:lumOff val="25000"/>
                  </a:srgbClr>
                </a:solidFill>
              </a:rPr>
              <a:t>Introduction</a:t>
            </a:r>
            <a:endParaRPr lang="zh-TW" altLang="en-US" dirty="0"/>
          </a:p>
        </p:txBody>
      </p:sp>
      <p:sp>
        <p:nvSpPr>
          <p:cNvPr id="3" name="內容版面配置區 2">
            <a:extLst>
              <a:ext uri="{FF2B5EF4-FFF2-40B4-BE49-F238E27FC236}">
                <a16:creationId xmlns:a16="http://schemas.microsoft.com/office/drawing/2014/main" id="{01518013-A4BB-4905-85CD-B12EFE8EE6EB}"/>
              </a:ext>
            </a:extLst>
          </p:cNvPr>
          <p:cNvSpPr>
            <a:spLocks noGrp="1"/>
          </p:cNvSpPr>
          <p:nvPr>
            <p:ph idx="1"/>
          </p:nvPr>
        </p:nvSpPr>
        <p:spPr>
          <a:xfrm>
            <a:off x="1097280" y="2181294"/>
            <a:ext cx="10058400" cy="3682611"/>
          </a:xfrm>
        </p:spPr>
        <p:txBody>
          <a:bodyPr/>
          <a:lstStyle/>
          <a:p>
            <a:pPr>
              <a:lnSpc>
                <a:spcPts val="2400"/>
              </a:lnSpc>
            </a:pPr>
            <a:r>
              <a:rPr lang="zh-TW" altLang="zh-TW" b="1" dirty="0">
                <a:solidFill>
                  <a:schemeClr val="tx1"/>
                </a:solidFill>
                <a:latin typeface="標楷體" panose="03000509000000000000" pitchFamily="65" charset="-120"/>
                <a:ea typeface="標楷體" panose="03000509000000000000" pitchFamily="65" charset="-120"/>
              </a:rPr>
              <a:t>信息顯示</a:t>
            </a:r>
            <a:r>
              <a:rPr lang="en-US" altLang="zh-TW" b="1" dirty="0">
                <a:solidFill>
                  <a:schemeClr val="tx1"/>
                </a:solidFill>
                <a:latin typeface="標楷體" panose="03000509000000000000" pitchFamily="65" charset="-120"/>
                <a:ea typeface="標楷體" panose="03000509000000000000" pitchFamily="65" charset="-120"/>
              </a:rPr>
              <a:t>(Information displays)</a:t>
            </a:r>
          </a:p>
          <a:p>
            <a:pPr>
              <a:lnSpc>
                <a:spcPts val="2400"/>
              </a:lnSpc>
              <a:buFont typeface="Wingdings" panose="05000000000000000000" pitchFamily="2" charset="2"/>
              <a:buChar char="l"/>
            </a:pPr>
            <a:r>
              <a:rPr lang="zh-TW" altLang="en-US" dirty="0">
                <a:solidFill>
                  <a:schemeClr val="tx1"/>
                </a:solidFill>
                <a:latin typeface="標楷體" panose="03000509000000000000" pitchFamily="65" charset="-120"/>
                <a:ea typeface="標楷體" panose="03000509000000000000" pitchFamily="65" charset="-120"/>
              </a:rPr>
              <a:t>在編碼策略中</a:t>
            </a:r>
            <a:r>
              <a:rPr lang="en-US" altLang="zh-TW" dirty="0">
                <a:solidFill>
                  <a:schemeClr val="tx1"/>
                </a:solidFill>
                <a:latin typeface="標楷體" panose="03000509000000000000" pitchFamily="65" charset="-120"/>
                <a:ea typeface="標楷體" panose="03000509000000000000" pitchFamily="65" charset="-120"/>
              </a:rPr>
              <a:t>Christner</a:t>
            </a:r>
            <a:r>
              <a:rPr lang="zh-TW" altLang="en-US" dirty="0">
                <a:solidFill>
                  <a:schemeClr val="tx1"/>
                </a:solidFill>
                <a:latin typeface="標楷體" panose="03000509000000000000" pitchFamily="65" charset="-120"/>
                <a:ea typeface="標楷體" panose="03000509000000000000" pitchFamily="65" charset="-120"/>
              </a:rPr>
              <a:t>和</a:t>
            </a:r>
            <a:r>
              <a:rPr lang="en-US" altLang="zh-TW" dirty="0">
                <a:solidFill>
                  <a:schemeClr val="tx1"/>
                </a:solidFill>
                <a:latin typeface="標楷體" panose="03000509000000000000" pitchFamily="65" charset="-120"/>
                <a:ea typeface="標楷體" panose="03000509000000000000" pitchFamily="65" charset="-120"/>
              </a:rPr>
              <a:t>Ray</a:t>
            </a:r>
            <a:r>
              <a:rPr lang="zh-TW" altLang="en-US" dirty="0">
                <a:solidFill>
                  <a:schemeClr val="tx1"/>
                </a:solidFill>
                <a:latin typeface="標楷體" panose="03000509000000000000" pitchFamily="65" charset="-120"/>
                <a:ea typeface="標楷體" panose="03000509000000000000" pitchFamily="65" charset="-120"/>
              </a:rPr>
              <a:t>（</a:t>
            </a:r>
            <a:r>
              <a:rPr lang="en-US" altLang="zh-TW" dirty="0">
                <a:solidFill>
                  <a:schemeClr val="tx1"/>
                </a:solidFill>
                <a:latin typeface="標楷體" panose="03000509000000000000" pitchFamily="65" charset="-120"/>
                <a:ea typeface="標楷體" panose="03000509000000000000" pitchFamily="65" charset="-120"/>
              </a:rPr>
              <a:t>1961</a:t>
            </a:r>
            <a:r>
              <a:rPr lang="zh-TW" altLang="en-US" dirty="0">
                <a:solidFill>
                  <a:schemeClr val="tx1"/>
                </a:solidFill>
                <a:latin typeface="標楷體" panose="03000509000000000000" pitchFamily="65" charset="-120"/>
                <a:ea typeface="標楷體" panose="03000509000000000000" pitchFamily="65" charset="-120"/>
              </a:rPr>
              <a:t>）得出結論，受試者傾向於使用顏色編碼勝過數字和符號。</a:t>
            </a:r>
            <a:endParaRPr lang="en-US" altLang="zh-TW" dirty="0">
              <a:solidFill>
                <a:schemeClr val="tx1"/>
              </a:solidFill>
              <a:latin typeface="標楷體" panose="03000509000000000000" pitchFamily="65" charset="-120"/>
              <a:ea typeface="標楷體" panose="03000509000000000000" pitchFamily="65" charset="-120"/>
            </a:endParaRPr>
          </a:p>
          <a:p>
            <a:pPr>
              <a:lnSpc>
                <a:spcPts val="2400"/>
              </a:lnSpc>
              <a:buFont typeface="Wingdings" panose="05000000000000000000" pitchFamily="2" charset="2"/>
              <a:buChar char="l"/>
            </a:pPr>
            <a:r>
              <a:rPr lang="en-US" altLang="zh-TW" dirty="0">
                <a:solidFill>
                  <a:schemeClr val="tx1"/>
                </a:solidFill>
                <a:latin typeface="標楷體" panose="03000509000000000000" pitchFamily="65" charset="-120"/>
                <a:ea typeface="標楷體" panose="03000509000000000000" pitchFamily="65" charset="-120"/>
              </a:rPr>
              <a:t>Carter</a:t>
            </a:r>
            <a:r>
              <a:rPr lang="zh-TW" altLang="en-US" dirty="0">
                <a:solidFill>
                  <a:schemeClr val="tx1"/>
                </a:solidFill>
                <a:latin typeface="標楷體" panose="03000509000000000000" pitchFamily="65" charset="-120"/>
                <a:ea typeface="標楷體" panose="03000509000000000000" pitchFamily="65" charset="-120"/>
              </a:rPr>
              <a:t>（</a:t>
            </a:r>
            <a:r>
              <a:rPr lang="en-US" altLang="zh-TW" dirty="0">
                <a:solidFill>
                  <a:schemeClr val="tx1"/>
                </a:solidFill>
                <a:latin typeface="標楷體" panose="03000509000000000000" pitchFamily="65" charset="-120"/>
                <a:ea typeface="標楷體" panose="03000509000000000000" pitchFamily="65" charset="-120"/>
              </a:rPr>
              <a:t>1981</a:t>
            </a:r>
            <a:r>
              <a:rPr lang="zh-TW" altLang="en-US" dirty="0">
                <a:solidFill>
                  <a:schemeClr val="tx1"/>
                </a:solidFill>
                <a:latin typeface="標楷體" panose="03000509000000000000" pitchFamily="65" charset="-120"/>
                <a:ea typeface="標楷體" panose="03000509000000000000" pitchFamily="65" charset="-120"/>
              </a:rPr>
              <a:t>）等人清楚地表明在視覺搜索任務中顏色的優越效果。</a:t>
            </a:r>
            <a:endParaRPr lang="en-US" altLang="zh-TW" dirty="0">
              <a:solidFill>
                <a:schemeClr val="tx1"/>
              </a:solidFill>
              <a:latin typeface="標楷體" panose="03000509000000000000" pitchFamily="65" charset="-120"/>
              <a:ea typeface="標楷體" panose="03000509000000000000" pitchFamily="65" charset="-120"/>
            </a:endParaRPr>
          </a:p>
          <a:p>
            <a:pPr>
              <a:lnSpc>
                <a:spcPts val="2400"/>
              </a:lnSpc>
              <a:buFont typeface="Wingdings" panose="05000000000000000000" pitchFamily="2" charset="2"/>
              <a:buChar char="l"/>
            </a:pPr>
            <a:r>
              <a:rPr lang="zh-TW" altLang="zh-TW" dirty="0">
                <a:solidFill>
                  <a:schemeClr val="tx1"/>
                </a:solidFill>
                <a:latin typeface="標楷體" panose="03000509000000000000" pitchFamily="65" charset="-120"/>
                <a:ea typeface="標楷體" panose="03000509000000000000" pitchFamily="65" charset="-120"/>
              </a:rPr>
              <a:t>色彩記憶比其他類型的信息編碼要大</a:t>
            </a:r>
            <a:r>
              <a:rPr lang="en-US" altLang="zh-TW" dirty="0">
                <a:solidFill>
                  <a:schemeClr val="tx1"/>
                </a:solidFill>
                <a:latin typeface="標楷體" panose="03000509000000000000" pitchFamily="65" charset="-120"/>
                <a:ea typeface="標楷體" panose="03000509000000000000" pitchFamily="65" charset="-120"/>
              </a:rPr>
              <a:t>(Cavanaugh, 1972; Dick, 1970; </a:t>
            </a:r>
            <a:r>
              <a:rPr lang="en-US" altLang="zh-TW" dirty="0" err="1">
                <a:solidFill>
                  <a:schemeClr val="tx1"/>
                </a:solidFill>
                <a:latin typeface="標楷體" panose="03000509000000000000" pitchFamily="65" charset="-120"/>
                <a:ea typeface="標楷體" panose="03000509000000000000" pitchFamily="65" charset="-120"/>
              </a:rPr>
              <a:t>Moar</a:t>
            </a:r>
            <a:r>
              <a:rPr lang="en-US" altLang="zh-TW" dirty="0">
                <a:solidFill>
                  <a:schemeClr val="tx1"/>
                </a:solidFill>
                <a:latin typeface="標楷體" panose="03000509000000000000" pitchFamily="65" charset="-120"/>
                <a:ea typeface="標楷體" panose="03000509000000000000" pitchFamily="65" charset="-120"/>
              </a:rPr>
              <a:t>, 1977; </a:t>
            </a:r>
          </a:p>
          <a:p>
            <a:pPr>
              <a:lnSpc>
                <a:spcPts val="2400"/>
              </a:lnSpc>
            </a:pPr>
            <a:r>
              <a:rPr lang="en-US" altLang="zh-TW" dirty="0">
                <a:solidFill>
                  <a:schemeClr val="tx1"/>
                </a:solidFill>
                <a:latin typeface="標楷體" panose="03000509000000000000" pitchFamily="65" charset="-120"/>
                <a:ea typeface="標楷體" panose="03000509000000000000" pitchFamily="65" charset="-120"/>
              </a:rPr>
              <a:t>Young and </a:t>
            </a:r>
            <a:r>
              <a:rPr lang="en-US" altLang="zh-TW" dirty="0" err="1">
                <a:solidFill>
                  <a:schemeClr val="tx1"/>
                </a:solidFill>
                <a:latin typeface="標楷體" panose="03000509000000000000" pitchFamily="65" charset="-120"/>
                <a:ea typeface="標楷體" panose="03000509000000000000" pitchFamily="65" charset="-120"/>
              </a:rPr>
              <a:t>Wogalter</a:t>
            </a:r>
            <a:r>
              <a:rPr lang="en-US" altLang="zh-TW" dirty="0">
                <a:solidFill>
                  <a:schemeClr val="tx1"/>
                </a:solidFill>
                <a:latin typeface="標楷體" panose="03000509000000000000" pitchFamily="65" charset="-120"/>
                <a:ea typeface="標楷體" panose="03000509000000000000" pitchFamily="65" charset="-120"/>
              </a:rPr>
              <a:t>, 1990)</a:t>
            </a:r>
          </a:p>
          <a:p>
            <a:pPr marL="0" indent="0">
              <a:buNone/>
            </a:pPr>
            <a:endParaRPr lang="zh-TW" altLang="zh-TW" dirty="0">
              <a:solidFill>
                <a:schemeClr val="tx1"/>
              </a:solidFill>
              <a:latin typeface="標楷體" panose="03000509000000000000" pitchFamily="65" charset="-120"/>
              <a:ea typeface="標楷體" panose="03000509000000000000" pitchFamily="65" charset="-120"/>
            </a:endParaRPr>
          </a:p>
          <a:p>
            <a:endParaRPr lang="zh-TW" altLang="en-US"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5551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9AAE25-FA51-42EE-B6DF-34E91F8395CD}"/>
              </a:ext>
            </a:extLst>
          </p:cNvPr>
          <p:cNvSpPr>
            <a:spLocks noGrp="1"/>
          </p:cNvSpPr>
          <p:nvPr>
            <p:ph type="title"/>
          </p:nvPr>
        </p:nvSpPr>
        <p:spPr/>
        <p:txBody>
          <a:bodyPr/>
          <a:lstStyle/>
          <a:p>
            <a:pPr algn="ctr"/>
            <a:r>
              <a:rPr lang="en-US" altLang="zh-TW" b="1" dirty="0">
                <a:solidFill>
                  <a:srgbClr val="000000">
                    <a:lumMod val="75000"/>
                    <a:lumOff val="25000"/>
                  </a:srgbClr>
                </a:solidFill>
              </a:rPr>
              <a:t>Introduction</a:t>
            </a:r>
            <a:endParaRPr lang="zh-TW" altLang="en-US" dirty="0"/>
          </a:p>
        </p:txBody>
      </p:sp>
      <p:sp>
        <p:nvSpPr>
          <p:cNvPr id="3" name="內容版面配置區 2">
            <a:extLst>
              <a:ext uri="{FF2B5EF4-FFF2-40B4-BE49-F238E27FC236}">
                <a16:creationId xmlns:a16="http://schemas.microsoft.com/office/drawing/2014/main" id="{761DA946-CF1E-4860-9D59-AC1ADEA1DEE9}"/>
              </a:ext>
            </a:extLst>
          </p:cNvPr>
          <p:cNvSpPr>
            <a:spLocks noGrp="1"/>
          </p:cNvSpPr>
          <p:nvPr>
            <p:ph idx="1"/>
          </p:nvPr>
        </p:nvSpPr>
        <p:spPr>
          <a:xfrm>
            <a:off x="1097280" y="1845734"/>
            <a:ext cx="10058400" cy="4023360"/>
          </a:xfrm>
        </p:spPr>
        <p:txBody>
          <a:bodyPr>
            <a:normAutofit/>
          </a:bodyPr>
          <a:lstStyle/>
          <a:p>
            <a:pPr marL="0" indent="0">
              <a:lnSpc>
                <a:spcPts val="2400"/>
              </a:lnSpc>
              <a:buNone/>
            </a:pPr>
            <a:r>
              <a:rPr lang="zh-TW" altLang="zh-TW" b="1" dirty="0">
                <a:ea typeface="標楷體" panose="03000509000000000000" pitchFamily="65" charset="-120"/>
              </a:rPr>
              <a:t>顏色指南</a:t>
            </a:r>
            <a:r>
              <a:rPr lang="en-US" altLang="zh-TW" b="1" dirty="0">
                <a:ea typeface="標楷體" panose="03000509000000000000" pitchFamily="65" charset="-120"/>
              </a:rPr>
              <a:t>(</a:t>
            </a:r>
            <a:r>
              <a:rPr lang="en-US" altLang="zh-TW" b="1" dirty="0"/>
              <a:t>Color guidelines </a:t>
            </a:r>
            <a:r>
              <a:rPr lang="en-US" altLang="zh-TW" b="1" dirty="0">
                <a:ea typeface="標楷體" panose="03000509000000000000" pitchFamily="65" charset="-120"/>
              </a:rPr>
              <a:t>)</a:t>
            </a:r>
            <a:endParaRPr lang="zh-TW" altLang="zh-TW" b="1" dirty="0">
              <a:ea typeface="標楷體" panose="03000509000000000000" pitchFamily="65" charset="-120"/>
            </a:endParaRPr>
          </a:p>
          <a:p>
            <a:pPr>
              <a:lnSpc>
                <a:spcPts val="2400"/>
              </a:lnSpc>
              <a:buFont typeface="Wingdings" panose="05000000000000000000" pitchFamily="2" charset="2"/>
              <a:buChar char="l"/>
            </a:pPr>
            <a:r>
              <a:rPr lang="zh-TW" altLang="zh-TW" dirty="0">
                <a:ea typeface="標楷體" panose="03000509000000000000" pitchFamily="65" charset="-120"/>
              </a:rPr>
              <a:t>美國國家標準學會</a:t>
            </a:r>
            <a:r>
              <a:rPr lang="en-US" altLang="zh-TW" dirty="0">
                <a:ea typeface="標楷體" panose="03000509000000000000" pitchFamily="65" charset="-120"/>
              </a:rPr>
              <a:t>ANSI</a:t>
            </a:r>
            <a:r>
              <a:rPr lang="zh-TW" altLang="zh-TW" dirty="0">
                <a:ea typeface="標楷體" panose="03000509000000000000" pitchFamily="65" charset="-120"/>
              </a:rPr>
              <a:t>（</a:t>
            </a:r>
            <a:r>
              <a:rPr lang="en-US" altLang="zh-TW" dirty="0">
                <a:ea typeface="標楷體" panose="03000509000000000000" pitchFamily="65" charset="-120"/>
              </a:rPr>
              <a:t>American National Standards Institute</a:t>
            </a:r>
            <a:r>
              <a:rPr lang="zh-TW" altLang="zh-TW" dirty="0">
                <a:ea typeface="標楷體" panose="03000509000000000000" pitchFamily="65" charset="-120"/>
              </a:rPr>
              <a:t>）</a:t>
            </a:r>
            <a:r>
              <a:rPr lang="zh-TW" altLang="en-US" dirty="0">
                <a:ea typeface="標楷體" panose="03000509000000000000" pitchFamily="65" charset="-120"/>
              </a:rPr>
              <a:t>曾</a:t>
            </a:r>
            <a:r>
              <a:rPr lang="zh-TW" altLang="zh-TW" dirty="0">
                <a:ea typeface="標楷體" panose="03000509000000000000" pitchFamily="65" charset="-120"/>
              </a:rPr>
              <a:t>討論安全標誌和產品標籤中顏色的適當使用。例如，</a:t>
            </a:r>
            <a:r>
              <a:rPr lang="en-US" altLang="zh-TW" dirty="0">
                <a:ea typeface="標楷體" panose="03000509000000000000" pitchFamily="65" charset="-120"/>
              </a:rPr>
              <a:t>ANSI</a:t>
            </a:r>
            <a:r>
              <a:rPr lang="zh-TW" altLang="zh-TW" dirty="0">
                <a:ea typeface="標楷體" panose="03000509000000000000" pitchFamily="65" charset="-120"/>
              </a:rPr>
              <a:t>（</a:t>
            </a:r>
            <a:r>
              <a:rPr lang="en-US" altLang="zh-TW" dirty="0">
                <a:ea typeface="標楷體" panose="03000509000000000000" pitchFamily="65" charset="-120"/>
              </a:rPr>
              <a:t>1991a</a:t>
            </a:r>
            <a:r>
              <a:rPr lang="zh-TW" altLang="zh-TW" dirty="0">
                <a:ea typeface="標楷體" panose="03000509000000000000" pitchFamily="65" charset="-120"/>
              </a:rPr>
              <a:t>）</a:t>
            </a:r>
            <a:r>
              <a:rPr lang="en-US" altLang="zh-TW" dirty="0">
                <a:ea typeface="標楷體" panose="03000509000000000000" pitchFamily="65" charset="-120"/>
              </a:rPr>
              <a:t>standard Z535.1</a:t>
            </a:r>
            <a:r>
              <a:rPr lang="zh-TW" altLang="zh-TW" dirty="0">
                <a:ea typeface="標楷體" panose="03000509000000000000" pitchFamily="65" charset="-120"/>
              </a:rPr>
              <a:t>為安全相關標誌和符號的創建</a:t>
            </a:r>
            <a:r>
              <a:rPr lang="zh-TW" altLang="en-US" dirty="0">
                <a:ea typeface="標楷體" panose="03000509000000000000" pitchFamily="65" charset="-120"/>
              </a:rPr>
              <a:t>指導。</a:t>
            </a:r>
            <a:endParaRPr lang="en-US" altLang="zh-TW" dirty="0">
              <a:ea typeface="標楷體" panose="03000509000000000000" pitchFamily="65" charset="-120"/>
            </a:endParaRPr>
          </a:p>
          <a:p>
            <a:pPr>
              <a:lnSpc>
                <a:spcPts val="2400"/>
              </a:lnSpc>
              <a:buFont typeface="Wingdings" panose="05000000000000000000" pitchFamily="2" charset="2"/>
              <a:buChar char="l"/>
            </a:pPr>
            <a:r>
              <a:rPr lang="en-US" altLang="zh-TW" dirty="0">
                <a:ea typeface="標楷體" panose="03000509000000000000" pitchFamily="65" charset="-120"/>
              </a:rPr>
              <a:t>Westinghouse</a:t>
            </a:r>
            <a:r>
              <a:rPr lang="zh-TW" altLang="zh-TW" dirty="0">
                <a:ea typeface="標楷體" panose="03000509000000000000" pitchFamily="65" charset="-120"/>
              </a:rPr>
              <a:t>（</a:t>
            </a:r>
            <a:r>
              <a:rPr lang="en-US" altLang="zh-TW" dirty="0">
                <a:ea typeface="標楷體" panose="03000509000000000000" pitchFamily="65" charset="-120"/>
              </a:rPr>
              <a:t>1981</a:t>
            </a:r>
            <a:r>
              <a:rPr lang="zh-TW" altLang="zh-TW" dirty="0">
                <a:ea typeface="標楷體" panose="03000509000000000000" pitchFamily="65" charset="-120"/>
              </a:rPr>
              <a:t>）分別將紅色</a:t>
            </a:r>
            <a:r>
              <a:rPr lang="zh-TW" altLang="en-US" dirty="0">
                <a:ea typeface="標楷體" panose="03000509000000000000" pitchFamily="65" charset="-120"/>
              </a:rPr>
              <a:t>、</a:t>
            </a:r>
            <a:r>
              <a:rPr lang="zh-TW" altLang="zh-TW" dirty="0">
                <a:ea typeface="標楷體" panose="03000509000000000000" pitchFamily="65" charset="-120"/>
              </a:rPr>
              <a:t>橙色和黃色的顏色與“</a:t>
            </a:r>
            <a:r>
              <a:rPr lang="en-US" altLang="zh-TW" dirty="0">
                <a:ea typeface="標楷體" panose="03000509000000000000" pitchFamily="65" charset="-120"/>
              </a:rPr>
              <a:t>DANGER</a:t>
            </a:r>
            <a:r>
              <a:rPr lang="zh-TW" altLang="zh-TW" dirty="0">
                <a:ea typeface="標楷體" panose="03000509000000000000" pitchFamily="65" charset="-120"/>
              </a:rPr>
              <a:t>”“</a:t>
            </a:r>
            <a:r>
              <a:rPr lang="en-US" altLang="zh-TW" dirty="0">
                <a:ea typeface="標楷體" panose="03000509000000000000" pitchFamily="65" charset="-120"/>
              </a:rPr>
              <a:t>WARNING</a:t>
            </a:r>
            <a:r>
              <a:rPr lang="zh-TW" altLang="zh-TW" dirty="0">
                <a:ea typeface="標楷體" panose="03000509000000000000" pitchFamily="65" charset="-120"/>
              </a:rPr>
              <a:t>”和“</a:t>
            </a:r>
            <a:r>
              <a:rPr lang="en-US" altLang="zh-TW" dirty="0">
                <a:ea typeface="標楷體" panose="03000509000000000000" pitchFamily="65" charset="-120"/>
              </a:rPr>
              <a:t>CAUTION</a:t>
            </a:r>
            <a:r>
              <a:rPr lang="zh-TW" altLang="zh-TW" dirty="0">
                <a:ea typeface="標楷體" panose="03000509000000000000" pitchFamily="65" charset="-120"/>
              </a:rPr>
              <a:t>”配對</a:t>
            </a:r>
            <a:r>
              <a:rPr lang="zh-TW" altLang="en-US" dirty="0">
                <a:ea typeface="標楷體" panose="03000509000000000000" pitchFamily="65" charset="-120"/>
              </a:rPr>
              <a:t>。</a:t>
            </a:r>
            <a:endParaRPr lang="en-US" altLang="zh-TW" dirty="0">
              <a:ea typeface="標楷體" panose="03000509000000000000" pitchFamily="65" charset="-120"/>
            </a:endParaRPr>
          </a:p>
          <a:p>
            <a:pPr>
              <a:lnSpc>
                <a:spcPts val="2400"/>
              </a:lnSpc>
              <a:buFont typeface="Wingdings" panose="05000000000000000000" pitchFamily="2" charset="2"/>
              <a:buChar char="l"/>
            </a:pPr>
            <a:r>
              <a:rPr lang="en-US" altLang="zh-TW" dirty="0">
                <a:ea typeface="標楷體" panose="03000509000000000000" pitchFamily="65" charset="-120"/>
              </a:rPr>
              <a:t>SAE(1987)</a:t>
            </a:r>
            <a:r>
              <a:rPr lang="zh-TW" altLang="en-US" dirty="0">
                <a:ea typeface="標楷體" panose="03000509000000000000" pitchFamily="65" charset="-120"/>
              </a:rPr>
              <a:t>美國汽車工程師協會將黃色與</a:t>
            </a:r>
            <a:r>
              <a:rPr lang="en-US" altLang="zh-TW" dirty="0">
                <a:ea typeface="標楷體" panose="03000509000000000000" pitchFamily="65" charset="-120"/>
              </a:rPr>
              <a:t>“WARNING”</a:t>
            </a:r>
            <a:r>
              <a:rPr lang="zh-TW" altLang="en-US" dirty="0">
                <a:ea typeface="標楷體" panose="03000509000000000000" pitchFamily="65" charset="-120"/>
              </a:rPr>
              <a:t>和</a:t>
            </a:r>
            <a:r>
              <a:rPr lang="en-US" altLang="zh-TW" dirty="0">
                <a:ea typeface="標楷體" panose="03000509000000000000" pitchFamily="65" charset="-120"/>
              </a:rPr>
              <a:t>“CAUTION”</a:t>
            </a:r>
            <a:r>
              <a:rPr lang="zh-TW" altLang="en-US" dirty="0">
                <a:ea typeface="標楷體" panose="03000509000000000000" pitchFamily="65" charset="-120"/>
              </a:rPr>
              <a:t>列為相關聯。</a:t>
            </a:r>
            <a:endParaRPr lang="en-US" altLang="zh-TW" dirty="0">
              <a:ea typeface="標楷體" panose="03000509000000000000" pitchFamily="65" charset="-120"/>
            </a:endParaRPr>
          </a:p>
          <a:p>
            <a:pPr>
              <a:lnSpc>
                <a:spcPts val="2400"/>
              </a:lnSpc>
              <a:buFont typeface="Wingdings" panose="05000000000000000000" pitchFamily="2" charset="2"/>
              <a:buChar char="l"/>
            </a:pPr>
            <a:endParaRPr lang="en-US" altLang="zh-TW" dirty="0">
              <a:ea typeface="標楷體" panose="03000509000000000000" pitchFamily="65" charset="-120"/>
            </a:endParaRPr>
          </a:p>
        </p:txBody>
      </p:sp>
    </p:spTree>
    <p:extLst>
      <p:ext uri="{BB962C8B-B14F-4D97-AF65-F5344CB8AC3E}">
        <p14:creationId xmlns:p14="http://schemas.microsoft.com/office/powerpoint/2010/main" val="295965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BEFBBF-75BF-4E7A-B498-F07A40CE9045}"/>
              </a:ext>
            </a:extLst>
          </p:cNvPr>
          <p:cNvSpPr>
            <a:spLocks noGrp="1"/>
          </p:cNvSpPr>
          <p:nvPr>
            <p:ph type="title"/>
          </p:nvPr>
        </p:nvSpPr>
        <p:spPr/>
        <p:txBody>
          <a:bodyPr/>
          <a:lstStyle/>
          <a:p>
            <a:pPr algn="ctr"/>
            <a:r>
              <a:rPr lang="en-US" altLang="zh-TW" b="1" dirty="0">
                <a:solidFill>
                  <a:srgbClr val="000000">
                    <a:lumMod val="75000"/>
                    <a:lumOff val="25000"/>
                  </a:srgbClr>
                </a:solidFill>
              </a:rPr>
              <a:t>Introduction</a:t>
            </a:r>
            <a:endParaRPr lang="zh-TW" altLang="en-US" b="1" dirty="0"/>
          </a:p>
        </p:txBody>
      </p:sp>
      <p:sp>
        <p:nvSpPr>
          <p:cNvPr id="3" name="內容版面配置區 2">
            <a:extLst>
              <a:ext uri="{FF2B5EF4-FFF2-40B4-BE49-F238E27FC236}">
                <a16:creationId xmlns:a16="http://schemas.microsoft.com/office/drawing/2014/main" id="{9ADA2359-F3C5-4180-BF26-3662E529CE0B}"/>
              </a:ext>
            </a:extLst>
          </p:cNvPr>
          <p:cNvSpPr>
            <a:spLocks noGrp="1"/>
          </p:cNvSpPr>
          <p:nvPr>
            <p:ph idx="1"/>
          </p:nvPr>
        </p:nvSpPr>
        <p:spPr>
          <a:xfrm>
            <a:off x="1249961" y="2198072"/>
            <a:ext cx="9905720" cy="3347051"/>
          </a:xfrm>
        </p:spPr>
        <p:txBody>
          <a:bodyPr/>
          <a:lstStyle/>
          <a:p>
            <a:pPr>
              <a:lnSpc>
                <a:spcPts val="2400"/>
              </a:lnSpc>
            </a:pPr>
            <a:r>
              <a:rPr lang="zh-TW" altLang="zh-TW" b="1" dirty="0">
                <a:ea typeface="標楷體" panose="03000509000000000000" pitchFamily="65" charset="-120"/>
              </a:rPr>
              <a:t>顏色和警告</a:t>
            </a:r>
            <a:r>
              <a:rPr lang="zh-TW" altLang="en-US" b="1" dirty="0">
                <a:ea typeface="標楷體" panose="03000509000000000000" pitchFamily="65" charset="-120"/>
              </a:rPr>
              <a:t>認知</a:t>
            </a:r>
            <a:r>
              <a:rPr lang="zh-TW" altLang="zh-TW" b="1" dirty="0">
                <a:ea typeface="標楷體" panose="03000509000000000000" pitchFamily="65" charset="-120"/>
              </a:rPr>
              <a:t>研究</a:t>
            </a:r>
            <a:r>
              <a:rPr lang="en-US" altLang="zh-TW" b="1" dirty="0">
                <a:ea typeface="標楷體" panose="03000509000000000000" pitchFamily="65" charset="-120"/>
              </a:rPr>
              <a:t>(</a:t>
            </a:r>
            <a:r>
              <a:rPr lang="en-US" altLang="zh-TW" dirty="0"/>
              <a:t>Color and warnings research </a:t>
            </a:r>
            <a:r>
              <a:rPr lang="en-US" altLang="zh-TW" b="1" dirty="0">
                <a:ea typeface="標楷體" panose="03000509000000000000" pitchFamily="65" charset="-120"/>
              </a:rPr>
              <a:t>)</a:t>
            </a:r>
          </a:p>
          <a:p>
            <a:pPr>
              <a:lnSpc>
                <a:spcPts val="2400"/>
              </a:lnSpc>
            </a:pPr>
            <a:r>
              <a:rPr lang="en-US" altLang="zh-TW" dirty="0">
                <a:ea typeface="標楷體" panose="03000509000000000000" pitchFamily="65" charset="-120"/>
              </a:rPr>
              <a:t>Dunlap</a:t>
            </a:r>
            <a:r>
              <a:rPr lang="zh-TW" altLang="zh-TW" dirty="0">
                <a:ea typeface="標楷體" panose="03000509000000000000" pitchFamily="65" charset="-120"/>
              </a:rPr>
              <a:t>（</a:t>
            </a:r>
            <a:r>
              <a:rPr lang="en-US" altLang="zh-TW" dirty="0">
                <a:ea typeface="標楷體" panose="03000509000000000000" pitchFamily="65" charset="-120"/>
              </a:rPr>
              <a:t>1986</a:t>
            </a:r>
            <a:r>
              <a:rPr lang="zh-TW" altLang="zh-TW" dirty="0">
                <a:ea typeface="標楷體" panose="03000509000000000000" pitchFamily="65" charset="-120"/>
              </a:rPr>
              <a:t>）調查了幾個不同語言群體</a:t>
            </a:r>
            <a:r>
              <a:rPr lang="zh-TW" altLang="en-US" dirty="0">
                <a:ea typeface="標楷體" panose="03000509000000000000" pitchFamily="65" charset="-120"/>
              </a:rPr>
              <a:t>，讓受測者評價一系列色彩和警示詞</a:t>
            </a:r>
            <a:r>
              <a:rPr lang="en-US" altLang="zh-TW" dirty="0">
                <a:ea typeface="標楷體" panose="03000509000000000000" pitchFamily="65" charset="-120"/>
              </a:rPr>
              <a:t>(signal</a:t>
            </a:r>
            <a:r>
              <a:rPr lang="zh-TW" altLang="en-US" dirty="0">
                <a:ea typeface="標楷體" panose="03000509000000000000" pitchFamily="65" charset="-120"/>
              </a:rPr>
              <a:t> </a:t>
            </a:r>
            <a:r>
              <a:rPr lang="en-US" altLang="zh-TW" dirty="0">
                <a:ea typeface="標楷體" panose="03000509000000000000" pitchFamily="65" charset="-120"/>
              </a:rPr>
              <a:t>words)</a:t>
            </a:r>
            <a:r>
              <a:rPr lang="zh-TW" altLang="en-US" dirty="0">
                <a:ea typeface="標楷體" panose="03000509000000000000" pitchFamily="65" charset="-120"/>
              </a:rPr>
              <a:t>的感知危險程度</a:t>
            </a:r>
            <a:r>
              <a:rPr lang="en-US" altLang="zh-TW" dirty="0">
                <a:ea typeface="標楷體" panose="03000509000000000000" pitchFamily="65" charset="-120"/>
              </a:rPr>
              <a:t>(implied personal hazard)</a:t>
            </a:r>
            <a:r>
              <a:rPr lang="zh-TW" altLang="en-US" dirty="0">
                <a:ea typeface="標楷體" panose="03000509000000000000" pitchFamily="65" charset="-120"/>
              </a:rPr>
              <a:t>，</a:t>
            </a:r>
            <a:r>
              <a:rPr lang="zh-TW" altLang="zh-TW" dirty="0">
                <a:ea typeface="標楷體" panose="03000509000000000000" pitchFamily="65" charset="-120"/>
              </a:rPr>
              <a:t>結果表明，不同顏色所傳播的危害信息均遵循刻板印象</a:t>
            </a:r>
            <a:r>
              <a:rPr lang="zh-TW" altLang="en-US" dirty="0">
                <a:ea typeface="標楷體" panose="03000509000000000000" pitchFamily="65" charset="-120"/>
              </a:rPr>
              <a:t>，</a:t>
            </a:r>
            <a:r>
              <a:rPr lang="zh-TW" altLang="zh-TW" dirty="0">
                <a:ea typeface="標楷體" panose="03000509000000000000" pitchFamily="65" charset="-120"/>
              </a:rPr>
              <a:t>紅色分別是橙色，黃色，藍色，綠色和白色的最高危險等級。</a:t>
            </a:r>
          </a:p>
          <a:p>
            <a:endParaRPr lang="zh-TW" altLang="zh-TW" dirty="0"/>
          </a:p>
          <a:p>
            <a:pPr lvl="4"/>
            <a:endParaRPr lang="zh-TW" altLang="zh-TW" b="1"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78342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2EEED7-E487-4624-82CE-024DD2665FF8}"/>
              </a:ext>
            </a:extLst>
          </p:cNvPr>
          <p:cNvSpPr>
            <a:spLocks noGrp="1"/>
          </p:cNvSpPr>
          <p:nvPr>
            <p:ph type="title"/>
          </p:nvPr>
        </p:nvSpPr>
        <p:spPr/>
        <p:txBody>
          <a:bodyPr/>
          <a:lstStyle/>
          <a:p>
            <a:pPr algn="ctr"/>
            <a:r>
              <a:rPr lang="en-US" altLang="zh-TW" b="1" dirty="0"/>
              <a:t>Method</a:t>
            </a:r>
            <a:endParaRPr lang="zh-TW" altLang="en-US" dirty="0"/>
          </a:p>
        </p:txBody>
      </p:sp>
      <p:sp>
        <p:nvSpPr>
          <p:cNvPr id="3" name="內容版面配置區 2">
            <a:extLst>
              <a:ext uri="{FF2B5EF4-FFF2-40B4-BE49-F238E27FC236}">
                <a16:creationId xmlns:a16="http://schemas.microsoft.com/office/drawing/2014/main" id="{E9D24BD5-DE6A-47A1-BC4C-67CF826634D3}"/>
              </a:ext>
            </a:extLst>
          </p:cNvPr>
          <p:cNvSpPr>
            <a:spLocks noGrp="1"/>
          </p:cNvSpPr>
          <p:nvPr>
            <p:ph idx="1"/>
          </p:nvPr>
        </p:nvSpPr>
        <p:spPr>
          <a:xfrm>
            <a:off x="1255832" y="1737360"/>
            <a:ext cx="9741296" cy="4236439"/>
          </a:xfrm>
        </p:spPr>
        <p:txBody>
          <a:bodyPr>
            <a:normAutofit/>
          </a:bodyPr>
          <a:lstStyle/>
          <a:p>
            <a:pPr marL="0" indent="0">
              <a:lnSpc>
                <a:spcPts val="2400"/>
              </a:lnSpc>
              <a:buNone/>
            </a:pPr>
            <a:endParaRPr lang="en-US" altLang="zh-TW" dirty="0">
              <a:solidFill>
                <a:srgbClr val="000000">
                  <a:lumMod val="75000"/>
                  <a:lumOff val="25000"/>
                </a:srgbClr>
              </a:solidFill>
              <a:latin typeface="標楷體" panose="03000509000000000000" pitchFamily="65" charset="-120"/>
              <a:ea typeface="標楷體" panose="03000509000000000000" pitchFamily="65" charset="-120"/>
            </a:endParaRPr>
          </a:p>
          <a:p>
            <a:pPr>
              <a:lnSpc>
                <a:spcPts val="1800"/>
              </a:lnSpc>
              <a:buFont typeface="Wingdings" panose="05000000000000000000" pitchFamily="2" charset="2"/>
              <a:buChar char="l"/>
            </a:pPr>
            <a:r>
              <a:rPr lang="en-US" altLang="zh-TW" b="1" dirty="0">
                <a:ea typeface="標楷體" panose="03000509000000000000" pitchFamily="65" charset="-120"/>
              </a:rPr>
              <a:t>Participants</a:t>
            </a:r>
            <a:endParaRPr lang="zh-TW" altLang="zh-TW" b="1" dirty="0">
              <a:ea typeface="標楷體" panose="03000509000000000000" pitchFamily="65" charset="-120"/>
            </a:endParaRPr>
          </a:p>
          <a:p>
            <a:pPr>
              <a:lnSpc>
                <a:spcPts val="1800"/>
              </a:lnSpc>
            </a:pPr>
            <a:r>
              <a:rPr lang="zh-TW" altLang="zh-TW" dirty="0">
                <a:ea typeface="標楷體" panose="03000509000000000000" pitchFamily="65" charset="-120"/>
              </a:rPr>
              <a:t>中佛羅里達大學三十三名</a:t>
            </a:r>
            <a:r>
              <a:rPr lang="zh-TW" altLang="en-US" dirty="0">
                <a:ea typeface="標楷體" panose="03000509000000000000" pitchFamily="65" charset="-120"/>
              </a:rPr>
              <a:t>學生</a:t>
            </a:r>
            <a:r>
              <a:rPr lang="zh-TW" altLang="zh-TW" dirty="0">
                <a:ea typeface="標楷體" panose="03000509000000000000" pitchFamily="65" charset="-120"/>
              </a:rPr>
              <a:t>（</a:t>
            </a:r>
            <a:r>
              <a:rPr lang="en-US" altLang="zh-TW" dirty="0">
                <a:ea typeface="標楷體" panose="03000509000000000000" pitchFamily="65" charset="-120"/>
              </a:rPr>
              <a:t>7</a:t>
            </a:r>
            <a:r>
              <a:rPr lang="zh-TW" altLang="zh-TW" dirty="0">
                <a:ea typeface="標楷體" panose="03000509000000000000" pitchFamily="65" charset="-120"/>
              </a:rPr>
              <a:t>名男性和</a:t>
            </a:r>
            <a:r>
              <a:rPr lang="en-US" altLang="zh-TW" dirty="0">
                <a:ea typeface="標楷體" panose="03000509000000000000" pitchFamily="65" charset="-120"/>
              </a:rPr>
              <a:t>26</a:t>
            </a:r>
            <a:r>
              <a:rPr lang="zh-TW" altLang="zh-TW" dirty="0">
                <a:ea typeface="標楷體" panose="03000509000000000000" pitchFamily="65" charset="-120"/>
              </a:rPr>
              <a:t>名女性）</a:t>
            </a:r>
            <a:endParaRPr lang="en-US" altLang="zh-TW" dirty="0">
              <a:ea typeface="標楷體" panose="03000509000000000000" pitchFamily="65" charset="-120"/>
            </a:endParaRPr>
          </a:p>
          <a:p>
            <a:pPr>
              <a:lnSpc>
                <a:spcPts val="1800"/>
              </a:lnSpc>
              <a:buFont typeface="Wingdings" panose="05000000000000000000" pitchFamily="2" charset="2"/>
              <a:buChar char="l"/>
            </a:pPr>
            <a:r>
              <a:rPr lang="en-US" altLang="zh-TW" b="1" dirty="0">
                <a:ea typeface="標楷體" panose="03000509000000000000" pitchFamily="65" charset="-120"/>
              </a:rPr>
              <a:t>Materials and procedures</a:t>
            </a:r>
            <a:endParaRPr lang="zh-TW" altLang="zh-TW" b="1" dirty="0">
              <a:ea typeface="標楷體" panose="03000509000000000000" pitchFamily="65" charset="-120"/>
            </a:endParaRPr>
          </a:p>
          <a:p>
            <a:r>
              <a:rPr lang="zh-TW" altLang="zh-TW" dirty="0">
                <a:ea typeface="標楷體" panose="03000509000000000000" pitchFamily="65" charset="-120"/>
              </a:rPr>
              <a:t>刺激物由市售產品的標籤組成</a:t>
            </a:r>
            <a:r>
              <a:rPr lang="zh-TW" altLang="en-US" dirty="0">
                <a:ea typeface="標楷體" panose="03000509000000000000" pitchFamily="65" charset="-120"/>
              </a:rPr>
              <a:t>分為四種類型</a:t>
            </a:r>
            <a:r>
              <a:rPr lang="en-US" altLang="zh-TW" dirty="0">
                <a:ea typeface="標楷體" panose="03000509000000000000" pitchFamily="65" charset="-120"/>
              </a:rPr>
              <a:t>:</a:t>
            </a:r>
          </a:p>
          <a:p>
            <a:r>
              <a:rPr lang="en-US" altLang="zh-TW" dirty="0">
                <a:ea typeface="標楷體" panose="03000509000000000000" pitchFamily="65" charset="-120"/>
              </a:rPr>
              <a:t>general purpose cleaners(</a:t>
            </a:r>
            <a:r>
              <a:rPr lang="zh-TW" altLang="en-US" dirty="0">
                <a:ea typeface="標楷體" panose="03000509000000000000" pitchFamily="65" charset="-120"/>
              </a:rPr>
              <a:t>一般清潔劑</a:t>
            </a:r>
            <a:r>
              <a:rPr lang="en-US" altLang="zh-TW" dirty="0">
                <a:ea typeface="標楷體" panose="03000509000000000000" pitchFamily="65" charset="-120"/>
              </a:rPr>
              <a:t>)</a:t>
            </a:r>
          </a:p>
          <a:p>
            <a:r>
              <a:rPr lang="en-US" altLang="zh-TW" dirty="0">
                <a:ea typeface="標楷體" panose="03000509000000000000" pitchFamily="65" charset="-120"/>
              </a:rPr>
              <a:t>bathroom cleaners(</a:t>
            </a:r>
            <a:r>
              <a:rPr lang="zh-TW" altLang="en-US" dirty="0">
                <a:ea typeface="標楷體" panose="03000509000000000000" pitchFamily="65" charset="-120"/>
              </a:rPr>
              <a:t>浴室清潔劑</a:t>
            </a:r>
            <a:r>
              <a:rPr lang="en-US" altLang="zh-TW" dirty="0">
                <a:ea typeface="標楷體" panose="03000509000000000000" pitchFamily="65" charset="-120"/>
              </a:rPr>
              <a:t>)</a:t>
            </a:r>
          </a:p>
          <a:p>
            <a:r>
              <a:rPr lang="en-US" altLang="zh-TW" dirty="0">
                <a:ea typeface="標楷體" panose="03000509000000000000" pitchFamily="65" charset="-120"/>
              </a:rPr>
              <a:t>adhesives(</a:t>
            </a:r>
            <a:r>
              <a:rPr lang="zh-TW" altLang="en-US" dirty="0">
                <a:ea typeface="標楷體" panose="03000509000000000000" pitchFamily="65" charset="-120"/>
              </a:rPr>
              <a:t>黏著劑</a:t>
            </a:r>
            <a:r>
              <a:rPr lang="en-US" altLang="zh-TW" dirty="0">
                <a:ea typeface="標楷體" panose="03000509000000000000" pitchFamily="65" charset="-120"/>
              </a:rPr>
              <a:t>)</a:t>
            </a:r>
          </a:p>
          <a:p>
            <a:r>
              <a:rPr lang="en-US" altLang="zh-TW" dirty="0">
                <a:ea typeface="標楷體" panose="03000509000000000000" pitchFamily="65" charset="-120"/>
              </a:rPr>
              <a:t>automotive products(</a:t>
            </a:r>
            <a:r>
              <a:rPr lang="zh-TW" altLang="en-US" dirty="0">
                <a:ea typeface="標楷體" panose="03000509000000000000" pitchFamily="65" charset="-120"/>
              </a:rPr>
              <a:t>車用產品</a:t>
            </a:r>
            <a:r>
              <a:rPr lang="en-US" altLang="zh-TW" dirty="0">
                <a:ea typeface="標楷體" panose="03000509000000000000" pitchFamily="65" charset="-120"/>
              </a:rPr>
              <a:t>)</a:t>
            </a:r>
          </a:p>
          <a:p>
            <a:endParaRPr lang="en-US" altLang="zh-TW" dirty="0">
              <a:ea typeface="標楷體" panose="03000509000000000000" pitchFamily="65" charset="-120"/>
            </a:endParaRPr>
          </a:p>
          <a:p>
            <a:pPr>
              <a:lnSpc>
                <a:spcPts val="1800"/>
              </a:lnSpc>
            </a:pPr>
            <a:endParaRPr lang="en-US" altLang="zh-TW" dirty="0">
              <a:solidFill>
                <a:srgbClr val="000000">
                  <a:lumMod val="75000"/>
                  <a:lumOff val="25000"/>
                </a:srgbClr>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412789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D614DB-78DC-4F40-BBD5-DA3D1B14A799}"/>
              </a:ext>
            </a:extLst>
          </p:cNvPr>
          <p:cNvSpPr>
            <a:spLocks noGrp="1"/>
          </p:cNvSpPr>
          <p:nvPr>
            <p:ph type="title"/>
          </p:nvPr>
        </p:nvSpPr>
        <p:spPr/>
        <p:txBody>
          <a:bodyPr/>
          <a:lstStyle/>
          <a:p>
            <a:pPr algn="ctr"/>
            <a:r>
              <a:rPr lang="en-US" altLang="zh-TW" b="1" dirty="0"/>
              <a:t>Method </a:t>
            </a:r>
            <a:endParaRPr lang="zh-TW" altLang="en-US" b="1" dirty="0"/>
          </a:p>
        </p:txBody>
      </p:sp>
      <p:sp>
        <p:nvSpPr>
          <p:cNvPr id="6" name="內容版面配置區 5">
            <a:extLst>
              <a:ext uri="{FF2B5EF4-FFF2-40B4-BE49-F238E27FC236}">
                <a16:creationId xmlns:a16="http://schemas.microsoft.com/office/drawing/2014/main" id="{FD22E3F5-9F4E-4176-9FA7-959E5818E5E8}"/>
              </a:ext>
            </a:extLst>
          </p:cNvPr>
          <p:cNvSpPr>
            <a:spLocks noGrp="1"/>
          </p:cNvSpPr>
          <p:nvPr>
            <p:ph idx="1"/>
          </p:nvPr>
        </p:nvSpPr>
        <p:spPr>
          <a:xfrm>
            <a:off x="1567063" y="2105792"/>
            <a:ext cx="9118834" cy="4085284"/>
          </a:xfrm>
        </p:spPr>
        <p:txBody>
          <a:bodyPr>
            <a:normAutofit/>
          </a:bodyPr>
          <a:lstStyle/>
          <a:p>
            <a:pPr marL="0" indent="0">
              <a:lnSpc>
                <a:spcPts val="2400"/>
              </a:lnSpc>
              <a:buNone/>
            </a:pPr>
            <a:r>
              <a:rPr lang="zh-TW" altLang="en-US" dirty="0">
                <a:ea typeface="標楷體" panose="03000509000000000000" pitchFamily="65" charset="-120"/>
              </a:rPr>
              <a:t>每種產品用三種不同的警示詞</a:t>
            </a:r>
            <a:r>
              <a:rPr lang="en-US" altLang="zh-TW" dirty="0">
                <a:ea typeface="標楷體" panose="03000509000000000000" pitchFamily="65" charset="-120"/>
              </a:rPr>
              <a:t>(signal</a:t>
            </a:r>
            <a:r>
              <a:rPr lang="zh-TW" altLang="en-US" dirty="0">
                <a:ea typeface="標楷體" panose="03000509000000000000" pitchFamily="65" charset="-120"/>
              </a:rPr>
              <a:t> </a:t>
            </a:r>
            <a:r>
              <a:rPr lang="en-US" altLang="zh-TW" dirty="0">
                <a:ea typeface="標楷體" panose="03000509000000000000" pitchFamily="65" charset="-120"/>
              </a:rPr>
              <a:t>word)</a:t>
            </a:r>
            <a:r>
              <a:rPr lang="zh-TW" altLang="en-US" dirty="0">
                <a:ea typeface="標楷體" panose="03000509000000000000" pitchFamily="65" charset="-120"/>
              </a:rPr>
              <a:t>作表達</a:t>
            </a:r>
            <a:r>
              <a:rPr lang="en-US" altLang="zh-TW" dirty="0">
                <a:ea typeface="標楷體" panose="03000509000000000000" pitchFamily="65" charset="-120"/>
              </a:rPr>
              <a:t>:</a:t>
            </a:r>
          </a:p>
          <a:p>
            <a:pPr>
              <a:lnSpc>
                <a:spcPts val="2400"/>
              </a:lnSpc>
            </a:pPr>
            <a:r>
              <a:rPr lang="en-US" altLang="zh-TW" dirty="0">
                <a:ea typeface="標楷體" panose="03000509000000000000" pitchFamily="65" charset="-120"/>
              </a:rPr>
              <a:t>DANGER(</a:t>
            </a:r>
            <a:r>
              <a:rPr lang="zh-TW" altLang="en-US" dirty="0">
                <a:ea typeface="標楷體" panose="03000509000000000000" pitchFamily="65" charset="-120"/>
              </a:rPr>
              <a:t>危險</a:t>
            </a:r>
            <a:r>
              <a:rPr lang="en-US" altLang="zh-TW" dirty="0">
                <a:ea typeface="標楷體" panose="03000509000000000000" pitchFamily="65" charset="-120"/>
              </a:rPr>
              <a:t>)</a:t>
            </a:r>
          </a:p>
          <a:p>
            <a:pPr>
              <a:lnSpc>
                <a:spcPts val="2400"/>
              </a:lnSpc>
            </a:pPr>
            <a:r>
              <a:rPr lang="en-US" altLang="zh-TW" dirty="0">
                <a:ea typeface="標楷體" panose="03000509000000000000" pitchFamily="65" charset="-120"/>
              </a:rPr>
              <a:t>WARNING(</a:t>
            </a:r>
            <a:r>
              <a:rPr lang="zh-TW" altLang="en-US" dirty="0">
                <a:ea typeface="標楷體" panose="03000509000000000000" pitchFamily="65" charset="-120"/>
              </a:rPr>
              <a:t>警告</a:t>
            </a:r>
            <a:r>
              <a:rPr lang="en-US" altLang="zh-TW" dirty="0">
                <a:ea typeface="標楷體" panose="03000509000000000000" pitchFamily="65" charset="-120"/>
              </a:rPr>
              <a:t>)</a:t>
            </a:r>
          </a:p>
          <a:p>
            <a:pPr>
              <a:lnSpc>
                <a:spcPts val="2400"/>
              </a:lnSpc>
            </a:pPr>
            <a:r>
              <a:rPr lang="en-US" altLang="zh-TW" dirty="0">
                <a:ea typeface="標楷體" panose="03000509000000000000" pitchFamily="65" charset="-120"/>
              </a:rPr>
              <a:t>CAUTION(</a:t>
            </a:r>
            <a:r>
              <a:rPr lang="zh-TW" altLang="en-US" dirty="0">
                <a:ea typeface="標楷體" panose="03000509000000000000" pitchFamily="65" charset="-120"/>
              </a:rPr>
              <a:t>注意</a:t>
            </a:r>
            <a:r>
              <a:rPr lang="en-US" altLang="zh-TW" dirty="0">
                <a:ea typeface="標楷體" panose="03000509000000000000" pitchFamily="65" charset="-120"/>
              </a:rPr>
              <a:t>)</a:t>
            </a:r>
          </a:p>
          <a:p>
            <a:pPr marL="0" indent="0">
              <a:lnSpc>
                <a:spcPts val="2800"/>
              </a:lnSpc>
              <a:buNone/>
            </a:pPr>
            <a:r>
              <a:rPr lang="zh-TW" altLang="zh-TW" dirty="0">
                <a:ea typeface="標楷體" panose="03000509000000000000" pitchFamily="65" charset="-120"/>
              </a:rPr>
              <a:t>產品類</a:t>
            </a:r>
            <a:r>
              <a:rPr lang="zh-TW" altLang="en-US" dirty="0">
                <a:ea typeface="標楷體" panose="03000509000000000000" pitchFamily="65" charset="-120"/>
              </a:rPr>
              <a:t>別</a:t>
            </a:r>
            <a:r>
              <a:rPr lang="zh-TW" altLang="zh-TW" dirty="0">
                <a:ea typeface="標楷體" panose="03000509000000000000" pitchFamily="65" charset="-120"/>
              </a:rPr>
              <a:t>和</a:t>
            </a:r>
            <a:r>
              <a:rPr lang="zh-TW" altLang="en-US" dirty="0">
                <a:ea typeface="標楷體" panose="03000509000000000000" pitchFamily="65" charset="-120"/>
              </a:rPr>
              <a:t>警示</a:t>
            </a:r>
            <a:r>
              <a:rPr lang="zh-TW" altLang="zh-TW" dirty="0">
                <a:ea typeface="標楷體" panose="03000509000000000000" pitchFamily="65" charset="-120"/>
              </a:rPr>
              <a:t>詞的組合產生了十二種不同的標籤</a:t>
            </a:r>
            <a:r>
              <a:rPr lang="zh-TW" altLang="en-US" dirty="0">
                <a:ea typeface="標楷體" panose="03000509000000000000" pitchFamily="65" charset="-120"/>
              </a:rPr>
              <a:t>，</a:t>
            </a:r>
            <a:r>
              <a:rPr lang="zh-TW" altLang="zh-TW" dirty="0">
                <a:ea typeface="標楷體" panose="03000509000000000000" pitchFamily="65" charset="-120"/>
              </a:rPr>
              <a:t>這十二個未修改的標籤以彩色和</a:t>
            </a:r>
            <a:r>
              <a:rPr lang="zh-TW" altLang="en-US" dirty="0">
                <a:ea typeface="標楷體" panose="03000509000000000000" pitchFamily="65" charset="-120"/>
              </a:rPr>
              <a:t>無色</a:t>
            </a:r>
            <a:r>
              <a:rPr lang="zh-TW" altLang="zh-TW" dirty="0">
                <a:ea typeface="標楷體" panose="03000509000000000000" pitchFamily="65" charset="-120"/>
              </a:rPr>
              <a:t>打印方式</a:t>
            </a:r>
            <a:r>
              <a:rPr lang="zh-TW" altLang="en-US" dirty="0">
                <a:ea typeface="標楷體" panose="03000509000000000000" pitchFamily="65" charset="-120"/>
              </a:rPr>
              <a:t>複製成</a:t>
            </a:r>
            <a:r>
              <a:rPr lang="zh-TW" altLang="zh-TW" dirty="0">
                <a:ea typeface="標楷體" panose="03000509000000000000" pitchFamily="65" charset="-120"/>
              </a:rPr>
              <a:t>二十四個標籤</a:t>
            </a:r>
            <a:r>
              <a:rPr lang="zh-TW" altLang="en-US" dirty="0">
                <a:ea typeface="標楷體" panose="03000509000000000000" pitchFamily="65" charset="-120"/>
              </a:rPr>
              <a:t>。</a:t>
            </a:r>
            <a:endParaRPr lang="en-US" altLang="zh-TW" dirty="0">
              <a:solidFill>
                <a:srgbClr val="000000">
                  <a:lumMod val="75000"/>
                  <a:lumOff val="25000"/>
                </a:srgbClr>
              </a:solidFill>
              <a:ea typeface="標楷體" panose="03000509000000000000" pitchFamily="65" charset="-120"/>
            </a:endParaRPr>
          </a:p>
          <a:p>
            <a:pPr>
              <a:lnSpc>
                <a:spcPts val="3000"/>
              </a:lnSpc>
              <a:buFont typeface="Wingdings" panose="05000000000000000000" pitchFamily="2" charset="2"/>
              <a:buChar char="l"/>
            </a:pPr>
            <a:endParaRPr lang="en-US" altLang="zh-TW" dirty="0">
              <a:solidFill>
                <a:srgbClr val="000000">
                  <a:lumMod val="75000"/>
                  <a:lumOff val="25000"/>
                </a:srgbClr>
              </a:solidFill>
              <a:latin typeface="標楷體" panose="03000509000000000000" pitchFamily="65" charset="-120"/>
              <a:ea typeface="標楷體" panose="03000509000000000000" pitchFamily="65" charset="-120"/>
            </a:endParaRPr>
          </a:p>
          <a:p>
            <a:pPr>
              <a:lnSpc>
                <a:spcPts val="3000"/>
              </a:lnSpc>
              <a:buFont typeface="Wingdings" panose="05000000000000000000" pitchFamily="2" charset="2"/>
              <a:buChar char="l"/>
            </a:pPr>
            <a:endParaRPr lang="en-US" altLang="zh-TW" dirty="0">
              <a:solidFill>
                <a:srgbClr val="000000">
                  <a:lumMod val="75000"/>
                  <a:lumOff val="25000"/>
                </a:srgb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0032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48D62F-9055-41E9-B3BC-4CD01498177D}"/>
              </a:ext>
            </a:extLst>
          </p:cNvPr>
          <p:cNvSpPr>
            <a:spLocks noGrp="1"/>
          </p:cNvSpPr>
          <p:nvPr>
            <p:ph type="title"/>
          </p:nvPr>
        </p:nvSpPr>
        <p:spPr/>
        <p:txBody>
          <a:bodyPr/>
          <a:lstStyle/>
          <a:p>
            <a:pPr algn="ctr"/>
            <a:r>
              <a:rPr lang="en-US" altLang="zh-TW" b="1" dirty="0"/>
              <a:t>Method</a:t>
            </a:r>
            <a:endParaRPr lang="zh-TW" altLang="en-US" dirty="0"/>
          </a:p>
        </p:txBody>
      </p:sp>
      <p:sp>
        <p:nvSpPr>
          <p:cNvPr id="3" name="內容版面配置區 2">
            <a:extLst>
              <a:ext uri="{FF2B5EF4-FFF2-40B4-BE49-F238E27FC236}">
                <a16:creationId xmlns:a16="http://schemas.microsoft.com/office/drawing/2014/main" id="{64B06ED9-8295-4793-9A5A-E53DB0EBD169}"/>
              </a:ext>
            </a:extLst>
          </p:cNvPr>
          <p:cNvSpPr>
            <a:spLocks noGrp="1"/>
          </p:cNvSpPr>
          <p:nvPr>
            <p:ph idx="1"/>
          </p:nvPr>
        </p:nvSpPr>
        <p:spPr>
          <a:xfrm>
            <a:off x="371632" y="1996735"/>
            <a:ext cx="11509695" cy="4295007"/>
          </a:xfrm>
        </p:spPr>
        <p:txBody>
          <a:bodyPr>
            <a:normAutofit/>
          </a:bodyPr>
          <a:lstStyle/>
          <a:p>
            <a:pPr>
              <a:lnSpc>
                <a:spcPts val="2400"/>
              </a:lnSpc>
            </a:pPr>
            <a:r>
              <a:rPr lang="zh-TW" altLang="zh-TW" dirty="0">
                <a:ea typeface="標楷體" panose="03000509000000000000" pitchFamily="65" charset="-120"/>
              </a:rPr>
              <a:t>標籤分為四個隨機呈現順序</a:t>
            </a:r>
            <a:r>
              <a:rPr lang="zh-TW" altLang="en-US" dirty="0">
                <a:ea typeface="標楷體" panose="03000509000000000000" pitchFamily="65" charset="-120"/>
              </a:rPr>
              <a:t>，</a:t>
            </a:r>
            <a:r>
              <a:rPr lang="zh-TW" altLang="zh-TW" dirty="0">
                <a:ea typeface="標楷體" panose="03000509000000000000" pitchFamily="65" charset="-120"/>
              </a:rPr>
              <a:t>參與者回答關於每個標籤的六個屬性</a:t>
            </a:r>
            <a:r>
              <a:rPr lang="zh-TW" altLang="en-US" dirty="0">
                <a:ea typeface="標楷體" panose="03000509000000000000" pitchFamily="65" charset="-120"/>
              </a:rPr>
              <a:t>問題</a:t>
            </a:r>
            <a:r>
              <a:rPr lang="en-US" altLang="zh-TW" dirty="0">
                <a:ea typeface="標楷體" panose="03000509000000000000" pitchFamily="65" charset="-120"/>
              </a:rPr>
              <a:t>:</a:t>
            </a:r>
          </a:p>
          <a:p>
            <a:pPr>
              <a:lnSpc>
                <a:spcPts val="1800"/>
              </a:lnSpc>
            </a:pPr>
            <a:r>
              <a:rPr lang="zh-TW" altLang="zh-TW" dirty="0">
                <a:ea typeface="標楷體" panose="03000509000000000000" pitchFamily="65" charset="-120"/>
              </a:rPr>
              <a:t>（</a:t>
            </a:r>
            <a:r>
              <a:rPr lang="en-US" altLang="zh-TW" dirty="0">
                <a:ea typeface="標楷體" panose="03000509000000000000" pitchFamily="65" charset="-120"/>
              </a:rPr>
              <a:t>a</a:t>
            </a:r>
            <a:r>
              <a:rPr lang="zh-TW" altLang="zh-TW" dirty="0">
                <a:ea typeface="標楷體" panose="03000509000000000000" pitchFamily="65" charset="-120"/>
              </a:rPr>
              <a:t>）</a:t>
            </a:r>
            <a:r>
              <a:rPr lang="en-US" altLang="zh-TW" dirty="0">
                <a:ea typeface="標楷體" panose="03000509000000000000" pitchFamily="65" charset="-120"/>
              </a:rPr>
              <a:t>salience of the warning</a:t>
            </a:r>
            <a:r>
              <a:rPr lang="en-US" altLang="zh-TW" sz="1600" dirty="0">
                <a:ea typeface="標楷體" panose="03000509000000000000" pitchFamily="65" charset="-120"/>
              </a:rPr>
              <a:t>(</a:t>
            </a:r>
            <a:r>
              <a:rPr lang="zh-TW" altLang="zh-TW" sz="1600" dirty="0">
                <a:ea typeface="標楷體" panose="03000509000000000000" pitchFamily="65" charset="-120"/>
              </a:rPr>
              <a:t>警告的顯著性</a:t>
            </a:r>
            <a:r>
              <a:rPr lang="en-US" altLang="zh-TW" sz="1600" dirty="0">
                <a:ea typeface="標楷體" panose="03000509000000000000" pitchFamily="65" charset="-120"/>
              </a:rPr>
              <a:t>)</a:t>
            </a:r>
          </a:p>
          <a:p>
            <a:pPr>
              <a:lnSpc>
                <a:spcPts val="1800"/>
              </a:lnSpc>
            </a:pPr>
            <a:r>
              <a:rPr lang="zh-TW" altLang="zh-TW" dirty="0">
                <a:ea typeface="標楷體" panose="03000509000000000000" pitchFamily="65" charset="-120"/>
              </a:rPr>
              <a:t>（</a:t>
            </a:r>
            <a:r>
              <a:rPr lang="en-US" altLang="zh-TW" dirty="0">
                <a:ea typeface="標楷體" panose="03000509000000000000" pitchFamily="65" charset="-120"/>
              </a:rPr>
              <a:t>b</a:t>
            </a:r>
            <a:r>
              <a:rPr lang="zh-TW" altLang="zh-TW" dirty="0">
                <a:ea typeface="標楷體" panose="03000509000000000000" pitchFamily="65" charset="-120"/>
              </a:rPr>
              <a:t>）</a:t>
            </a:r>
            <a:r>
              <a:rPr lang="en-US" altLang="zh-TW" dirty="0">
                <a:ea typeface="標楷體" panose="03000509000000000000" pitchFamily="65" charset="-120"/>
              </a:rPr>
              <a:t>the readability of the warning</a:t>
            </a:r>
            <a:r>
              <a:rPr lang="en-US" altLang="zh-TW" sz="1600" dirty="0">
                <a:ea typeface="標楷體" panose="03000509000000000000" pitchFamily="65" charset="-120"/>
              </a:rPr>
              <a:t>(</a:t>
            </a:r>
            <a:r>
              <a:rPr lang="zh-TW" altLang="zh-TW" sz="1600" dirty="0">
                <a:ea typeface="標楷體" panose="03000509000000000000" pitchFamily="65" charset="-120"/>
              </a:rPr>
              <a:t>警告的可讀性</a:t>
            </a:r>
            <a:r>
              <a:rPr lang="en-US" altLang="zh-TW" sz="1600" dirty="0">
                <a:ea typeface="標楷體" panose="03000509000000000000" pitchFamily="65" charset="-120"/>
              </a:rPr>
              <a:t>)</a:t>
            </a:r>
          </a:p>
          <a:p>
            <a:pPr>
              <a:lnSpc>
                <a:spcPts val="1800"/>
              </a:lnSpc>
            </a:pPr>
            <a:r>
              <a:rPr lang="zh-TW" altLang="zh-TW" dirty="0">
                <a:ea typeface="標楷體" panose="03000509000000000000" pitchFamily="65" charset="-120"/>
              </a:rPr>
              <a:t>（</a:t>
            </a:r>
            <a:r>
              <a:rPr lang="en-US" altLang="zh-TW" dirty="0">
                <a:ea typeface="標楷體" panose="03000509000000000000" pitchFamily="65" charset="-120"/>
              </a:rPr>
              <a:t>c</a:t>
            </a:r>
            <a:r>
              <a:rPr lang="zh-TW" altLang="zh-TW" dirty="0">
                <a:ea typeface="標楷體" panose="03000509000000000000" pitchFamily="65" charset="-120"/>
              </a:rPr>
              <a:t>）</a:t>
            </a:r>
            <a:r>
              <a:rPr lang="en-US" altLang="zh-TW" dirty="0">
                <a:ea typeface="標楷體" panose="03000509000000000000" pitchFamily="65" charset="-120"/>
              </a:rPr>
              <a:t>the perceived hazardousness of the</a:t>
            </a:r>
            <a:r>
              <a:rPr lang="zh-TW" altLang="en-US" dirty="0">
                <a:ea typeface="標楷體" panose="03000509000000000000" pitchFamily="65" charset="-120"/>
              </a:rPr>
              <a:t> </a:t>
            </a:r>
            <a:r>
              <a:rPr lang="en-US" altLang="zh-TW" dirty="0">
                <a:ea typeface="標楷體" panose="03000509000000000000" pitchFamily="65" charset="-120"/>
              </a:rPr>
              <a:t>product </a:t>
            </a:r>
            <a:r>
              <a:rPr lang="en-US" altLang="zh-TW" sz="1600" dirty="0">
                <a:ea typeface="標楷體" panose="03000509000000000000" pitchFamily="65" charset="-120"/>
              </a:rPr>
              <a:t>(</a:t>
            </a:r>
            <a:r>
              <a:rPr lang="zh-TW" altLang="zh-TW" sz="1600" dirty="0">
                <a:ea typeface="標楷體" panose="03000509000000000000" pitchFamily="65" charset="-120"/>
              </a:rPr>
              <a:t>產品的感知危險性</a:t>
            </a:r>
            <a:r>
              <a:rPr lang="en-US" altLang="zh-TW" sz="1600" dirty="0">
                <a:ea typeface="標楷體" panose="03000509000000000000" pitchFamily="65" charset="-120"/>
              </a:rPr>
              <a:t>)</a:t>
            </a:r>
          </a:p>
          <a:p>
            <a:pPr>
              <a:lnSpc>
                <a:spcPts val="1800"/>
              </a:lnSpc>
            </a:pPr>
            <a:r>
              <a:rPr lang="zh-TW" altLang="zh-TW" dirty="0">
                <a:ea typeface="標楷體" panose="03000509000000000000" pitchFamily="65" charset="-120"/>
              </a:rPr>
              <a:t>（</a:t>
            </a:r>
            <a:r>
              <a:rPr lang="en-US" altLang="zh-TW" dirty="0">
                <a:ea typeface="標楷體" panose="03000509000000000000" pitchFamily="65" charset="-120"/>
              </a:rPr>
              <a:t>d</a:t>
            </a:r>
            <a:r>
              <a:rPr lang="zh-TW" altLang="zh-TW" dirty="0">
                <a:ea typeface="標楷體" panose="03000509000000000000" pitchFamily="65" charset="-120"/>
              </a:rPr>
              <a:t>）</a:t>
            </a:r>
            <a:r>
              <a:rPr lang="en-US" altLang="zh-TW" dirty="0">
                <a:ea typeface="標楷體" panose="03000509000000000000" pitchFamily="65" charset="-120"/>
              </a:rPr>
              <a:t>the perceived likelihood of injury associated with using the product</a:t>
            </a:r>
            <a:r>
              <a:rPr lang="en-US" altLang="zh-TW" sz="1600" dirty="0">
                <a:ea typeface="標楷體" panose="03000509000000000000" pitchFamily="65" charset="-120"/>
              </a:rPr>
              <a:t>(</a:t>
            </a:r>
            <a:r>
              <a:rPr lang="zh-TW" altLang="zh-TW" sz="1600" dirty="0">
                <a:ea typeface="標楷體" panose="03000509000000000000" pitchFamily="65" charset="-120"/>
              </a:rPr>
              <a:t>認為使用該產品受傷的可能性</a:t>
            </a:r>
            <a:r>
              <a:rPr lang="en-US" altLang="zh-TW" sz="1600" dirty="0">
                <a:ea typeface="標楷體" panose="03000509000000000000" pitchFamily="65" charset="-120"/>
              </a:rPr>
              <a:t>)</a:t>
            </a:r>
          </a:p>
          <a:p>
            <a:r>
              <a:rPr lang="zh-TW" altLang="zh-TW" dirty="0">
                <a:ea typeface="標楷體" panose="03000509000000000000" pitchFamily="65" charset="-120"/>
              </a:rPr>
              <a:t>（</a:t>
            </a:r>
            <a:r>
              <a:rPr lang="en-US" altLang="zh-TW" dirty="0">
                <a:ea typeface="標楷體" panose="03000509000000000000" pitchFamily="65" charset="-120"/>
              </a:rPr>
              <a:t>e</a:t>
            </a:r>
            <a:r>
              <a:rPr lang="zh-TW" altLang="zh-TW" dirty="0">
                <a:ea typeface="標楷體" panose="03000509000000000000" pitchFamily="65" charset="-120"/>
              </a:rPr>
              <a:t>）</a:t>
            </a:r>
            <a:r>
              <a:rPr lang="en-US" altLang="zh-TW" dirty="0">
                <a:ea typeface="標楷體" panose="03000509000000000000" pitchFamily="65" charset="-120"/>
              </a:rPr>
              <a:t>the level of carefulness employed when using the product</a:t>
            </a:r>
            <a:r>
              <a:rPr lang="en-US" altLang="zh-TW" sz="1600" dirty="0">
                <a:ea typeface="標楷體" panose="03000509000000000000" pitchFamily="65" charset="-120"/>
              </a:rPr>
              <a:t>(</a:t>
            </a:r>
            <a:r>
              <a:rPr lang="zh-TW" altLang="zh-TW" sz="1600" dirty="0">
                <a:ea typeface="標楷體" panose="03000509000000000000" pitchFamily="65" charset="-120"/>
              </a:rPr>
              <a:t>使用產品時的</a:t>
            </a:r>
            <a:r>
              <a:rPr lang="zh-TW" altLang="en-US" sz="1600" dirty="0">
                <a:ea typeface="標楷體" panose="03000509000000000000" pitchFamily="65" charset="-120"/>
              </a:rPr>
              <a:t>慎重程度</a:t>
            </a:r>
            <a:r>
              <a:rPr lang="en-US" altLang="zh-TW" sz="1600" dirty="0">
                <a:ea typeface="標楷體" panose="03000509000000000000" pitchFamily="65" charset="-120"/>
              </a:rPr>
              <a:t>)</a:t>
            </a:r>
          </a:p>
          <a:p>
            <a:pPr>
              <a:lnSpc>
                <a:spcPts val="1800"/>
              </a:lnSpc>
            </a:pPr>
            <a:r>
              <a:rPr lang="zh-TW" altLang="zh-TW" dirty="0">
                <a:ea typeface="標楷體" panose="03000509000000000000" pitchFamily="65" charset="-120"/>
              </a:rPr>
              <a:t>（</a:t>
            </a:r>
            <a:r>
              <a:rPr lang="en-US" altLang="zh-TW" dirty="0">
                <a:ea typeface="標楷體" panose="03000509000000000000" pitchFamily="65" charset="-120"/>
              </a:rPr>
              <a:t>f</a:t>
            </a:r>
            <a:r>
              <a:rPr lang="zh-TW" altLang="zh-TW" dirty="0">
                <a:ea typeface="標楷體" panose="03000509000000000000" pitchFamily="65" charset="-120"/>
              </a:rPr>
              <a:t>）</a:t>
            </a:r>
            <a:r>
              <a:rPr lang="en-US" altLang="zh-TW" dirty="0">
                <a:ea typeface="標楷體" panose="03000509000000000000" pitchFamily="65" charset="-120"/>
              </a:rPr>
              <a:t>familiarity with the product</a:t>
            </a:r>
            <a:r>
              <a:rPr lang="en-US" altLang="zh-TW" sz="1600" dirty="0">
                <a:ea typeface="標楷體" panose="03000509000000000000" pitchFamily="65" charset="-120"/>
              </a:rPr>
              <a:t>(</a:t>
            </a:r>
            <a:r>
              <a:rPr lang="zh-TW" altLang="zh-TW" sz="1600" dirty="0">
                <a:ea typeface="標楷體" panose="03000509000000000000" pitchFamily="65" charset="-120"/>
              </a:rPr>
              <a:t>產品</a:t>
            </a:r>
            <a:r>
              <a:rPr lang="zh-TW" altLang="en-US" sz="1600" dirty="0">
                <a:ea typeface="標楷體" panose="03000509000000000000" pitchFamily="65" charset="-120"/>
              </a:rPr>
              <a:t>熟悉度</a:t>
            </a:r>
            <a:r>
              <a:rPr lang="en-US" altLang="zh-TW" sz="1600" dirty="0">
                <a:ea typeface="標楷體" panose="03000509000000000000" pitchFamily="65" charset="-120"/>
              </a:rPr>
              <a:t>)</a:t>
            </a:r>
          </a:p>
          <a:p>
            <a:pPr>
              <a:lnSpc>
                <a:spcPts val="2400"/>
              </a:lnSpc>
            </a:pPr>
            <a:r>
              <a:rPr lang="zh-TW" altLang="zh-TW" dirty="0">
                <a:latin typeface="標楷體" panose="03000509000000000000" pitchFamily="65" charset="-120"/>
                <a:ea typeface="標楷體" panose="03000509000000000000" pitchFamily="65" charset="-120"/>
              </a:rPr>
              <a:t>所有參與者都從</a:t>
            </a:r>
            <a:r>
              <a:rPr lang="en-US" altLang="zh-TW" dirty="0">
                <a:latin typeface="標楷體" panose="03000509000000000000" pitchFamily="65" charset="-120"/>
                <a:ea typeface="標楷體" panose="03000509000000000000" pitchFamily="65" charset="-120"/>
              </a:rPr>
              <a:t>0~8</a:t>
            </a:r>
            <a:r>
              <a:rPr lang="zh-TW" altLang="zh-TW" dirty="0">
                <a:latin typeface="標楷體" panose="03000509000000000000" pitchFamily="65" charset="-120"/>
                <a:ea typeface="標楷體" panose="03000509000000000000" pitchFamily="65" charset="-120"/>
              </a:rPr>
              <a:t>的</a:t>
            </a:r>
            <a:r>
              <a:rPr lang="zh-TW" altLang="en-US" dirty="0">
                <a:latin typeface="標楷體" panose="03000509000000000000" pitchFamily="65" charset="-120"/>
                <a:ea typeface="標楷體" panose="03000509000000000000" pitchFamily="65" charset="-120"/>
              </a:rPr>
              <a:t>九</a:t>
            </a:r>
            <a:r>
              <a:rPr lang="zh-TW" altLang="zh-TW" dirty="0">
                <a:latin typeface="標楷體" panose="03000509000000000000" pitchFamily="65" charset="-120"/>
                <a:ea typeface="標楷體" panose="03000509000000000000" pitchFamily="65" charset="-120"/>
              </a:rPr>
              <a:t>點</a:t>
            </a:r>
            <a:r>
              <a:rPr lang="en-US" altLang="zh-TW" dirty="0"/>
              <a:t>Likert-type</a:t>
            </a:r>
            <a:r>
              <a:rPr lang="en-US" altLang="zh-TW" dirty="0">
                <a:latin typeface="標楷體" panose="03000509000000000000" pitchFamily="65" charset="-120"/>
                <a:ea typeface="標楷體" panose="03000509000000000000" pitchFamily="65" charset="-120"/>
              </a:rPr>
              <a:t>(</a:t>
            </a:r>
            <a:r>
              <a:rPr lang="zh-TW" altLang="zh-TW" b="1" dirty="0">
                <a:latin typeface="標楷體" panose="03000509000000000000" pitchFamily="65" charset="-120"/>
                <a:ea typeface="標楷體" panose="03000509000000000000" pitchFamily="65" charset="-120"/>
              </a:rPr>
              <a:t>李克特型量表</a:t>
            </a:r>
            <a:r>
              <a:rPr lang="en-US" altLang="zh-TW" b="1"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對每個屬性進行評級</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78700001"/>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1977</TotalTime>
  <Words>1154</Words>
  <Application>Microsoft Office PowerPoint</Application>
  <PresentationFormat>寬螢幕</PresentationFormat>
  <Paragraphs>89</Paragraphs>
  <Slides>16</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16</vt:i4>
      </vt:variant>
    </vt:vector>
  </HeadingPairs>
  <TitlesOfParts>
    <vt:vector size="23" baseType="lpstr">
      <vt:lpstr>新細明體</vt:lpstr>
      <vt:lpstr>標楷體</vt:lpstr>
      <vt:lpstr>Calibri</vt:lpstr>
      <vt:lpstr>Calibri Light</vt:lpstr>
      <vt:lpstr>Times New Roman</vt:lpstr>
      <vt:lpstr>Wingdings</vt:lpstr>
      <vt:lpstr>回顧</vt:lpstr>
      <vt:lpstr>The influence of color on  warning label perceptions   Curt C. Braun a,* Paul B. Kline b, N. Clayton Silver c  a Department of Psychology, University ofldaho, Moscow, ID 83843, USA  b Department of Psychology, University of Central Florida, Orlando, FL 32816, USA  c Department of Psychology, University of Nevada, Las Vegas, Las Vegas, NY 89154-5030, USA   </vt:lpstr>
      <vt:lpstr>Abstract</vt:lpstr>
      <vt:lpstr>Introduction</vt:lpstr>
      <vt:lpstr>Introduction</vt:lpstr>
      <vt:lpstr>Introduction</vt:lpstr>
      <vt:lpstr>Introduction</vt:lpstr>
      <vt:lpstr>Method</vt:lpstr>
      <vt:lpstr>Method </vt:lpstr>
      <vt:lpstr>Method</vt:lpstr>
      <vt:lpstr>Results</vt:lpstr>
      <vt:lpstr>Results</vt:lpstr>
      <vt:lpstr>Results</vt:lpstr>
      <vt:lpstr>Results</vt:lpstr>
      <vt:lpstr>Results</vt:lpstr>
      <vt:lpstr>Discussion</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using Hand Gesture</dc:title>
  <dc:creator>lee chia</dc:creator>
  <cp:lastModifiedBy>lee chia</cp:lastModifiedBy>
  <cp:revision>93</cp:revision>
  <dcterms:created xsi:type="dcterms:W3CDTF">2017-09-22T00:06:45Z</dcterms:created>
  <dcterms:modified xsi:type="dcterms:W3CDTF">2017-10-13T02:39:19Z</dcterms:modified>
</cp:coreProperties>
</file>