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CFBE"/>
    <a:srgbClr val="EDCAB8"/>
    <a:srgbClr val="CECCC4"/>
    <a:srgbClr val="C9C9C1"/>
    <a:srgbClr val="B8DCE0"/>
    <a:srgbClr val="D3DDD2"/>
    <a:srgbClr val="FBF3BF"/>
    <a:srgbClr val="D19504"/>
    <a:srgbClr val="FCEC70"/>
    <a:srgbClr val="FA90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78" y="108"/>
      </p:cViewPr>
      <p:guideLst>
        <p:guide orient="horz" pos="2183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CA0AAB-C9F4-457B-BA7F-DDC7ACFCF94B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D8188-3F97-4A26-8D72-EB3457D4CE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234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D8188-3F97-4A26-8D72-EB3457D4CE7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22763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D8188-3F97-4A26-8D72-EB3457D4CE7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1185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D8188-3F97-4A26-8D72-EB3457D4CE7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2880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D8188-3F97-4A26-8D72-EB3457D4CE7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5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D8188-3F97-4A26-8D72-EB3457D4CE7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069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D8188-3F97-4A26-8D72-EB3457D4CE7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8637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D8188-3F97-4A26-8D72-EB3457D4CE7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58476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D8188-3F97-4A26-8D72-EB3457D4CE7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7668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D8188-3F97-4A26-8D72-EB3457D4CE7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4671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D8188-3F97-4A26-8D72-EB3457D4CE7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08305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D8188-3F97-4A26-8D72-EB3457D4CE7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905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D8188-3F97-4A26-8D72-EB3457D4CE7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9001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D8188-3F97-4A26-8D72-EB3457D4CE7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9372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D8188-3F97-4A26-8D72-EB3457D4CE7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202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D8188-3F97-4A26-8D72-EB3457D4CE7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084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D8188-3F97-4A26-8D72-EB3457D4CE7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2200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D8188-3F97-4A26-8D72-EB3457D4CE7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293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D8188-3F97-4A26-8D72-EB3457D4CE7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1381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D8188-3F97-4A26-8D72-EB3457D4CE7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537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D8188-3F97-4A26-8D72-EB3457D4CE7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823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D8188-3F97-4A26-8D72-EB3457D4CE7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651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9E89F658-EE43-43C1-A135-844E0E36010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E2DF5243-D334-4147-8C7B-18561A5036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50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9F658-EE43-43C1-A135-844E0E36010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5243-D334-4147-8C7B-18561A5036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504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9F658-EE43-43C1-A135-844E0E36010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5243-D334-4147-8C7B-18561A5036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11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9F658-EE43-43C1-A135-844E0E36010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5243-D334-4147-8C7B-18561A5036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512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9F658-EE43-43C1-A135-844E0E36010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5243-D334-4147-8C7B-18561A5036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314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9F658-EE43-43C1-A135-844E0E36010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5243-D334-4147-8C7B-18561A5036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317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9F658-EE43-43C1-A135-844E0E36010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5243-D334-4147-8C7B-18561A5036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29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9F658-EE43-43C1-A135-844E0E36010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5243-D334-4147-8C7B-18561A5036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9724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9F658-EE43-43C1-A135-844E0E36010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5243-D334-4147-8C7B-18561A5036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868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9F658-EE43-43C1-A135-844E0E36010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2DF5243-D334-4147-8C7B-18561A5036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7998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9E89F658-EE43-43C1-A135-844E0E36010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E2DF5243-D334-4147-8C7B-18561A5036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6047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C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9E89F658-EE43-43C1-A135-844E0E36010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E2DF5243-D334-4147-8C7B-18561A5036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97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椭圆 34"/>
          <p:cNvSpPr/>
          <p:nvPr/>
        </p:nvSpPr>
        <p:spPr>
          <a:xfrm>
            <a:off x="471361" y="1267591"/>
            <a:ext cx="4479330" cy="4357687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27E9A1F-A697-4C18-AB2B-FE060CC6A18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09" y="1510460"/>
            <a:ext cx="3853382" cy="3837079"/>
          </a:xfrm>
          <a:prstGeom prst="ellipse">
            <a:avLst/>
          </a:prstGeom>
        </p:spPr>
      </p:pic>
      <p:sp>
        <p:nvSpPr>
          <p:cNvPr id="16" name="椭圆 15"/>
          <p:cNvSpPr/>
          <p:nvPr/>
        </p:nvSpPr>
        <p:spPr>
          <a:xfrm>
            <a:off x="792509" y="1510460"/>
            <a:ext cx="3853382" cy="3837079"/>
          </a:xfrm>
          <a:prstGeom prst="ellipse">
            <a:avLst/>
          </a:prstGeom>
          <a:noFill/>
          <a:ln w="41275">
            <a:gradFill>
              <a:gsLst>
                <a:gs pos="0">
                  <a:schemeClr val="bg1"/>
                </a:gs>
                <a:gs pos="74000">
                  <a:schemeClr val="bg1"/>
                </a:gs>
                <a:gs pos="8300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dirty="0">
              <a:latin typeface="叶根友行书繁" panose="02010601030101010101" pitchFamily="2" charset="-122"/>
              <a:ea typeface="叶根友行书繁" panose="02010601030101010101" pitchFamily="2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5988645" y="1799202"/>
            <a:ext cx="44793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周遭偵測任務</a:t>
            </a:r>
            <a:endParaRPr lang="en-US" altLang="zh-CN" sz="28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97B8AFC-1A46-4E9E-B5F6-C813F4088253}"/>
              </a:ext>
            </a:extLst>
          </p:cNvPr>
          <p:cNvSpPr/>
          <p:nvPr/>
        </p:nvSpPr>
        <p:spPr>
          <a:xfrm>
            <a:off x="5263268" y="2746863"/>
            <a:ext cx="5930085" cy="21373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Peripheral Detection Task </a:t>
            </a:r>
          </a:p>
          <a:p>
            <a:pPr algn="ctr">
              <a:lnSpc>
                <a:spcPct val="200000"/>
              </a:lnSpc>
            </a:pPr>
            <a:r>
              <a:rPr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(PDT)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形 14" descr="笑臉 (實心填滿)">
            <a:extLst>
              <a:ext uri="{FF2B5EF4-FFF2-40B4-BE49-F238E27FC236}">
                <a16:creationId xmlns:a16="http://schemas.microsoft.com/office/drawing/2014/main" id="{4BECF4AE-C28C-4A80-B4CA-0D9F38FA9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67719" y="5798073"/>
            <a:ext cx="794327" cy="79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85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B2B5410-B24E-4712-BE20-3F154C0A3361}"/>
              </a:ext>
            </a:extLst>
          </p:cNvPr>
          <p:cNvSpPr/>
          <p:nvPr/>
        </p:nvSpPr>
        <p:spPr>
          <a:xfrm>
            <a:off x="397164" y="295564"/>
            <a:ext cx="11464882" cy="62530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00BFAC5-A257-4F76-9501-56FAF0CFFC23}"/>
              </a:ext>
            </a:extLst>
          </p:cNvPr>
          <p:cNvSpPr/>
          <p:nvPr/>
        </p:nvSpPr>
        <p:spPr>
          <a:xfrm>
            <a:off x="397164" y="295564"/>
            <a:ext cx="2263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操作步驟</a:t>
            </a:r>
            <a:endParaRPr lang="en-US" altLang="zh-CN" sz="28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形 4" descr="笑臉 (實心填滿)">
            <a:extLst>
              <a:ext uri="{FF2B5EF4-FFF2-40B4-BE49-F238E27FC236}">
                <a16:creationId xmlns:a16="http://schemas.microsoft.com/office/drawing/2014/main" id="{A82112D1-86A2-43AE-9C12-024E595CA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67719" y="5798073"/>
            <a:ext cx="794327" cy="79432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0CC5272-BC24-4DAD-B80A-904E98E4B0DB}"/>
              </a:ext>
            </a:extLst>
          </p:cNvPr>
          <p:cNvSpPr/>
          <p:nvPr/>
        </p:nvSpPr>
        <p:spPr>
          <a:xfrm>
            <a:off x="397164" y="1003450"/>
            <a:ext cx="11184384" cy="1305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輸入完所有參數之後，按下右邊的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確認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按鈕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如果組合無法整除，則會出現彈跳視窗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2B750BF-FDDD-4441-AA20-5426A1770BA6}"/>
              </a:ext>
            </a:extLst>
          </p:cNvPr>
          <p:cNvSpPr/>
          <p:nvPr/>
        </p:nvSpPr>
        <p:spPr>
          <a:xfrm>
            <a:off x="2660970" y="295564"/>
            <a:ext cx="2263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endParaRPr lang="en-US" altLang="zh-CN" sz="28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009D742C-4817-43ED-AAE6-0303FF87F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9923" y="2371101"/>
            <a:ext cx="7332154" cy="401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84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B2B5410-B24E-4712-BE20-3F154C0A3361}"/>
              </a:ext>
            </a:extLst>
          </p:cNvPr>
          <p:cNvSpPr/>
          <p:nvPr/>
        </p:nvSpPr>
        <p:spPr>
          <a:xfrm>
            <a:off x="397164" y="295564"/>
            <a:ext cx="11464882" cy="62530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00BFAC5-A257-4F76-9501-56FAF0CFFC23}"/>
              </a:ext>
            </a:extLst>
          </p:cNvPr>
          <p:cNvSpPr/>
          <p:nvPr/>
        </p:nvSpPr>
        <p:spPr>
          <a:xfrm>
            <a:off x="397164" y="295564"/>
            <a:ext cx="2263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操作步驟</a:t>
            </a:r>
            <a:endParaRPr lang="en-US" altLang="zh-CN" sz="28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形 4" descr="笑臉 (實心填滿)">
            <a:extLst>
              <a:ext uri="{FF2B5EF4-FFF2-40B4-BE49-F238E27FC236}">
                <a16:creationId xmlns:a16="http://schemas.microsoft.com/office/drawing/2014/main" id="{A82112D1-86A2-43AE-9C12-024E595CA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67719" y="5798073"/>
            <a:ext cx="794327" cy="79432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0CC5272-BC24-4DAD-B80A-904E98E4B0DB}"/>
              </a:ext>
            </a:extLst>
          </p:cNvPr>
          <p:cNvSpPr/>
          <p:nvPr/>
        </p:nvSpPr>
        <p:spPr>
          <a:xfrm>
            <a:off x="397164" y="1003450"/>
            <a:ext cx="11184384" cy="1305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確定參數組合，也確定出現次數之後，按下確認下方的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準備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最下方的提醒會從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Ready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變成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資料進行中</a:t>
            </a:r>
            <a:r>
              <a:rPr lang="en-US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2B750BF-FDDD-4441-AA20-5426A1770BA6}"/>
              </a:ext>
            </a:extLst>
          </p:cNvPr>
          <p:cNvSpPr/>
          <p:nvPr/>
        </p:nvSpPr>
        <p:spPr>
          <a:xfrm>
            <a:off x="2660970" y="295564"/>
            <a:ext cx="2263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endParaRPr lang="en-US" altLang="zh-CN" sz="28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310E382-4A1F-4187-9D1E-671902E090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485" t="18855" r="23030" b="29159"/>
          <a:stretch/>
        </p:blipFill>
        <p:spPr>
          <a:xfrm>
            <a:off x="2472005" y="2370876"/>
            <a:ext cx="7290072" cy="398579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B08EDCD-9F41-48A9-BACF-570011240E9A}"/>
              </a:ext>
            </a:extLst>
          </p:cNvPr>
          <p:cNvSpPr/>
          <p:nvPr/>
        </p:nvSpPr>
        <p:spPr>
          <a:xfrm>
            <a:off x="8201892" y="5096111"/>
            <a:ext cx="1385455" cy="66501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19A131C-9CBA-45A5-8AF2-8CDCCF461F7A}"/>
              </a:ext>
            </a:extLst>
          </p:cNvPr>
          <p:cNvSpPr/>
          <p:nvPr/>
        </p:nvSpPr>
        <p:spPr>
          <a:xfrm>
            <a:off x="2429923" y="6156504"/>
            <a:ext cx="7332154" cy="20016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4871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B2B5410-B24E-4712-BE20-3F154C0A3361}"/>
              </a:ext>
            </a:extLst>
          </p:cNvPr>
          <p:cNvSpPr/>
          <p:nvPr/>
        </p:nvSpPr>
        <p:spPr>
          <a:xfrm>
            <a:off x="397164" y="295564"/>
            <a:ext cx="11464882" cy="62530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00BFAC5-A257-4F76-9501-56FAF0CFFC23}"/>
              </a:ext>
            </a:extLst>
          </p:cNvPr>
          <p:cNvSpPr/>
          <p:nvPr/>
        </p:nvSpPr>
        <p:spPr>
          <a:xfrm>
            <a:off x="397164" y="295564"/>
            <a:ext cx="2263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操作步驟</a:t>
            </a:r>
            <a:endParaRPr lang="en-US" altLang="zh-CN" sz="28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形 4" descr="笑臉 (實心填滿)">
            <a:extLst>
              <a:ext uri="{FF2B5EF4-FFF2-40B4-BE49-F238E27FC236}">
                <a16:creationId xmlns:a16="http://schemas.microsoft.com/office/drawing/2014/main" id="{A82112D1-86A2-43AE-9C12-024E595CA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67719" y="5798073"/>
            <a:ext cx="794327" cy="79432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0CC5272-BC24-4DAD-B80A-904E98E4B0DB}"/>
              </a:ext>
            </a:extLst>
          </p:cNvPr>
          <p:cNvSpPr/>
          <p:nvPr/>
        </p:nvSpPr>
        <p:spPr>
          <a:xfrm>
            <a:off x="397164" y="1003450"/>
            <a:ext cx="11184384" cy="1305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確定參數組合，也確定出現次數之後，按下確認下方的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準備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最下方的提醒會從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Ready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變成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資料進行中</a:t>
            </a:r>
            <a:r>
              <a:rPr lang="en-US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2B750BF-FDDD-4441-AA20-5426A1770BA6}"/>
              </a:ext>
            </a:extLst>
          </p:cNvPr>
          <p:cNvSpPr/>
          <p:nvPr/>
        </p:nvSpPr>
        <p:spPr>
          <a:xfrm>
            <a:off x="2660970" y="295564"/>
            <a:ext cx="2263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endParaRPr lang="en-US" altLang="zh-CN" sz="28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310E382-4A1F-4187-9D1E-671902E090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485" t="18855" r="23030" b="29159"/>
          <a:stretch/>
        </p:blipFill>
        <p:spPr>
          <a:xfrm>
            <a:off x="2472005" y="2370876"/>
            <a:ext cx="7290072" cy="398579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B08EDCD-9F41-48A9-BACF-570011240E9A}"/>
              </a:ext>
            </a:extLst>
          </p:cNvPr>
          <p:cNvSpPr/>
          <p:nvPr/>
        </p:nvSpPr>
        <p:spPr>
          <a:xfrm>
            <a:off x="8201892" y="5096111"/>
            <a:ext cx="1385455" cy="66501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19A131C-9CBA-45A5-8AF2-8CDCCF461F7A}"/>
              </a:ext>
            </a:extLst>
          </p:cNvPr>
          <p:cNvSpPr/>
          <p:nvPr/>
        </p:nvSpPr>
        <p:spPr>
          <a:xfrm>
            <a:off x="2429923" y="6156504"/>
            <a:ext cx="7332154" cy="20016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2493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B2B5410-B24E-4712-BE20-3F154C0A3361}"/>
              </a:ext>
            </a:extLst>
          </p:cNvPr>
          <p:cNvSpPr/>
          <p:nvPr/>
        </p:nvSpPr>
        <p:spPr>
          <a:xfrm>
            <a:off x="397164" y="295564"/>
            <a:ext cx="11464882" cy="62530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00BFAC5-A257-4F76-9501-56FAF0CFFC23}"/>
              </a:ext>
            </a:extLst>
          </p:cNvPr>
          <p:cNvSpPr/>
          <p:nvPr/>
        </p:nvSpPr>
        <p:spPr>
          <a:xfrm>
            <a:off x="397164" y="295564"/>
            <a:ext cx="2263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操作步驟</a:t>
            </a:r>
            <a:endParaRPr lang="en-US" altLang="zh-CN" sz="28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形 4" descr="笑臉 (實心填滿)">
            <a:extLst>
              <a:ext uri="{FF2B5EF4-FFF2-40B4-BE49-F238E27FC236}">
                <a16:creationId xmlns:a16="http://schemas.microsoft.com/office/drawing/2014/main" id="{A82112D1-86A2-43AE-9C12-024E595CA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67719" y="5798073"/>
            <a:ext cx="794327" cy="79432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0CC5272-BC24-4DAD-B80A-904E98E4B0DB}"/>
              </a:ext>
            </a:extLst>
          </p:cNvPr>
          <p:cNvSpPr/>
          <p:nvPr/>
        </p:nvSpPr>
        <p:spPr>
          <a:xfrm>
            <a:off x="397164" y="1003450"/>
            <a:ext cx="11184384" cy="1305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按下準備之後，受測者只要按下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方向盤上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左右兩側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其中一個按鈕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，則會正式啟動程式，時間到時燈光就會亮起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2B750BF-FDDD-4441-AA20-5426A1770BA6}"/>
              </a:ext>
            </a:extLst>
          </p:cNvPr>
          <p:cNvSpPr/>
          <p:nvPr/>
        </p:nvSpPr>
        <p:spPr>
          <a:xfrm>
            <a:off x="2660970" y="295564"/>
            <a:ext cx="2263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endParaRPr lang="en-US" altLang="zh-CN" sz="28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58221F8-AC04-41DA-9BCB-8DDA0087A6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1501" y="2447871"/>
            <a:ext cx="5285263" cy="396216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52A5BE6-4D1F-4832-B59D-EB98AB1F464A}"/>
              </a:ext>
            </a:extLst>
          </p:cNvPr>
          <p:cNvSpPr/>
          <p:nvPr/>
        </p:nvSpPr>
        <p:spPr>
          <a:xfrm>
            <a:off x="4746490" y="4226417"/>
            <a:ext cx="546737" cy="47279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1B46011-5CCF-4908-90F0-AF9FEBC5BC79}"/>
              </a:ext>
            </a:extLst>
          </p:cNvPr>
          <p:cNvSpPr/>
          <p:nvPr/>
        </p:nvSpPr>
        <p:spPr>
          <a:xfrm>
            <a:off x="6515254" y="4226417"/>
            <a:ext cx="546737" cy="47279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9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B2B5410-B24E-4712-BE20-3F154C0A3361}"/>
              </a:ext>
            </a:extLst>
          </p:cNvPr>
          <p:cNvSpPr/>
          <p:nvPr/>
        </p:nvSpPr>
        <p:spPr>
          <a:xfrm>
            <a:off x="397164" y="295564"/>
            <a:ext cx="11464882" cy="62530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00BFAC5-A257-4F76-9501-56FAF0CFFC23}"/>
              </a:ext>
            </a:extLst>
          </p:cNvPr>
          <p:cNvSpPr/>
          <p:nvPr/>
        </p:nvSpPr>
        <p:spPr>
          <a:xfrm>
            <a:off x="397164" y="295564"/>
            <a:ext cx="2263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操作步驟</a:t>
            </a:r>
            <a:endParaRPr lang="en-US" altLang="zh-CN" sz="28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形 4" descr="笑臉 (實心填滿)">
            <a:extLst>
              <a:ext uri="{FF2B5EF4-FFF2-40B4-BE49-F238E27FC236}">
                <a16:creationId xmlns:a16="http://schemas.microsoft.com/office/drawing/2014/main" id="{A82112D1-86A2-43AE-9C12-024E595CA8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67719" y="5798073"/>
            <a:ext cx="794327" cy="79432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0CC5272-BC24-4DAD-B80A-904E98E4B0DB}"/>
              </a:ext>
            </a:extLst>
          </p:cNvPr>
          <p:cNvSpPr/>
          <p:nvPr/>
        </p:nvSpPr>
        <p:spPr>
          <a:xfrm>
            <a:off x="397164" y="1003450"/>
            <a:ext cx="11184384" cy="1305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當受測者看到燈亮時，即按下相對應位置的按鈕進行反應，左側亮按左邊，右側亮則按右邊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2B750BF-FDDD-4441-AA20-5426A1770BA6}"/>
              </a:ext>
            </a:extLst>
          </p:cNvPr>
          <p:cNvSpPr/>
          <p:nvPr/>
        </p:nvSpPr>
        <p:spPr>
          <a:xfrm>
            <a:off x="2660970" y="295564"/>
            <a:ext cx="2263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endParaRPr lang="en-US" altLang="zh-CN" sz="28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對燈光進行反應">
            <a:hlinkClick r:id="" action="ppaction://media"/>
            <a:extLst>
              <a:ext uri="{FF2B5EF4-FFF2-40B4-BE49-F238E27FC236}">
                <a16:creationId xmlns:a16="http://schemas.microsoft.com/office/drawing/2014/main" id="{DF2A401C-20E3-4959-AE67-35CB8974E0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12655" y="2544040"/>
            <a:ext cx="6243782" cy="351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1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B2B5410-B24E-4712-BE20-3F154C0A3361}"/>
              </a:ext>
            </a:extLst>
          </p:cNvPr>
          <p:cNvSpPr/>
          <p:nvPr/>
        </p:nvSpPr>
        <p:spPr>
          <a:xfrm>
            <a:off x="397164" y="295564"/>
            <a:ext cx="11464882" cy="62530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00BFAC5-A257-4F76-9501-56FAF0CFFC23}"/>
              </a:ext>
            </a:extLst>
          </p:cNvPr>
          <p:cNvSpPr/>
          <p:nvPr/>
        </p:nvSpPr>
        <p:spPr>
          <a:xfrm>
            <a:off x="397164" y="295564"/>
            <a:ext cx="2263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操作步驟</a:t>
            </a:r>
            <a:endParaRPr lang="en-US" altLang="zh-CN" sz="28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形 4" descr="笑臉 (實心填滿)">
            <a:extLst>
              <a:ext uri="{FF2B5EF4-FFF2-40B4-BE49-F238E27FC236}">
                <a16:creationId xmlns:a16="http://schemas.microsoft.com/office/drawing/2014/main" id="{A82112D1-86A2-43AE-9C12-024E595CA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67719" y="5798073"/>
            <a:ext cx="794327" cy="79432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0CC5272-BC24-4DAD-B80A-904E98E4B0DB}"/>
              </a:ext>
            </a:extLst>
          </p:cNvPr>
          <p:cNvSpPr/>
          <p:nvPr/>
        </p:nvSpPr>
        <p:spPr>
          <a:xfrm>
            <a:off x="397164" y="1003450"/>
            <a:ext cx="11184384" cy="1305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當時間結束後，燈就不會再亮了，程式會跳出彈跳視窗提醒測試結束，即將匯出資料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2B750BF-FDDD-4441-AA20-5426A1770BA6}"/>
              </a:ext>
            </a:extLst>
          </p:cNvPr>
          <p:cNvSpPr/>
          <p:nvPr/>
        </p:nvSpPr>
        <p:spPr>
          <a:xfrm>
            <a:off x="2660970" y="295564"/>
            <a:ext cx="2263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endParaRPr lang="en-US" altLang="zh-CN" sz="28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259E6E5-0EE7-484B-8AFD-1101DFE4B3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409" t="18855" r="23106" b="29024"/>
          <a:stretch/>
        </p:blipFill>
        <p:spPr>
          <a:xfrm>
            <a:off x="2429923" y="2370875"/>
            <a:ext cx="7290072" cy="399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60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B2B5410-B24E-4712-BE20-3F154C0A3361}"/>
              </a:ext>
            </a:extLst>
          </p:cNvPr>
          <p:cNvSpPr/>
          <p:nvPr/>
        </p:nvSpPr>
        <p:spPr>
          <a:xfrm>
            <a:off x="397164" y="295564"/>
            <a:ext cx="11464882" cy="62530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00BFAC5-A257-4F76-9501-56FAF0CFFC23}"/>
              </a:ext>
            </a:extLst>
          </p:cNvPr>
          <p:cNvSpPr/>
          <p:nvPr/>
        </p:nvSpPr>
        <p:spPr>
          <a:xfrm>
            <a:off x="397164" y="295564"/>
            <a:ext cx="2263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操作步驟</a:t>
            </a:r>
            <a:endParaRPr lang="en-US" altLang="zh-CN" sz="28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形 4" descr="笑臉 (實心填滿)">
            <a:extLst>
              <a:ext uri="{FF2B5EF4-FFF2-40B4-BE49-F238E27FC236}">
                <a16:creationId xmlns:a16="http://schemas.microsoft.com/office/drawing/2014/main" id="{A82112D1-86A2-43AE-9C12-024E595CA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67719" y="5798073"/>
            <a:ext cx="794327" cy="79432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0CC5272-BC24-4DAD-B80A-904E98E4B0DB}"/>
              </a:ext>
            </a:extLst>
          </p:cNvPr>
          <p:cNvSpPr/>
          <p:nvPr/>
        </p:nvSpPr>
        <p:spPr>
          <a:xfrm>
            <a:off x="397164" y="1003450"/>
            <a:ext cx="11184384" cy="1305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按下彈跳視窗上的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確定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按鈕後，會開始進行儲存，最後會跳出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成功儲存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2B750BF-FDDD-4441-AA20-5426A1770BA6}"/>
              </a:ext>
            </a:extLst>
          </p:cNvPr>
          <p:cNvSpPr/>
          <p:nvPr/>
        </p:nvSpPr>
        <p:spPr>
          <a:xfrm>
            <a:off x="2660970" y="295564"/>
            <a:ext cx="2263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endParaRPr lang="en-US" altLang="zh-CN" sz="28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CC1BFD3-5510-4AAF-A662-56148733A4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409" t="18990" r="23030" b="29023"/>
          <a:stretch/>
        </p:blipFill>
        <p:spPr>
          <a:xfrm>
            <a:off x="2429923" y="2370875"/>
            <a:ext cx="7319307" cy="399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63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B2B5410-B24E-4712-BE20-3F154C0A3361}"/>
              </a:ext>
            </a:extLst>
          </p:cNvPr>
          <p:cNvSpPr/>
          <p:nvPr/>
        </p:nvSpPr>
        <p:spPr>
          <a:xfrm>
            <a:off x="397164" y="295564"/>
            <a:ext cx="11464882" cy="62530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00BFAC5-A257-4F76-9501-56FAF0CFFC23}"/>
              </a:ext>
            </a:extLst>
          </p:cNvPr>
          <p:cNvSpPr/>
          <p:nvPr/>
        </p:nvSpPr>
        <p:spPr>
          <a:xfrm>
            <a:off x="397164" y="295564"/>
            <a:ext cx="2263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操作步驟</a:t>
            </a:r>
            <a:endParaRPr lang="en-US" altLang="zh-CN" sz="28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形 4" descr="笑臉 (實心填滿)">
            <a:extLst>
              <a:ext uri="{FF2B5EF4-FFF2-40B4-BE49-F238E27FC236}">
                <a16:creationId xmlns:a16="http://schemas.microsoft.com/office/drawing/2014/main" id="{A82112D1-86A2-43AE-9C12-024E595CA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67719" y="5798073"/>
            <a:ext cx="794327" cy="79432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0CC5272-BC24-4DAD-B80A-904E98E4B0DB}"/>
              </a:ext>
            </a:extLst>
          </p:cNvPr>
          <p:cNvSpPr/>
          <p:nvPr/>
        </p:nvSpPr>
        <p:spPr>
          <a:xfrm>
            <a:off x="397164" y="1003450"/>
            <a:ext cx="11184384" cy="1305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儲存的資料是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Excel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檔，會存在程式的同一個資料夾內，檔名是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測試者資料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2B750BF-FDDD-4441-AA20-5426A1770BA6}"/>
              </a:ext>
            </a:extLst>
          </p:cNvPr>
          <p:cNvSpPr/>
          <p:nvPr/>
        </p:nvSpPr>
        <p:spPr>
          <a:xfrm>
            <a:off x="2660970" y="295564"/>
            <a:ext cx="2263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endParaRPr lang="en-US" altLang="zh-CN" sz="28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4E35122-DCDF-42A1-A7B2-0AD4DABCA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6723" y="3260382"/>
            <a:ext cx="6904123" cy="91445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6D53BE4-0B8C-4C82-8E1F-4EC65F7785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6729" y="2969276"/>
            <a:ext cx="1175380" cy="139576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BBEA0327-E834-401C-A782-7DDA89462620}"/>
              </a:ext>
            </a:extLst>
          </p:cNvPr>
          <p:cNvSpPr/>
          <p:nvPr/>
        </p:nvSpPr>
        <p:spPr>
          <a:xfrm>
            <a:off x="4249394" y="3321991"/>
            <a:ext cx="6901452" cy="23400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5255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B2B5410-B24E-4712-BE20-3F154C0A3361}"/>
              </a:ext>
            </a:extLst>
          </p:cNvPr>
          <p:cNvSpPr/>
          <p:nvPr/>
        </p:nvSpPr>
        <p:spPr>
          <a:xfrm>
            <a:off x="397164" y="295564"/>
            <a:ext cx="11464882" cy="62530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00BFAC5-A257-4F76-9501-56FAF0CFFC23}"/>
              </a:ext>
            </a:extLst>
          </p:cNvPr>
          <p:cNvSpPr/>
          <p:nvPr/>
        </p:nvSpPr>
        <p:spPr>
          <a:xfrm>
            <a:off x="397164" y="295564"/>
            <a:ext cx="2263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操作步驟</a:t>
            </a:r>
            <a:endParaRPr lang="en-US" altLang="zh-CN" sz="28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形 4" descr="笑臉 (實心填滿)">
            <a:extLst>
              <a:ext uri="{FF2B5EF4-FFF2-40B4-BE49-F238E27FC236}">
                <a16:creationId xmlns:a16="http://schemas.microsoft.com/office/drawing/2014/main" id="{A82112D1-86A2-43AE-9C12-024E595CA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67719" y="5798073"/>
            <a:ext cx="794327" cy="79432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0CC5272-BC24-4DAD-B80A-904E98E4B0DB}"/>
              </a:ext>
            </a:extLst>
          </p:cNvPr>
          <p:cNvSpPr/>
          <p:nvPr/>
        </p:nvSpPr>
        <p:spPr>
          <a:xfrm>
            <a:off x="397164" y="1003450"/>
            <a:ext cx="11184384" cy="1305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點開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Excel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，所有的資料都會存在裡面，前面在輸入參數時受測者的編號是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XX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，下方工作表的名稱就會是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測試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XX】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2B750BF-FDDD-4441-AA20-5426A1770BA6}"/>
              </a:ext>
            </a:extLst>
          </p:cNvPr>
          <p:cNvSpPr/>
          <p:nvPr/>
        </p:nvSpPr>
        <p:spPr>
          <a:xfrm>
            <a:off x="2660970" y="295564"/>
            <a:ext cx="2263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endParaRPr lang="en-US" altLang="zh-CN" sz="28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2D35D47D-9631-4BEF-A4EC-3FD6203395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666"/>
          <a:stretch/>
        </p:blipFill>
        <p:spPr>
          <a:xfrm>
            <a:off x="887383" y="1099355"/>
            <a:ext cx="10115579" cy="531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81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B2B5410-B24E-4712-BE20-3F154C0A3361}"/>
              </a:ext>
            </a:extLst>
          </p:cNvPr>
          <p:cNvSpPr/>
          <p:nvPr/>
        </p:nvSpPr>
        <p:spPr>
          <a:xfrm>
            <a:off x="397164" y="295564"/>
            <a:ext cx="11464882" cy="62530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00BFAC5-A257-4F76-9501-56FAF0CFFC23}"/>
              </a:ext>
            </a:extLst>
          </p:cNvPr>
          <p:cNvSpPr/>
          <p:nvPr/>
        </p:nvSpPr>
        <p:spPr>
          <a:xfrm>
            <a:off x="397164" y="295564"/>
            <a:ext cx="2263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操作步驟</a:t>
            </a:r>
            <a:endParaRPr lang="en-US" altLang="zh-CN" sz="28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形 4" descr="笑臉 (實心填滿)">
            <a:extLst>
              <a:ext uri="{FF2B5EF4-FFF2-40B4-BE49-F238E27FC236}">
                <a16:creationId xmlns:a16="http://schemas.microsoft.com/office/drawing/2014/main" id="{A82112D1-86A2-43AE-9C12-024E595CA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67719" y="5798073"/>
            <a:ext cx="794327" cy="79432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0CC5272-BC24-4DAD-B80A-904E98E4B0DB}"/>
              </a:ext>
            </a:extLst>
          </p:cNvPr>
          <p:cNvSpPr/>
          <p:nvPr/>
        </p:nvSpPr>
        <p:spPr>
          <a:xfrm>
            <a:off x="397164" y="1003450"/>
            <a:ext cx="11184384" cy="1305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如果受測者編號沒有變，則儲存的資料就會跟前一次的資料間隔一列，被儲存在同一個工作表內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2B750BF-FDDD-4441-AA20-5426A1770BA6}"/>
              </a:ext>
            </a:extLst>
          </p:cNvPr>
          <p:cNvSpPr/>
          <p:nvPr/>
        </p:nvSpPr>
        <p:spPr>
          <a:xfrm>
            <a:off x="2660970" y="295564"/>
            <a:ext cx="2263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endParaRPr lang="en-US" altLang="zh-CN" sz="28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F71C663-9CE0-4397-B4AF-6CA80303FC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936"/>
          <a:stretch/>
        </p:blipFill>
        <p:spPr>
          <a:xfrm>
            <a:off x="875697" y="1099356"/>
            <a:ext cx="10144858" cy="531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2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B2B5410-B24E-4712-BE20-3F154C0A3361}"/>
              </a:ext>
            </a:extLst>
          </p:cNvPr>
          <p:cNvSpPr/>
          <p:nvPr/>
        </p:nvSpPr>
        <p:spPr>
          <a:xfrm>
            <a:off x="397164" y="295564"/>
            <a:ext cx="11464882" cy="62530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00BFAC5-A257-4F76-9501-56FAF0CFFC23}"/>
              </a:ext>
            </a:extLst>
          </p:cNvPr>
          <p:cNvSpPr/>
          <p:nvPr/>
        </p:nvSpPr>
        <p:spPr>
          <a:xfrm>
            <a:off x="397164" y="295564"/>
            <a:ext cx="2263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製作材料</a:t>
            </a:r>
            <a:endParaRPr lang="en-US" altLang="zh-CN" sz="28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7C2D384-1E45-4853-A205-996ACB59912F}"/>
              </a:ext>
            </a:extLst>
          </p:cNvPr>
          <p:cNvSpPr/>
          <p:nvPr/>
        </p:nvSpPr>
        <p:spPr>
          <a:xfrm>
            <a:off x="397164" y="1003450"/>
            <a:ext cx="11184384" cy="4456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PL2303TA USB-to-Serial port/TTL/UART/COM port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要可使用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win10)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SN74HC138N/74HC138N(DIP16)3</a:t>
            </a:r>
            <a:r>
              <a:rPr lang="zh-TW" altLang="en-US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</a:t>
            </a:r>
            <a:r>
              <a:rPr lang="en-US" altLang="zh-TW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解碼器</a:t>
            </a:r>
            <a:r>
              <a:rPr lang="en-US" altLang="zh-TW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解多工器</a:t>
            </a:r>
            <a:endParaRPr lang="en-US" altLang="zh-TW" sz="24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UNO R3 </a:t>
            </a:r>
            <a:r>
              <a:rPr lang="zh-TW" altLang="en-US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開發板</a:t>
            </a:r>
            <a:r>
              <a:rPr lang="en-US" altLang="zh-TW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(Arduino-Compatible)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26AWG</a:t>
            </a:r>
            <a:r>
              <a:rPr lang="zh-TW" altLang="en-US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多芯線</a:t>
            </a:r>
            <a:endParaRPr lang="en-US" altLang="zh-TW" sz="24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3mm </a:t>
            </a:r>
            <a:r>
              <a:rPr lang="zh-TW" altLang="en-US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紅色</a:t>
            </a:r>
            <a:r>
              <a:rPr lang="en-US" altLang="zh-TW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LED</a:t>
            </a:r>
            <a:r>
              <a:rPr lang="zh-TW" altLang="en-US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燈</a:t>
            </a:r>
            <a:endParaRPr lang="en-US" altLang="zh-TW" sz="24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無段式按鈕</a:t>
            </a:r>
            <a:endParaRPr lang="en-US" altLang="zh-TW" sz="24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汽車隔熱膜</a:t>
            </a:r>
            <a:endParaRPr lang="en-US" altLang="zh-TW" sz="24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5V1A/5V2A</a:t>
            </a:r>
            <a:r>
              <a:rPr lang="zh-TW" altLang="en-US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充電頭 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若直接接筆電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USB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孔則不用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pic>
        <p:nvPicPr>
          <p:cNvPr id="11" name="圖形 10" descr="笑臉 (實心填滿)">
            <a:extLst>
              <a:ext uri="{FF2B5EF4-FFF2-40B4-BE49-F238E27FC236}">
                <a16:creationId xmlns:a16="http://schemas.microsoft.com/office/drawing/2014/main" id="{E2A008FC-3F48-4257-A650-0E4F12BE4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67719" y="5798073"/>
            <a:ext cx="794327" cy="79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348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B2B5410-B24E-4712-BE20-3F154C0A3361}"/>
              </a:ext>
            </a:extLst>
          </p:cNvPr>
          <p:cNvSpPr/>
          <p:nvPr/>
        </p:nvSpPr>
        <p:spPr>
          <a:xfrm>
            <a:off x="397164" y="295564"/>
            <a:ext cx="11464882" cy="62530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00BFAC5-A257-4F76-9501-56FAF0CFFC23}"/>
              </a:ext>
            </a:extLst>
          </p:cNvPr>
          <p:cNvSpPr/>
          <p:nvPr/>
        </p:nvSpPr>
        <p:spPr>
          <a:xfrm>
            <a:off x="397164" y="295564"/>
            <a:ext cx="2263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資料數據</a:t>
            </a:r>
            <a:endParaRPr lang="en-US" altLang="zh-CN" sz="28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形 4" descr="笑臉 (實心填滿)">
            <a:extLst>
              <a:ext uri="{FF2B5EF4-FFF2-40B4-BE49-F238E27FC236}">
                <a16:creationId xmlns:a16="http://schemas.microsoft.com/office/drawing/2014/main" id="{A82112D1-86A2-43AE-9C12-024E595CA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67719" y="5798073"/>
            <a:ext cx="794327" cy="79432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0CC5272-BC24-4DAD-B80A-904E98E4B0DB}"/>
              </a:ext>
            </a:extLst>
          </p:cNvPr>
          <p:cNvSpPr/>
          <p:nvPr/>
        </p:nvSpPr>
        <p:spPr>
          <a:xfrm>
            <a:off x="397164" y="1003450"/>
            <a:ext cx="11184384" cy="583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燈光出現時間：總時間長內，每一個燈光出現的時間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位置：左右兩側的燈光位置，如下圖所示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答案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2=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連按都沒按，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MISS</a:t>
            </a:r>
          </a:p>
          <a:p>
            <a:pPr lvl="1">
              <a:lnSpc>
                <a:spcPct val="150000"/>
              </a:lnSpc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答案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1=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有按但是按錯位置，左側亮按成右邊，右側亮按成左邊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150000"/>
              </a:lnSpc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答案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0=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完全正確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反應時間：不論位置對錯，燈亮起時，按下按鈕的反應時間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2B750BF-FDDD-4441-AA20-5426A1770BA6}"/>
              </a:ext>
            </a:extLst>
          </p:cNvPr>
          <p:cNvSpPr/>
          <p:nvPr/>
        </p:nvSpPr>
        <p:spPr>
          <a:xfrm>
            <a:off x="2660970" y="295564"/>
            <a:ext cx="2263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en-US" altLang="zh-CN" sz="28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CC96B55-8A3B-4F5C-BC50-8758AEA4E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508" y="2346474"/>
            <a:ext cx="6731664" cy="126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21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B2B5410-B24E-4712-BE20-3F154C0A3361}"/>
              </a:ext>
            </a:extLst>
          </p:cNvPr>
          <p:cNvSpPr/>
          <p:nvPr/>
        </p:nvSpPr>
        <p:spPr>
          <a:xfrm>
            <a:off x="397164" y="295564"/>
            <a:ext cx="11464882" cy="62530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00BFAC5-A257-4F76-9501-56FAF0CFFC23}"/>
              </a:ext>
            </a:extLst>
          </p:cNvPr>
          <p:cNvSpPr/>
          <p:nvPr/>
        </p:nvSpPr>
        <p:spPr>
          <a:xfrm>
            <a:off x="397164" y="295564"/>
            <a:ext cx="2263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資料數據</a:t>
            </a:r>
            <a:endParaRPr lang="en-US" altLang="zh-CN" sz="28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形 4" descr="笑臉 (實心填滿)">
            <a:extLst>
              <a:ext uri="{FF2B5EF4-FFF2-40B4-BE49-F238E27FC236}">
                <a16:creationId xmlns:a16="http://schemas.microsoft.com/office/drawing/2014/main" id="{A82112D1-86A2-43AE-9C12-024E595CA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67719" y="5798073"/>
            <a:ext cx="794327" cy="79432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0CC5272-BC24-4DAD-B80A-904E98E4B0DB}"/>
              </a:ext>
            </a:extLst>
          </p:cNvPr>
          <p:cNvSpPr/>
          <p:nvPr/>
        </p:nvSpPr>
        <p:spPr>
          <a:xfrm>
            <a:off x="397164" y="1003450"/>
            <a:ext cx="11184384" cy="259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2B750BF-FDDD-4441-AA20-5426A1770BA6}"/>
              </a:ext>
            </a:extLst>
          </p:cNvPr>
          <p:cNvSpPr/>
          <p:nvPr/>
        </p:nvSpPr>
        <p:spPr>
          <a:xfrm>
            <a:off x="2660970" y="295564"/>
            <a:ext cx="2263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en-US" altLang="zh-CN" sz="28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8E80F35-6C45-42A1-A376-EAF033DE7A37}"/>
              </a:ext>
            </a:extLst>
          </p:cNvPr>
          <p:cNvSpPr/>
          <p:nvPr/>
        </p:nvSpPr>
        <p:spPr>
          <a:xfrm>
            <a:off x="397164" y="1003450"/>
            <a:ext cx="11184384" cy="3891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出現次數：燈會亮起的次數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命中次數：不論哪側，當燈亮時受測者有按下按鈕的次數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命中率：不論哪側，當燈亮時受測者有按下按鈕的次數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出現次數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正確率：受測者按下正確按鈕的次數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出現次數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反應時間：不論哪側，當燈亮時受測者有按下按鈕當下的反應時間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反應時間</a:t>
            </a:r>
            <a:r>
              <a:rPr lang="en-US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</a:t>
            </a:r>
            <a:r>
              <a:rPr lang="en-US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：應改為正確按下按鈕當下的反應時間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50390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B2B5410-B24E-4712-BE20-3F154C0A3361}"/>
              </a:ext>
            </a:extLst>
          </p:cNvPr>
          <p:cNvSpPr/>
          <p:nvPr/>
        </p:nvSpPr>
        <p:spPr>
          <a:xfrm>
            <a:off x="397164" y="295564"/>
            <a:ext cx="11464882" cy="62530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00BFAC5-A257-4F76-9501-56FAF0CFFC23}"/>
              </a:ext>
            </a:extLst>
          </p:cNvPr>
          <p:cNvSpPr/>
          <p:nvPr/>
        </p:nvSpPr>
        <p:spPr>
          <a:xfrm>
            <a:off x="397164" y="295564"/>
            <a:ext cx="2263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建議</a:t>
            </a:r>
            <a:endParaRPr lang="en-US" altLang="zh-CN" sz="28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形 4" descr="笑臉 (實心填滿)">
            <a:extLst>
              <a:ext uri="{FF2B5EF4-FFF2-40B4-BE49-F238E27FC236}">
                <a16:creationId xmlns:a16="http://schemas.microsoft.com/office/drawing/2014/main" id="{A82112D1-86A2-43AE-9C12-024E595CA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67719" y="5798073"/>
            <a:ext cx="794327" cy="79432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0CC5272-BC24-4DAD-B80A-904E98E4B0DB}"/>
              </a:ext>
            </a:extLst>
          </p:cNvPr>
          <p:cNvSpPr/>
          <p:nvPr/>
        </p:nvSpPr>
        <p:spPr>
          <a:xfrm>
            <a:off x="397164" y="1003450"/>
            <a:ext cx="11184384" cy="259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BDB5495-9265-4133-BA7F-9C11ED41E255}"/>
              </a:ext>
            </a:extLst>
          </p:cNvPr>
          <p:cNvSpPr/>
          <p:nvPr/>
        </p:nvSpPr>
        <p:spPr>
          <a:xfrm>
            <a:off x="397164" y="1003450"/>
            <a:ext cx="11184384" cy="518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執行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PDT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程式時應關閉其他電腦上的程式；每執行一次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PDT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程式應重新把所有接頭都重新插過，甚至是將電腦重新開機。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黑色的線材非常脆弱，絕對不要拉扯到任何線材，尤其時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方向盤上按鈕連接的線材。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在執行駕駛模擬的同時，應避免線材捲入方向盤內，以免線才被拉扯致斷裂。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PDT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與模擬器程式的時間無法同時進行，應先將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PDT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所有參數設置好，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當模擬器程式開啟</a:t>
            </a:r>
            <a:r>
              <a:rPr lang="en-US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有畫面但還沒踩油門加速</a:t>
            </a:r>
            <a:r>
              <a:rPr lang="en-US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，以及受測者都準備好之後，才讓受測者按下方向盤上的按鈕正式啟動</a:t>
            </a:r>
            <a:r>
              <a:rPr lang="en-US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PDT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程式。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8563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B2B5410-B24E-4712-BE20-3F154C0A3361}"/>
              </a:ext>
            </a:extLst>
          </p:cNvPr>
          <p:cNvSpPr/>
          <p:nvPr/>
        </p:nvSpPr>
        <p:spPr>
          <a:xfrm>
            <a:off x="397164" y="295564"/>
            <a:ext cx="11464882" cy="62530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00BFAC5-A257-4F76-9501-56FAF0CFFC23}"/>
              </a:ext>
            </a:extLst>
          </p:cNvPr>
          <p:cNvSpPr/>
          <p:nvPr/>
        </p:nvSpPr>
        <p:spPr>
          <a:xfrm>
            <a:off x="397164" y="295564"/>
            <a:ext cx="2263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設置參數</a:t>
            </a:r>
            <a:endParaRPr lang="en-US" altLang="zh-CN" sz="28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形 4" descr="笑臉 (實心填滿)">
            <a:extLst>
              <a:ext uri="{FF2B5EF4-FFF2-40B4-BE49-F238E27FC236}">
                <a16:creationId xmlns:a16="http://schemas.microsoft.com/office/drawing/2014/main" id="{A82112D1-86A2-43AE-9C12-024E595CA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67719" y="5798073"/>
            <a:ext cx="794327" cy="79432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B0D7D77-3316-4FDD-BF10-2A8F321F005D}"/>
              </a:ext>
            </a:extLst>
          </p:cNvPr>
          <p:cNvSpPr/>
          <p:nvPr/>
        </p:nvSpPr>
        <p:spPr>
          <a:xfrm>
            <a:off x="397164" y="1003450"/>
            <a:ext cx="11184384" cy="3891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舉例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總時長：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持續時間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=2000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毫秒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間隔時間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=3000-5000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毫秒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間隔區間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=1000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毫秒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左右比例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=1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</a:p>
        </p:txBody>
      </p:sp>
      <p:sp>
        <p:nvSpPr>
          <p:cNvPr id="3" name="右中括弧 2">
            <a:extLst>
              <a:ext uri="{FF2B5EF4-FFF2-40B4-BE49-F238E27FC236}">
                <a16:creationId xmlns:a16="http://schemas.microsoft.com/office/drawing/2014/main" id="{F47F6B2C-18B3-4272-AAA9-417A516F00F8}"/>
              </a:ext>
            </a:extLst>
          </p:cNvPr>
          <p:cNvSpPr/>
          <p:nvPr/>
        </p:nvSpPr>
        <p:spPr>
          <a:xfrm>
            <a:off x="5218545" y="3195782"/>
            <a:ext cx="157019" cy="840509"/>
          </a:xfrm>
          <a:prstGeom prst="rightBracket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E4A696BC-DF73-4352-A0F7-09CAF5A4CD84}"/>
              </a:ext>
            </a:extLst>
          </p:cNvPr>
          <p:cNvCxnSpPr>
            <a:stCxn id="3" idx="2"/>
          </p:cNvCxnSpPr>
          <p:nvPr/>
        </p:nvCxnSpPr>
        <p:spPr>
          <a:xfrm>
            <a:off x="5375564" y="3616037"/>
            <a:ext cx="1228436" cy="461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CEA5514-87F0-4C4B-85A5-D393F53AC66F}"/>
              </a:ext>
            </a:extLst>
          </p:cNvPr>
          <p:cNvSpPr txBox="1"/>
          <p:nvPr/>
        </p:nvSpPr>
        <p:spPr>
          <a:xfrm>
            <a:off x="6604000" y="3049791"/>
            <a:ext cx="4719781" cy="1132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間隔時間分別為：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3000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4000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5000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毫秒，因為區間是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1000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毫秒</a:t>
            </a:r>
          </a:p>
        </p:txBody>
      </p:sp>
    </p:spTree>
    <p:extLst>
      <p:ext uri="{BB962C8B-B14F-4D97-AF65-F5344CB8AC3E}">
        <p14:creationId xmlns:p14="http://schemas.microsoft.com/office/powerpoint/2010/main" val="210037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B2B5410-B24E-4712-BE20-3F154C0A3361}"/>
              </a:ext>
            </a:extLst>
          </p:cNvPr>
          <p:cNvSpPr/>
          <p:nvPr/>
        </p:nvSpPr>
        <p:spPr>
          <a:xfrm>
            <a:off x="397164" y="295564"/>
            <a:ext cx="11464882" cy="62530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00BFAC5-A257-4F76-9501-56FAF0CFFC23}"/>
              </a:ext>
            </a:extLst>
          </p:cNvPr>
          <p:cNvSpPr/>
          <p:nvPr/>
        </p:nvSpPr>
        <p:spPr>
          <a:xfrm>
            <a:off x="397164" y="295564"/>
            <a:ext cx="2263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操作步驟</a:t>
            </a:r>
            <a:endParaRPr lang="en-US" altLang="zh-CN" sz="28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形 4" descr="笑臉 (實心填滿)">
            <a:extLst>
              <a:ext uri="{FF2B5EF4-FFF2-40B4-BE49-F238E27FC236}">
                <a16:creationId xmlns:a16="http://schemas.microsoft.com/office/drawing/2014/main" id="{A82112D1-86A2-43AE-9C12-024E595CA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67719" y="5798073"/>
            <a:ext cx="794327" cy="79432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0CC5272-BC24-4DAD-B80A-904E98E4B0DB}"/>
              </a:ext>
            </a:extLst>
          </p:cNvPr>
          <p:cNvSpPr/>
          <p:nvPr/>
        </p:nvSpPr>
        <p:spPr>
          <a:xfrm>
            <a:off x="397164" y="1003450"/>
            <a:ext cx="11184384" cy="65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USB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插頭插進筆電→板子底下會亮紅燈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990894F-E833-4085-A6FB-8AAC084199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512338" y="1346690"/>
            <a:ext cx="3318398" cy="442652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BD74626-61B6-4306-B286-4FC4A7751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3010" y="1900754"/>
            <a:ext cx="3207898" cy="427912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CD1FCF4-CA87-4E65-B5CC-0728063DB4E0}"/>
              </a:ext>
            </a:extLst>
          </p:cNvPr>
          <p:cNvSpPr/>
          <p:nvPr/>
        </p:nvSpPr>
        <p:spPr>
          <a:xfrm>
            <a:off x="3713018" y="2909455"/>
            <a:ext cx="1237673" cy="28632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182F5D0C-D1EB-463A-A5DC-F170AD7A5954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4331855" y="3195782"/>
            <a:ext cx="0" cy="214062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83825AF-32A2-412F-A35A-6FC07CD23BFD}"/>
              </a:ext>
            </a:extLst>
          </p:cNvPr>
          <p:cNvSpPr txBox="1"/>
          <p:nvPr/>
        </p:nvSpPr>
        <p:spPr>
          <a:xfrm rot="16200000">
            <a:off x="4101021" y="4324075"/>
            <a:ext cx="461665" cy="2475337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電源線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也可接充電頭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69697FD-C8B5-40D1-A208-4BFA142BD92D}"/>
              </a:ext>
            </a:extLst>
          </p:cNvPr>
          <p:cNvSpPr/>
          <p:nvPr/>
        </p:nvSpPr>
        <p:spPr>
          <a:xfrm>
            <a:off x="7995351" y="2793408"/>
            <a:ext cx="1330036" cy="124690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1CDC8AB9-F72D-455B-ABCA-9240411EC299}"/>
              </a:ext>
            </a:extLst>
          </p:cNvPr>
          <p:cNvCxnSpPr/>
          <p:nvPr/>
        </p:nvCxnSpPr>
        <p:spPr>
          <a:xfrm>
            <a:off x="4502728" y="1615181"/>
            <a:ext cx="28124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接點: 肘形 19">
            <a:extLst>
              <a:ext uri="{FF2B5EF4-FFF2-40B4-BE49-F238E27FC236}">
                <a16:creationId xmlns:a16="http://schemas.microsoft.com/office/drawing/2014/main" id="{77D46B00-9A00-4A0D-A17F-3EBF1C8DB518}"/>
              </a:ext>
            </a:extLst>
          </p:cNvPr>
          <p:cNvCxnSpPr>
            <a:stCxn id="16" idx="1"/>
            <a:endCxn id="6" idx="2"/>
          </p:cNvCxnSpPr>
          <p:nvPr/>
        </p:nvCxnSpPr>
        <p:spPr>
          <a:xfrm rot="10800000">
            <a:off x="5989357" y="1662991"/>
            <a:ext cx="2005995" cy="1753873"/>
          </a:xfrm>
          <a:prstGeom prst="bentConnector2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487008BC-CB79-4FEC-B96C-B3F27522B78F}"/>
              </a:ext>
            </a:extLst>
          </p:cNvPr>
          <p:cNvSpPr/>
          <p:nvPr/>
        </p:nvSpPr>
        <p:spPr>
          <a:xfrm>
            <a:off x="2660970" y="295564"/>
            <a:ext cx="2263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en-US" altLang="zh-CN" sz="28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7494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B2B5410-B24E-4712-BE20-3F154C0A3361}"/>
              </a:ext>
            </a:extLst>
          </p:cNvPr>
          <p:cNvSpPr/>
          <p:nvPr/>
        </p:nvSpPr>
        <p:spPr>
          <a:xfrm>
            <a:off x="397164" y="295564"/>
            <a:ext cx="11464882" cy="62530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00BFAC5-A257-4F76-9501-56FAF0CFFC23}"/>
              </a:ext>
            </a:extLst>
          </p:cNvPr>
          <p:cNvSpPr/>
          <p:nvPr/>
        </p:nvSpPr>
        <p:spPr>
          <a:xfrm>
            <a:off x="397164" y="295564"/>
            <a:ext cx="2263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操作步驟</a:t>
            </a:r>
            <a:endParaRPr lang="en-US" altLang="zh-CN" sz="28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形 4" descr="笑臉 (實心填滿)">
            <a:extLst>
              <a:ext uri="{FF2B5EF4-FFF2-40B4-BE49-F238E27FC236}">
                <a16:creationId xmlns:a16="http://schemas.microsoft.com/office/drawing/2014/main" id="{A82112D1-86A2-43AE-9C12-024E595CA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67719" y="5798073"/>
            <a:ext cx="794327" cy="79432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0CC5272-BC24-4DAD-B80A-904E98E4B0DB}"/>
              </a:ext>
            </a:extLst>
          </p:cNvPr>
          <p:cNvSpPr/>
          <p:nvPr/>
        </p:nvSpPr>
        <p:spPr>
          <a:xfrm>
            <a:off x="397164" y="1003450"/>
            <a:ext cx="11184384" cy="324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點開桌面資料夾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點開軟體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會出現彈跳視窗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487008BC-CB79-4FEC-B96C-B3F27522B78F}"/>
              </a:ext>
            </a:extLst>
          </p:cNvPr>
          <p:cNvSpPr/>
          <p:nvPr/>
        </p:nvSpPr>
        <p:spPr>
          <a:xfrm>
            <a:off x="2660970" y="295564"/>
            <a:ext cx="2263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en-US" altLang="zh-CN" sz="28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7AF22B07-38DA-4A64-A14D-0EF32A208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9274" y="630127"/>
            <a:ext cx="1250244" cy="1484665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F5BDEEF9-26B8-4116-9AC8-564A963F02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1382" y="2387025"/>
            <a:ext cx="7956337" cy="659794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F6EE6C3-1820-4D1D-A293-68D1B811CAC0}"/>
              </a:ext>
            </a:extLst>
          </p:cNvPr>
          <p:cNvSpPr/>
          <p:nvPr/>
        </p:nvSpPr>
        <p:spPr>
          <a:xfrm>
            <a:off x="3111381" y="2387025"/>
            <a:ext cx="7778291" cy="30075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6741E344-3585-42D5-ACD2-F504171A26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2" t="788" r="397"/>
          <a:stretch/>
        </p:blipFill>
        <p:spPr>
          <a:xfrm>
            <a:off x="3969274" y="3795550"/>
            <a:ext cx="4763904" cy="260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56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B2B5410-B24E-4712-BE20-3F154C0A3361}"/>
              </a:ext>
            </a:extLst>
          </p:cNvPr>
          <p:cNvSpPr/>
          <p:nvPr/>
        </p:nvSpPr>
        <p:spPr>
          <a:xfrm>
            <a:off x="397164" y="295564"/>
            <a:ext cx="11464882" cy="62530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00BFAC5-A257-4F76-9501-56FAF0CFFC23}"/>
              </a:ext>
            </a:extLst>
          </p:cNvPr>
          <p:cNvSpPr/>
          <p:nvPr/>
        </p:nvSpPr>
        <p:spPr>
          <a:xfrm>
            <a:off x="397164" y="295564"/>
            <a:ext cx="2263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操作步驟</a:t>
            </a:r>
            <a:endParaRPr lang="en-US" altLang="zh-CN" sz="28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形 4" descr="笑臉 (實心填滿)">
            <a:extLst>
              <a:ext uri="{FF2B5EF4-FFF2-40B4-BE49-F238E27FC236}">
                <a16:creationId xmlns:a16="http://schemas.microsoft.com/office/drawing/2014/main" id="{A82112D1-86A2-43AE-9C12-024E595CA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67719" y="5798073"/>
            <a:ext cx="794327" cy="79432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0CC5272-BC24-4DAD-B80A-904E98E4B0DB}"/>
              </a:ext>
            </a:extLst>
          </p:cNvPr>
          <p:cNvSpPr/>
          <p:nvPr/>
        </p:nvSpPr>
        <p:spPr>
          <a:xfrm>
            <a:off x="397164" y="1003450"/>
            <a:ext cx="11184384" cy="1305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點選下拉式選單選擇通訊埠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【Prolific USB-to-Serial Comm Port】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如果兩個</a:t>
            </a:r>
            <a:r>
              <a:rPr lang="en-US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USB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接頭插的位置不一樣，就不一定是</a:t>
            </a:r>
            <a:r>
              <a:rPr lang="en-US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COM3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EE15BF2-2064-441C-925A-FFAD0C3D92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0"/>
          <a:stretch/>
        </p:blipFill>
        <p:spPr>
          <a:xfrm>
            <a:off x="2429923" y="2370876"/>
            <a:ext cx="7332153" cy="402806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02B750BF-FDDD-4441-AA20-5426A1770BA6}"/>
              </a:ext>
            </a:extLst>
          </p:cNvPr>
          <p:cNvSpPr/>
          <p:nvPr/>
        </p:nvSpPr>
        <p:spPr>
          <a:xfrm>
            <a:off x="2660970" y="295564"/>
            <a:ext cx="2263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en-US" altLang="zh-CN" sz="28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75034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B2B5410-B24E-4712-BE20-3F154C0A3361}"/>
              </a:ext>
            </a:extLst>
          </p:cNvPr>
          <p:cNvSpPr/>
          <p:nvPr/>
        </p:nvSpPr>
        <p:spPr>
          <a:xfrm>
            <a:off x="397164" y="295564"/>
            <a:ext cx="11464882" cy="62530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00BFAC5-A257-4F76-9501-56FAF0CFFC23}"/>
              </a:ext>
            </a:extLst>
          </p:cNvPr>
          <p:cNvSpPr/>
          <p:nvPr/>
        </p:nvSpPr>
        <p:spPr>
          <a:xfrm>
            <a:off x="397164" y="295564"/>
            <a:ext cx="2263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操作步驟</a:t>
            </a:r>
            <a:endParaRPr lang="en-US" altLang="zh-CN" sz="28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形 4" descr="笑臉 (實心填滿)">
            <a:extLst>
              <a:ext uri="{FF2B5EF4-FFF2-40B4-BE49-F238E27FC236}">
                <a16:creationId xmlns:a16="http://schemas.microsoft.com/office/drawing/2014/main" id="{A82112D1-86A2-43AE-9C12-024E595CA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67719" y="5798073"/>
            <a:ext cx="794327" cy="79432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0CC5272-BC24-4DAD-B80A-904E98E4B0DB}"/>
              </a:ext>
            </a:extLst>
          </p:cNvPr>
          <p:cNvSpPr/>
          <p:nvPr/>
        </p:nvSpPr>
        <p:spPr>
          <a:xfrm>
            <a:off x="397164" y="1003450"/>
            <a:ext cx="11184384" cy="1305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點選下拉式選單選擇通訊埠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【Prolific USB-to-Serial Comm Port】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如果選擇的不是正確的通訊埠則無法使用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2B750BF-FDDD-4441-AA20-5426A1770BA6}"/>
              </a:ext>
            </a:extLst>
          </p:cNvPr>
          <p:cNvSpPr/>
          <p:nvPr/>
        </p:nvSpPr>
        <p:spPr>
          <a:xfrm>
            <a:off x="2660970" y="295564"/>
            <a:ext cx="2263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en-US" altLang="zh-CN" sz="28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BDC68AC-466C-482A-B44F-8F449A16E1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66"/>
          <a:stretch/>
        </p:blipFill>
        <p:spPr>
          <a:xfrm>
            <a:off x="2429923" y="2371099"/>
            <a:ext cx="7289590" cy="402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05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B2B5410-B24E-4712-BE20-3F154C0A3361}"/>
              </a:ext>
            </a:extLst>
          </p:cNvPr>
          <p:cNvSpPr/>
          <p:nvPr/>
        </p:nvSpPr>
        <p:spPr>
          <a:xfrm>
            <a:off x="397164" y="295564"/>
            <a:ext cx="11464882" cy="62530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00BFAC5-A257-4F76-9501-56FAF0CFFC23}"/>
              </a:ext>
            </a:extLst>
          </p:cNvPr>
          <p:cNvSpPr/>
          <p:nvPr/>
        </p:nvSpPr>
        <p:spPr>
          <a:xfrm>
            <a:off x="397164" y="295564"/>
            <a:ext cx="2263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操作步驟</a:t>
            </a:r>
            <a:endParaRPr lang="en-US" altLang="zh-CN" sz="28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形 4" descr="笑臉 (實心填滿)">
            <a:extLst>
              <a:ext uri="{FF2B5EF4-FFF2-40B4-BE49-F238E27FC236}">
                <a16:creationId xmlns:a16="http://schemas.microsoft.com/office/drawing/2014/main" id="{A82112D1-86A2-43AE-9C12-024E595CA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67719" y="5798073"/>
            <a:ext cx="794327" cy="79432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0CC5272-BC24-4DAD-B80A-904E98E4B0DB}"/>
              </a:ext>
            </a:extLst>
          </p:cNvPr>
          <p:cNvSpPr/>
          <p:nvPr/>
        </p:nvSpPr>
        <p:spPr>
          <a:xfrm>
            <a:off x="397164" y="1003450"/>
            <a:ext cx="11184384" cy="453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輸入設置參數，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白色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為手動輸入區域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編號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為受測者編號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整體時間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為總時長，單位：分鐘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左右比例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為左右兩側出現的比例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持續時間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為每個燈亮的最長時間，單位：毫秒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間隔時間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為每個燈與燈亮起時的中間間隔時間，單位：毫秒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區間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為間隔時間的區間時間，單位：毫秒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2B750BF-FDDD-4441-AA20-5426A1770BA6}"/>
              </a:ext>
            </a:extLst>
          </p:cNvPr>
          <p:cNvSpPr/>
          <p:nvPr/>
        </p:nvSpPr>
        <p:spPr>
          <a:xfrm>
            <a:off x="2660970" y="295564"/>
            <a:ext cx="2263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endParaRPr lang="en-US" altLang="zh-CN" sz="28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CA8341D9-E965-4CA6-9085-EC998C25FF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260" y="1055697"/>
            <a:ext cx="9528357" cy="522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7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B2B5410-B24E-4712-BE20-3F154C0A3361}"/>
              </a:ext>
            </a:extLst>
          </p:cNvPr>
          <p:cNvSpPr/>
          <p:nvPr/>
        </p:nvSpPr>
        <p:spPr>
          <a:xfrm>
            <a:off x="397164" y="295564"/>
            <a:ext cx="11464882" cy="62530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00BFAC5-A257-4F76-9501-56FAF0CFFC23}"/>
              </a:ext>
            </a:extLst>
          </p:cNvPr>
          <p:cNvSpPr/>
          <p:nvPr/>
        </p:nvSpPr>
        <p:spPr>
          <a:xfrm>
            <a:off x="397164" y="295564"/>
            <a:ext cx="2263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操作步驟</a:t>
            </a:r>
            <a:endParaRPr lang="en-US" altLang="zh-CN" sz="28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形 4" descr="笑臉 (實心填滿)">
            <a:extLst>
              <a:ext uri="{FF2B5EF4-FFF2-40B4-BE49-F238E27FC236}">
                <a16:creationId xmlns:a16="http://schemas.microsoft.com/office/drawing/2014/main" id="{A82112D1-86A2-43AE-9C12-024E595CA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67719" y="5798073"/>
            <a:ext cx="794327" cy="79432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0CC5272-BC24-4DAD-B80A-904E98E4B0DB}"/>
              </a:ext>
            </a:extLst>
          </p:cNvPr>
          <p:cNvSpPr/>
          <p:nvPr/>
        </p:nvSpPr>
        <p:spPr>
          <a:xfrm>
            <a:off x="397164" y="1003450"/>
            <a:ext cx="11184384" cy="1305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輸入完所有參數之後，按下右邊的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確認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按鈕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如果組合可以整除，就會出現左右兩邊總共會出現的亮燈次數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2B750BF-FDDD-4441-AA20-5426A1770BA6}"/>
              </a:ext>
            </a:extLst>
          </p:cNvPr>
          <p:cNvSpPr/>
          <p:nvPr/>
        </p:nvSpPr>
        <p:spPr>
          <a:xfrm>
            <a:off x="2660970" y="295564"/>
            <a:ext cx="2263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endParaRPr lang="en-US" altLang="zh-CN" sz="28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96DC844D-31D4-447C-AA3F-E8AB3FC67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9924" y="2371100"/>
            <a:ext cx="7332154" cy="401644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F92A070-69DE-4297-AB68-CE7A10A0F8E9}"/>
              </a:ext>
            </a:extLst>
          </p:cNvPr>
          <p:cNvSpPr/>
          <p:nvPr/>
        </p:nvSpPr>
        <p:spPr>
          <a:xfrm>
            <a:off x="8211127" y="4239491"/>
            <a:ext cx="1385455" cy="66501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21E6853-40BD-4F5C-BCF1-E22DF73274E1}"/>
              </a:ext>
            </a:extLst>
          </p:cNvPr>
          <p:cNvSpPr/>
          <p:nvPr/>
        </p:nvSpPr>
        <p:spPr>
          <a:xfrm>
            <a:off x="7938655" y="3313546"/>
            <a:ext cx="1385455" cy="66501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5510495"/>
      </p:ext>
    </p:extLst>
  </p:cSld>
  <p:clrMapOvr>
    <a:masterClrMapping/>
  </p:clrMapOvr>
</p:sld>
</file>

<file path=ppt/theme/theme1.xml><?xml version="1.0" encoding="utf-8"?>
<a:theme xmlns:a="http://schemas.openxmlformats.org/drawingml/2006/main" name="都會">
  <a:themeElements>
    <a:clrScheme name="都會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都會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都會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TM03457491[[fn=都會]]</Template>
  <TotalTime>372</TotalTime>
  <Words>987</Words>
  <Application>Microsoft Office PowerPoint</Application>
  <PresentationFormat>寬螢幕</PresentationFormat>
  <Paragraphs>132</Paragraphs>
  <Slides>22</Slides>
  <Notes>21</Notes>
  <HiddenSlides>0</HiddenSlides>
  <MMClips>1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30" baseType="lpstr">
      <vt:lpstr>宋体</vt:lpstr>
      <vt:lpstr>叶根友行书繁</vt:lpstr>
      <vt:lpstr>微軟正黑體</vt:lpstr>
      <vt:lpstr>新細明體</vt:lpstr>
      <vt:lpstr>Arial</vt:lpstr>
      <vt:lpstr>Calibri</vt:lpstr>
      <vt:lpstr>Calibri Light</vt:lpstr>
      <vt:lpstr>都會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yuju</cp:lastModifiedBy>
  <cp:revision>53</cp:revision>
  <dcterms:created xsi:type="dcterms:W3CDTF">2016-01-26T00:58:47Z</dcterms:created>
  <dcterms:modified xsi:type="dcterms:W3CDTF">2021-07-27T08:42:34Z</dcterms:modified>
</cp:coreProperties>
</file>