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9" r:id="rId3"/>
    <p:sldId id="534" r:id="rId4"/>
    <p:sldId id="535" r:id="rId5"/>
    <p:sldId id="477" r:id="rId6"/>
    <p:sldId id="561" r:id="rId7"/>
    <p:sldId id="457" r:id="rId8"/>
    <p:sldId id="339" r:id="rId9"/>
    <p:sldId id="536" r:id="rId10"/>
    <p:sldId id="537" r:id="rId11"/>
    <p:sldId id="539" r:id="rId12"/>
    <p:sldId id="538" r:id="rId13"/>
    <p:sldId id="492" r:id="rId14"/>
    <p:sldId id="540" r:id="rId15"/>
    <p:sldId id="452" r:id="rId16"/>
    <p:sldId id="497" r:id="rId17"/>
    <p:sldId id="479" r:id="rId18"/>
    <p:sldId id="542" r:id="rId19"/>
    <p:sldId id="541" r:id="rId20"/>
    <p:sldId id="543" r:id="rId21"/>
    <p:sldId id="501" r:id="rId22"/>
    <p:sldId id="503" r:id="rId23"/>
    <p:sldId id="548" r:id="rId24"/>
    <p:sldId id="445" r:id="rId25"/>
    <p:sldId id="544" r:id="rId26"/>
    <p:sldId id="545" r:id="rId27"/>
    <p:sldId id="546" r:id="rId28"/>
    <p:sldId id="547" r:id="rId29"/>
    <p:sldId id="549" r:id="rId30"/>
    <p:sldId id="551" r:id="rId31"/>
    <p:sldId id="552" r:id="rId32"/>
    <p:sldId id="550" r:id="rId33"/>
    <p:sldId id="480" r:id="rId34"/>
    <p:sldId id="553" r:id="rId35"/>
    <p:sldId id="554" r:id="rId36"/>
    <p:sldId id="556" r:id="rId37"/>
    <p:sldId id="558" r:id="rId38"/>
    <p:sldId id="557" r:id="rId39"/>
    <p:sldId id="560" r:id="rId40"/>
    <p:sldId id="559" r:id="rId41"/>
    <p:sldId id="555" r:id="rId42"/>
    <p:sldId id="432" r:id="rId4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487"/>
    <a:srgbClr val="F2A068"/>
    <a:srgbClr val="F7C09B"/>
    <a:srgbClr val="FFDC6D"/>
    <a:srgbClr val="CC0000"/>
    <a:srgbClr val="99CCFF"/>
    <a:srgbClr val="E6E6E6"/>
    <a:srgbClr val="3F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1" autoAdjust="0"/>
    <p:restoredTop sz="93889" autoAdjust="0"/>
  </p:normalViewPr>
  <p:slideViewPr>
    <p:cSldViewPr snapToGrid="0">
      <p:cViewPr varScale="1">
        <p:scale>
          <a:sx n="68" d="100"/>
          <a:sy n="68" d="100"/>
        </p:scale>
        <p:origin x="882" y="66"/>
      </p:cViewPr>
      <p:guideLst/>
    </p:cSldViewPr>
  </p:slideViewPr>
  <p:notesTextViewPr>
    <p:cViewPr>
      <p:scale>
        <a:sx n="1" d="1"/>
        <a:sy n="1" d="1"/>
      </p:scale>
      <p:origin x="0" y="0"/>
    </p:cViewPr>
  </p:notesTextViewPr>
  <p:notesViewPr>
    <p:cSldViewPr snapToGrid="0">
      <p:cViewPr varScale="1">
        <p:scale>
          <a:sx n="67" d="100"/>
          <a:sy n="67" d="100"/>
        </p:scale>
        <p:origin x="274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0EF84-11CB-49DF-B9A2-96219AED293A}" type="datetimeFigureOut">
              <a:rPr lang="zh-TW" altLang="en-US" smtClean="0"/>
              <a:t>2020/7/11</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306A16-9501-4C71-82F5-B6631307E449}" type="slidenum">
              <a:rPr lang="zh-TW" altLang="en-US" smtClean="0"/>
              <a:t>‹#›</a:t>
            </a:fld>
            <a:endParaRPr lang="zh-TW" altLang="en-US"/>
          </a:p>
        </p:txBody>
      </p:sp>
    </p:spTree>
    <p:extLst>
      <p:ext uri="{BB962C8B-B14F-4D97-AF65-F5344CB8AC3E}">
        <p14:creationId xmlns:p14="http://schemas.microsoft.com/office/powerpoint/2010/main" val="3963051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3811B-F42C-48FF-8B6C-76B27F9A0BBD}" type="datetimeFigureOut">
              <a:rPr lang="zh-TW" altLang="en-US" smtClean="0"/>
              <a:t>2020/7/11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09B49-FE34-47F5-9CA4-190B745D6863}" type="slidenum">
              <a:rPr lang="zh-TW" altLang="en-US" smtClean="0"/>
              <a:t>‹#›</a:t>
            </a:fld>
            <a:endParaRPr lang="zh-TW" altLang="en-US"/>
          </a:p>
        </p:txBody>
      </p:sp>
    </p:spTree>
    <p:extLst>
      <p:ext uri="{BB962C8B-B14F-4D97-AF65-F5344CB8AC3E}">
        <p14:creationId xmlns:p14="http://schemas.microsoft.com/office/powerpoint/2010/main" val="61161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a:t>
            </a:fld>
            <a:endParaRPr lang="zh-TW" altLang="en-US"/>
          </a:p>
        </p:txBody>
      </p:sp>
    </p:spTree>
    <p:extLst>
      <p:ext uri="{BB962C8B-B14F-4D97-AF65-F5344CB8AC3E}">
        <p14:creationId xmlns:p14="http://schemas.microsoft.com/office/powerpoint/2010/main" val="205108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箭頭</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這些結果也表示</a:t>
            </a:r>
            <a:r>
              <a:rPr lang="zh-TW" altLang="en-US" sz="1200" b="1" dirty="0">
                <a:solidFill>
                  <a:prstClr val="black"/>
                </a:solidFill>
                <a:latin typeface="微軟正黑體" panose="020B0604030504040204" pitchFamily="34" charset="-120"/>
                <a:ea typeface="微軟正黑體" panose="020B0604030504040204" pitchFamily="34" charset="-120"/>
              </a:rPr>
              <a:t>改善</a:t>
            </a:r>
            <a:r>
              <a:rPr lang="en-US" altLang="zh-TW" sz="1200" b="1" dirty="0">
                <a:solidFill>
                  <a:prstClr val="black"/>
                </a:solidFill>
                <a:latin typeface="微軟正黑體" panose="020B0604030504040204" pitchFamily="34" charset="-120"/>
                <a:ea typeface="微軟正黑體" panose="020B0604030504040204" pitchFamily="34" charset="-120"/>
              </a:rPr>
              <a:t>HP</a:t>
            </a:r>
            <a:r>
              <a:rPr lang="zh-TW" altLang="en-US" sz="1200" b="1" dirty="0">
                <a:solidFill>
                  <a:prstClr val="black"/>
                </a:solidFill>
                <a:latin typeface="微軟正黑體" panose="020B0604030504040204" pitchFamily="34" charset="-120"/>
                <a:ea typeface="微軟正黑體" panose="020B0604030504040204" pitchFamily="34" charset="-120"/>
              </a:rPr>
              <a:t>的關鍵因素為道路景觀的觀察力</a:t>
            </a:r>
            <a:endParaRPr lang="en-US" altLang="zh-TW" sz="1200" b="1" dirty="0">
              <a:solidFill>
                <a:prstClr val="black"/>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10</a:t>
            </a:fld>
            <a:endParaRPr lang="zh-TW" altLang="en-US"/>
          </a:p>
        </p:txBody>
      </p:sp>
    </p:spTree>
    <p:extLst>
      <p:ext uri="{BB962C8B-B14F-4D97-AF65-F5344CB8AC3E}">
        <p14:creationId xmlns:p14="http://schemas.microsoft.com/office/powerpoint/2010/main" val="3889700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11</a:t>
            </a:fld>
            <a:endParaRPr lang="zh-TW" altLang="en-US"/>
          </a:p>
        </p:txBody>
      </p:sp>
    </p:spTree>
    <p:extLst>
      <p:ext uri="{BB962C8B-B14F-4D97-AF65-F5344CB8AC3E}">
        <p14:creationId xmlns:p14="http://schemas.microsoft.com/office/powerpoint/2010/main" val="2804540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12</a:t>
            </a:fld>
            <a:endParaRPr lang="zh-TW" altLang="en-US"/>
          </a:p>
        </p:txBody>
      </p:sp>
    </p:spTree>
    <p:extLst>
      <p:ext uri="{BB962C8B-B14F-4D97-AF65-F5344CB8AC3E}">
        <p14:creationId xmlns:p14="http://schemas.microsoft.com/office/powerpoint/2010/main" val="106810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13</a:t>
            </a:fld>
            <a:endParaRPr lang="zh-TW" altLang="en-US"/>
          </a:p>
        </p:txBody>
      </p:sp>
    </p:spTree>
    <p:extLst>
      <p:ext uri="{BB962C8B-B14F-4D97-AF65-F5344CB8AC3E}">
        <p14:creationId xmlns:p14="http://schemas.microsoft.com/office/powerpoint/2010/main" val="422850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14</a:t>
            </a:fld>
            <a:endParaRPr lang="zh-TW" altLang="en-US"/>
          </a:p>
        </p:txBody>
      </p:sp>
    </p:spTree>
    <p:extLst>
      <p:ext uri="{BB962C8B-B14F-4D97-AF65-F5344CB8AC3E}">
        <p14:creationId xmlns:p14="http://schemas.microsoft.com/office/powerpoint/2010/main" val="107047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0" indent="0">
              <a:buFont typeface="Arial" panose="020B0604020202020204" pitchFamily="34" charset="0"/>
              <a:buNone/>
            </a:pPr>
            <a:r>
              <a:rPr lang="zh-TW" altLang="en-US" sz="1200" b="1" dirty="0">
                <a:solidFill>
                  <a:prstClr val="black"/>
                </a:solidFill>
                <a:latin typeface="微軟正黑體" panose="020B0604030504040204" pitchFamily="34" charset="-120"/>
                <a:ea typeface="微軟正黑體" panose="020B0604030504040204" pitchFamily="34" charset="-120"/>
              </a:rPr>
              <a:t>為了分析眼球運動</a:t>
            </a:r>
            <a:endParaRPr lang="en-US" altLang="zh-TW" sz="1200" b="1" dirty="0">
              <a:solidFill>
                <a:prstClr val="black"/>
              </a:solidFill>
              <a:latin typeface="微軟正黑體" panose="020B0604030504040204" pitchFamily="34" charset="-120"/>
              <a:ea typeface="微軟正黑體" panose="020B0604030504040204" pitchFamily="34" charset="-120"/>
            </a:endParaRPr>
          </a:p>
          <a:p>
            <a:pPr marL="0" lvl="0" indent="0">
              <a:buFont typeface="Arial" panose="020B0604020202020204" pitchFamily="34" charset="0"/>
              <a:buNone/>
            </a:pPr>
            <a:r>
              <a:rPr lang="zh-TW" altLang="en-US" sz="1200" b="1" dirty="0">
                <a:solidFill>
                  <a:prstClr val="black"/>
                </a:solidFill>
                <a:latin typeface="微軟正黑體" panose="020B0604030504040204" pitchFamily="34" charset="-120"/>
                <a:ea typeface="微軟正黑體" panose="020B0604030504040204" pitchFamily="34" charset="-120"/>
              </a:rPr>
              <a:t>包括三個參數：最小注視持續時間（</a:t>
            </a:r>
            <a:r>
              <a:rPr lang="en-US" altLang="zh-TW" sz="1200" b="1" dirty="0">
                <a:solidFill>
                  <a:prstClr val="black"/>
                </a:solidFill>
                <a:latin typeface="微軟正黑體" panose="020B0604030504040204" pitchFamily="34" charset="-120"/>
                <a:ea typeface="微軟正黑體" panose="020B0604030504040204" pitchFamily="34" charset="-120"/>
              </a:rPr>
              <a:t>100 </a:t>
            </a:r>
            <a:r>
              <a:rPr lang="en-US" altLang="zh-TW" sz="1200" b="1" dirty="0" err="1">
                <a:solidFill>
                  <a:prstClr val="black"/>
                </a:solidFill>
                <a:latin typeface="微軟正黑體" panose="020B0604030504040204" pitchFamily="34" charset="-120"/>
                <a:ea typeface="微軟正黑體" panose="020B0604030504040204" pitchFamily="34" charset="-120"/>
              </a:rPr>
              <a:t>ms</a:t>
            </a:r>
            <a:r>
              <a:rPr lang="zh-TW" altLang="en-US" sz="1200" b="1" dirty="0">
                <a:solidFill>
                  <a:prstClr val="black"/>
                </a:solidFill>
                <a:latin typeface="微軟正黑體" panose="020B0604030504040204" pitchFamily="34" charset="-120"/>
                <a:ea typeface="微軟正黑體" panose="020B0604030504040204" pitchFamily="34" charset="-120"/>
              </a:rPr>
              <a:t>），最小注視範圍和最大連續抽樣的遺漏值（無窮大）</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15</a:t>
            </a:fld>
            <a:endParaRPr lang="zh-TW" altLang="en-US"/>
          </a:p>
        </p:txBody>
      </p:sp>
    </p:spTree>
    <p:extLst>
      <p:ext uri="{BB962C8B-B14F-4D97-AF65-F5344CB8AC3E}">
        <p14:creationId xmlns:p14="http://schemas.microsoft.com/office/powerpoint/2010/main" val="4155976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dirty="0">
                <a:solidFill>
                  <a:prstClr val="black"/>
                </a:solidFill>
                <a:latin typeface="微軟正黑體" panose="020B0604030504040204" pitchFamily="34" charset="-120"/>
                <a:ea typeface="微軟正黑體" panose="020B0604030504040204" pitchFamily="34" charset="-120"/>
              </a:rPr>
              <a:t>25Fps</a:t>
            </a:r>
            <a:r>
              <a:rPr lang="zh-TW" altLang="en-US" sz="1200" b="1" dirty="0">
                <a:solidFill>
                  <a:prstClr val="black"/>
                </a:solidFill>
                <a:latin typeface="微軟正黑體" panose="020B0604030504040204" pitchFamily="34" charset="-120"/>
                <a:ea typeface="微軟正黑體" panose="020B0604030504040204" pitchFamily="34" charset="-120"/>
              </a:rPr>
              <a:t>每秒跑</a:t>
            </a:r>
            <a:r>
              <a:rPr lang="en-US" altLang="zh-TW" sz="1200" b="1" dirty="0">
                <a:solidFill>
                  <a:prstClr val="black"/>
                </a:solidFill>
                <a:latin typeface="微軟正黑體" panose="020B0604030504040204" pitchFamily="34" charset="-120"/>
                <a:ea typeface="微軟正黑體" panose="020B0604030504040204" pitchFamily="34" charset="-120"/>
              </a:rPr>
              <a:t>25</a:t>
            </a:r>
            <a:r>
              <a:rPr lang="zh-TW" altLang="en-US" sz="1200" b="1" dirty="0">
                <a:solidFill>
                  <a:prstClr val="black"/>
                </a:solidFill>
                <a:latin typeface="微軟正黑體" panose="020B0604030504040204" pitchFamily="34" charset="-120"/>
                <a:ea typeface="微軟正黑體" panose="020B0604030504040204" pitchFamily="34" charset="-120"/>
              </a:rPr>
              <a:t>張畫面</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16</a:t>
            </a:fld>
            <a:endParaRPr lang="zh-TW" altLang="en-US"/>
          </a:p>
        </p:txBody>
      </p:sp>
    </p:spTree>
    <p:extLst>
      <p:ext uri="{BB962C8B-B14F-4D97-AF65-F5344CB8AC3E}">
        <p14:creationId xmlns:p14="http://schemas.microsoft.com/office/powerpoint/2010/main" val="3760126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17</a:t>
            </a:fld>
            <a:endParaRPr lang="zh-TW" altLang="en-US"/>
          </a:p>
        </p:txBody>
      </p:sp>
    </p:spTree>
    <p:extLst>
      <p:ext uri="{BB962C8B-B14F-4D97-AF65-F5344CB8AC3E}">
        <p14:creationId xmlns:p14="http://schemas.microsoft.com/office/powerpoint/2010/main" val="3500087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18</a:t>
            </a:fld>
            <a:endParaRPr lang="zh-TW" altLang="en-US"/>
          </a:p>
        </p:txBody>
      </p:sp>
    </p:spTree>
    <p:extLst>
      <p:ext uri="{BB962C8B-B14F-4D97-AF65-F5344CB8AC3E}">
        <p14:creationId xmlns:p14="http://schemas.microsoft.com/office/powerpoint/2010/main" val="830496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19</a:t>
            </a:fld>
            <a:endParaRPr lang="zh-TW" altLang="en-US"/>
          </a:p>
        </p:txBody>
      </p:sp>
    </p:spTree>
    <p:extLst>
      <p:ext uri="{BB962C8B-B14F-4D97-AF65-F5344CB8AC3E}">
        <p14:creationId xmlns:p14="http://schemas.microsoft.com/office/powerpoint/2010/main" val="365280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a:t>
            </a:fld>
            <a:endParaRPr lang="zh-TW" altLang="en-US"/>
          </a:p>
        </p:txBody>
      </p:sp>
    </p:spTree>
    <p:extLst>
      <p:ext uri="{BB962C8B-B14F-4D97-AF65-F5344CB8AC3E}">
        <p14:creationId xmlns:p14="http://schemas.microsoft.com/office/powerpoint/2010/main" val="2265215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20</a:t>
            </a:fld>
            <a:endParaRPr lang="zh-TW" altLang="en-US"/>
          </a:p>
        </p:txBody>
      </p:sp>
    </p:spTree>
    <p:extLst>
      <p:ext uri="{BB962C8B-B14F-4D97-AF65-F5344CB8AC3E}">
        <p14:creationId xmlns:p14="http://schemas.microsoft.com/office/powerpoint/2010/main" val="21460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21</a:t>
            </a:fld>
            <a:endParaRPr lang="zh-TW" altLang="en-US"/>
          </a:p>
        </p:txBody>
      </p:sp>
    </p:spTree>
    <p:extLst>
      <p:ext uri="{BB962C8B-B14F-4D97-AF65-F5344CB8AC3E}">
        <p14:creationId xmlns:p14="http://schemas.microsoft.com/office/powerpoint/2010/main" val="143178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22</a:t>
            </a:fld>
            <a:endParaRPr lang="zh-TW" altLang="en-US"/>
          </a:p>
        </p:txBody>
      </p:sp>
    </p:spTree>
    <p:extLst>
      <p:ext uri="{BB962C8B-B14F-4D97-AF65-F5344CB8AC3E}">
        <p14:creationId xmlns:p14="http://schemas.microsoft.com/office/powerpoint/2010/main" val="1194393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23</a:t>
            </a:fld>
            <a:endParaRPr lang="zh-TW" altLang="en-US"/>
          </a:p>
        </p:txBody>
      </p:sp>
    </p:spTree>
    <p:extLst>
      <p:ext uri="{BB962C8B-B14F-4D97-AF65-F5344CB8AC3E}">
        <p14:creationId xmlns:p14="http://schemas.microsoft.com/office/powerpoint/2010/main" val="594561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24</a:t>
            </a:fld>
            <a:endParaRPr lang="zh-TW" altLang="en-US"/>
          </a:p>
        </p:txBody>
      </p:sp>
    </p:spTree>
    <p:extLst>
      <p:ext uri="{BB962C8B-B14F-4D97-AF65-F5344CB8AC3E}">
        <p14:creationId xmlns:p14="http://schemas.microsoft.com/office/powerpoint/2010/main" val="4010831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25</a:t>
            </a:fld>
            <a:endParaRPr lang="zh-TW" altLang="en-US"/>
          </a:p>
        </p:txBody>
      </p:sp>
    </p:spTree>
    <p:extLst>
      <p:ext uri="{BB962C8B-B14F-4D97-AF65-F5344CB8AC3E}">
        <p14:creationId xmlns:p14="http://schemas.microsoft.com/office/powerpoint/2010/main" val="328725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26</a:t>
            </a:fld>
            <a:endParaRPr lang="zh-TW" altLang="en-US"/>
          </a:p>
        </p:txBody>
      </p:sp>
    </p:spTree>
    <p:extLst>
      <p:ext uri="{BB962C8B-B14F-4D97-AF65-F5344CB8AC3E}">
        <p14:creationId xmlns:p14="http://schemas.microsoft.com/office/powerpoint/2010/main" val="3597808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27</a:t>
            </a:fld>
            <a:endParaRPr lang="zh-TW" altLang="en-US"/>
          </a:p>
        </p:txBody>
      </p:sp>
    </p:spTree>
    <p:extLst>
      <p:ext uri="{BB962C8B-B14F-4D97-AF65-F5344CB8AC3E}">
        <p14:creationId xmlns:p14="http://schemas.microsoft.com/office/powerpoint/2010/main" val="1949646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28</a:t>
            </a:fld>
            <a:endParaRPr lang="zh-TW" altLang="en-US"/>
          </a:p>
        </p:txBody>
      </p:sp>
    </p:spTree>
    <p:extLst>
      <p:ext uri="{BB962C8B-B14F-4D97-AF65-F5344CB8AC3E}">
        <p14:creationId xmlns:p14="http://schemas.microsoft.com/office/powerpoint/2010/main" val="623521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29</a:t>
            </a:fld>
            <a:endParaRPr lang="zh-TW" altLang="en-US"/>
          </a:p>
        </p:txBody>
      </p:sp>
    </p:spTree>
    <p:extLst>
      <p:ext uri="{BB962C8B-B14F-4D97-AF65-F5344CB8AC3E}">
        <p14:creationId xmlns:p14="http://schemas.microsoft.com/office/powerpoint/2010/main" val="262940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a:t>
            </a:fld>
            <a:endParaRPr lang="zh-TW" altLang="en-US"/>
          </a:p>
        </p:txBody>
      </p:sp>
    </p:spTree>
    <p:extLst>
      <p:ext uri="{BB962C8B-B14F-4D97-AF65-F5344CB8AC3E}">
        <p14:creationId xmlns:p14="http://schemas.microsoft.com/office/powerpoint/2010/main" val="3188872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卡方獨立性檢定適用於分析兩組</a:t>
            </a:r>
            <a:r>
              <a:rPr lang="zh-TW" altLang="en-US" sz="1200" b="1" i="0" u="sng" kern="1200" dirty="0">
                <a:solidFill>
                  <a:schemeClr val="tx1"/>
                </a:solidFill>
                <a:effectLst/>
                <a:latin typeface="+mn-lt"/>
                <a:ea typeface="+mn-ea"/>
                <a:cs typeface="+mn-cs"/>
              </a:rPr>
              <a:t>類別變數的關聯性</a:t>
            </a:r>
            <a:r>
              <a:rPr lang="zh-TW" altLang="en-US" sz="1200" b="0" i="0" kern="1200" dirty="0">
                <a:solidFill>
                  <a:schemeClr val="tx1"/>
                </a:solidFill>
                <a:effectLst/>
                <a:latin typeface="+mn-lt"/>
                <a:ea typeface="+mn-ea"/>
                <a:cs typeface="+mn-cs"/>
              </a:rPr>
              <a:t>。</a:t>
            </a:r>
            <a:endParaRPr lang="zh-TW" altLang="en-US" sz="1200" b="1" dirty="0">
              <a:solidFill>
                <a:prstClr val="black"/>
              </a:solidFill>
              <a:latin typeface="微軟正黑體" panose="020B0604030504040204" pitchFamily="34" charset="-120"/>
              <a:ea typeface="微軟正黑體" panose="020B0604030504040204" pitchFamily="34" charset="-120"/>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30</a:t>
            </a:fld>
            <a:endParaRPr lang="zh-TW" altLang="en-US"/>
          </a:p>
        </p:txBody>
      </p:sp>
    </p:spTree>
    <p:extLst>
      <p:ext uri="{BB962C8B-B14F-4D97-AF65-F5344CB8AC3E}">
        <p14:creationId xmlns:p14="http://schemas.microsoft.com/office/powerpoint/2010/main" val="2787015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經驗豐富的駕駛員始終將注意力集中在所有危險上。</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31</a:t>
            </a:fld>
            <a:endParaRPr lang="zh-TW" altLang="en-US"/>
          </a:p>
        </p:txBody>
      </p:sp>
    </p:spTree>
    <p:extLst>
      <p:ext uri="{BB962C8B-B14F-4D97-AF65-F5344CB8AC3E}">
        <p14:creationId xmlns:p14="http://schemas.microsoft.com/office/powerpoint/2010/main" val="2647071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32</a:t>
            </a:fld>
            <a:endParaRPr lang="zh-TW" altLang="en-US"/>
          </a:p>
        </p:txBody>
      </p:sp>
    </p:spTree>
    <p:extLst>
      <p:ext uri="{BB962C8B-B14F-4D97-AF65-F5344CB8AC3E}">
        <p14:creationId xmlns:p14="http://schemas.microsoft.com/office/powerpoint/2010/main" val="3481003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檢查駕駛者在訓練期間未遇到的情況下如何識別危險。</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r>
              <a:rPr lang="en-US" altLang="zh-TW" sz="1200" b="0" i="0" kern="1200" dirty="0">
                <a:solidFill>
                  <a:schemeClr val="tx1"/>
                </a:solidFill>
                <a:effectLst/>
                <a:latin typeface="+mn-lt"/>
                <a:ea typeface="+mn-ea"/>
                <a:cs typeface="+mn-cs"/>
              </a:rPr>
              <a:t>UYI =</a:t>
            </a:r>
            <a:r>
              <a:rPr lang="zh-TW" altLang="en-US" sz="1200" b="0" i="0" kern="1200" dirty="0">
                <a:solidFill>
                  <a:schemeClr val="tx1"/>
                </a:solidFill>
                <a:effectLst/>
                <a:latin typeface="+mn-lt"/>
                <a:ea typeface="+mn-ea"/>
                <a:cs typeface="+mn-cs"/>
              </a:rPr>
              <a:t>未經訓練的年輕經驗豐富的駕駛者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33</a:t>
            </a:fld>
            <a:endParaRPr lang="zh-TW" altLang="en-US"/>
          </a:p>
        </p:txBody>
      </p:sp>
    </p:spTree>
    <p:extLst>
      <p:ext uri="{BB962C8B-B14F-4D97-AF65-F5344CB8AC3E}">
        <p14:creationId xmlns:p14="http://schemas.microsoft.com/office/powerpoint/2010/main" val="452830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檢查駕駛者在訓練期間未遇到的情況下如何識別危險。</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r>
              <a:rPr lang="en-US" altLang="zh-TW" sz="1200" b="0" i="0" kern="1200" dirty="0">
                <a:solidFill>
                  <a:schemeClr val="tx1"/>
                </a:solidFill>
                <a:effectLst/>
                <a:latin typeface="+mn-lt"/>
                <a:ea typeface="+mn-ea"/>
                <a:cs typeface="+mn-cs"/>
              </a:rPr>
              <a:t>UYI =</a:t>
            </a:r>
            <a:r>
              <a:rPr lang="zh-TW" altLang="en-US" sz="1200" b="0" i="0" kern="1200" dirty="0">
                <a:solidFill>
                  <a:schemeClr val="tx1"/>
                </a:solidFill>
                <a:effectLst/>
                <a:latin typeface="+mn-lt"/>
                <a:ea typeface="+mn-ea"/>
                <a:cs typeface="+mn-cs"/>
              </a:rPr>
              <a:t>未經訓練的年輕經驗豐富的駕駛者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34</a:t>
            </a:fld>
            <a:endParaRPr lang="zh-TW" altLang="en-US"/>
          </a:p>
        </p:txBody>
      </p:sp>
    </p:spTree>
    <p:extLst>
      <p:ext uri="{BB962C8B-B14F-4D97-AF65-F5344CB8AC3E}">
        <p14:creationId xmlns:p14="http://schemas.microsoft.com/office/powerpoint/2010/main" val="830784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最後一點</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也說明在可視已看見的危險中，第三次重複過程下，有經驗的駕駛員比沒有經驗的駕駛員要慢的原因</a:t>
            </a: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r>
              <a:rPr lang="en-US" altLang="zh-TW" sz="1200" b="0" i="0" kern="1200" dirty="0">
                <a:solidFill>
                  <a:schemeClr val="tx1"/>
                </a:solidFill>
                <a:effectLst/>
                <a:latin typeface="+mn-lt"/>
                <a:ea typeface="+mn-ea"/>
                <a:cs typeface="+mn-cs"/>
              </a:rPr>
              <a:t>UYI =</a:t>
            </a:r>
            <a:r>
              <a:rPr lang="zh-TW" altLang="en-US" sz="1200" b="0" i="0" kern="1200" dirty="0">
                <a:solidFill>
                  <a:schemeClr val="tx1"/>
                </a:solidFill>
                <a:effectLst/>
                <a:latin typeface="+mn-lt"/>
                <a:ea typeface="+mn-ea"/>
                <a:cs typeface="+mn-cs"/>
              </a:rPr>
              <a:t>未經訓練的年輕經驗豐富的駕駛者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35</a:t>
            </a:fld>
            <a:endParaRPr lang="zh-TW" altLang="en-US"/>
          </a:p>
        </p:txBody>
      </p:sp>
    </p:spTree>
    <p:extLst>
      <p:ext uri="{BB962C8B-B14F-4D97-AF65-F5344CB8AC3E}">
        <p14:creationId xmlns:p14="http://schemas.microsoft.com/office/powerpoint/2010/main" val="843078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檢查駕駛者在訓練期間未遇到的情況下如何識別危險。</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r>
              <a:rPr lang="en-US" altLang="zh-TW" sz="1200" b="0" i="0" kern="1200" dirty="0">
                <a:solidFill>
                  <a:schemeClr val="tx1"/>
                </a:solidFill>
                <a:effectLst/>
                <a:latin typeface="+mn-lt"/>
                <a:ea typeface="+mn-ea"/>
                <a:cs typeface="+mn-cs"/>
              </a:rPr>
              <a:t>UYI =</a:t>
            </a:r>
            <a:r>
              <a:rPr lang="zh-TW" altLang="en-US" sz="1200" b="0" i="0" kern="1200" dirty="0">
                <a:solidFill>
                  <a:schemeClr val="tx1"/>
                </a:solidFill>
                <a:effectLst/>
                <a:latin typeface="+mn-lt"/>
                <a:ea typeface="+mn-ea"/>
                <a:cs typeface="+mn-cs"/>
              </a:rPr>
              <a:t>未經訓練的年輕經驗豐富的駕駛者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36</a:t>
            </a:fld>
            <a:endParaRPr lang="zh-TW" altLang="en-US"/>
          </a:p>
        </p:txBody>
      </p:sp>
    </p:spTree>
    <p:extLst>
      <p:ext uri="{BB962C8B-B14F-4D97-AF65-F5344CB8AC3E}">
        <p14:creationId xmlns:p14="http://schemas.microsoft.com/office/powerpoint/2010/main" val="1742637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檢查駕駛者在訓練期間未遇到的情況下如何識別危險。</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r>
              <a:rPr lang="en-US" altLang="zh-TW" sz="1200" b="0" i="0" kern="1200" dirty="0">
                <a:solidFill>
                  <a:schemeClr val="tx1"/>
                </a:solidFill>
                <a:effectLst/>
                <a:latin typeface="+mn-lt"/>
                <a:ea typeface="+mn-ea"/>
                <a:cs typeface="+mn-cs"/>
              </a:rPr>
              <a:t>UYI =</a:t>
            </a:r>
            <a:r>
              <a:rPr lang="zh-TW" altLang="en-US" sz="1200" b="0" i="0" kern="1200" dirty="0">
                <a:solidFill>
                  <a:schemeClr val="tx1"/>
                </a:solidFill>
                <a:effectLst/>
                <a:latin typeface="+mn-lt"/>
                <a:ea typeface="+mn-ea"/>
                <a:cs typeface="+mn-cs"/>
              </a:rPr>
              <a:t>未經訓練的年輕經驗豐富的駕駛者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37</a:t>
            </a:fld>
            <a:endParaRPr lang="zh-TW" altLang="en-US"/>
          </a:p>
        </p:txBody>
      </p:sp>
    </p:spTree>
    <p:extLst>
      <p:ext uri="{BB962C8B-B14F-4D97-AF65-F5344CB8AC3E}">
        <p14:creationId xmlns:p14="http://schemas.microsoft.com/office/powerpoint/2010/main" val="495860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檢查駕駛者在訓練期間未遇到的情況下如何識別危險。</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r>
              <a:rPr lang="en-US" altLang="zh-TW" sz="1200" b="0" i="0" kern="1200" dirty="0">
                <a:solidFill>
                  <a:schemeClr val="tx1"/>
                </a:solidFill>
                <a:effectLst/>
                <a:latin typeface="+mn-lt"/>
                <a:ea typeface="+mn-ea"/>
                <a:cs typeface="+mn-cs"/>
              </a:rPr>
              <a:t>UYI =</a:t>
            </a:r>
            <a:r>
              <a:rPr lang="zh-TW" altLang="en-US" sz="1200" b="0" i="0" kern="1200" dirty="0">
                <a:solidFill>
                  <a:schemeClr val="tx1"/>
                </a:solidFill>
                <a:effectLst/>
                <a:latin typeface="+mn-lt"/>
                <a:ea typeface="+mn-ea"/>
                <a:cs typeface="+mn-cs"/>
              </a:rPr>
              <a:t>未經訓練的年輕經驗豐富的駕駛者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38</a:t>
            </a:fld>
            <a:endParaRPr lang="zh-TW" altLang="en-US"/>
          </a:p>
        </p:txBody>
      </p:sp>
    </p:spTree>
    <p:extLst>
      <p:ext uri="{BB962C8B-B14F-4D97-AF65-F5344CB8AC3E}">
        <p14:creationId xmlns:p14="http://schemas.microsoft.com/office/powerpoint/2010/main" val="3912623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39</a:t>
            </a:fld>
            <a:endParaRPr lang="zh-TW" altLang="en-US"/>
          </a:p>
        </p:txBody>
      </p:sp>
    </p:spTree>
    <p:extLst>
      <p:ext uri="{BB962C8B-B14F-4D97-AF65-F5344CB8AC3E}">
        <p14:creationId xmlns:p14="http://schemas.microsoft.com/office/powerpoint/2010/main" val="315992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4</a:t>
            </a:fld>
            <a:endParaRPr lang="zh-TW" altLang="en-US"/>
          </a:p>
        </p:txBody>
      </p:sp>
    </p:spTree>
    <p:extLst>
      <p:ext uri="{BB962C8B-B14F-4D97-AF65-F5344CB8AC3E}">
        <p14:creationId xmlns:p14="http://schemas.microsoft.com/office/powerpoint/2010/main" val="1050026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檢查駕駛者在訓練期間未遇到的情況下如何識別危險。</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M1-M3</a:t>
            </a:r>
            <a:r>
              <a:rPr lang="zh-TW" altLang="en-US" sz="1200" b="0" i="0" kern="1200" dirty="0">
                <a:solidFill>
                  <a:schemeClr val="tx1"/>
                </a:solidFill>
                <a:effectLst/>
                <a:latin typeface="+mn-lt"/>
                <a:ea typeface="+mn-ea"/>
                <a:cs typeface="+mn-cs"/>
              </a:rPr>
              <a:t>：影片重複</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次，其各個依變量的平均值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TYI =</a:t>
            </a:r>
            <a:r>
              <a:rPr lang="zh-TW" altLang="en-US" sz="1200" b="0" i="0" kern="1200" dirty="0">
                <a:solidFill>
                  <a:schemeClr val="tx1"/>
                </a:solidFill>
                <a:effectLst/>
                <a:latin typeface="+mn-lt"/>
                <a:ea typeface="+mn-ea"/>
                <a:cs typeface="+mn-cs"/>
              </a:rPr>
              <a:t>訓練有素的年輕駕駛者，</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E =</a:t>
            </a:r>
            <a:r>
              <a:rPr lang="zh-TW" altLang="en-US" sz="1200" b="0" i="0" kern="1200" dirty="0">
                <a:solidFill>
                  <a:schemeClr val="tx1"/>
                </a:solidFill>
                <a:effectLst/>
                <a:latin typeface="+mn-lt"/>
                <a:ea typeface="+mn-ea"/>
                <a:cs typeface="+mn-cs"/>
              </a:rPr>
              <a:t>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a:p>
            <a:r>
              <a:rPr lang="en-US" altLang="zh-TW" sz="1200" b="0" i="0" kern="1200" dirty="0">
                <a:solidFill>
                  <a:schemeClr val="tx1"/>
                </a:solidFill>
                <a:effectLst/>
                <a:latin typeface="+mn-lt"/>
                <a:ea typeface="+mn-ea"/>
                <a:cs typeface="+mn-cs"/>
              </a:rPr>
              <a:t>UYI =</a:t>
            </a:r>
            <a:r>
              <a:rPr lang="zh-TW" altLang="en-US" sz="1200" b="0" i="0" kern="1200" dirty="0">
                <a:solidFill>
                  <a:schemeClr val="tx1"/>
                </a:solidFill>
                <a:effectLst/>
                <a:latin typeface="+mn-lt"/>
                <a:ea typeface="+mn-ea"/>
                <a:cs typeface="+mn-cs"/>
              </a:rPr>
              <a:t>未經訓練的年輕經驗豐富的駕駛者</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40</a:t>
            </a:fld>
            <a:endParaRPr lang="zh-TW" altLang="en-US"/>
          </a:p>
        </p:txBody>
      </p:sp>
    </p:spTree>
    <p:extLst>
      <p:ext uri="{BB962C8B-B14F-4D97-AF65-F5344CB8AC3E}">
        <p14:creationId xmlns:p14="http://schemas.microsoft.com/office/powerpoint/2010/main" val="262794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）危險還未看見（仍在人行道上）</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b</a:t>
            </a:r>
            <a:r>
              <a:rPr lang="zh-TW" altLang="en-US" sz="1200" b="0" i="0" kern="1200" dirty="0">
                <a:solidFill>
                  <a:schemeClr val="tx1"/>
                </a:solidFill>
                <a:effectLst/>
                <a:latin typeface="+mn-lt"/>
                <a:ea typeface="+mn-ea"/>
                <a:cs typeface="+mn-cs"/>
              </a:rPr>
              <a:t>）危險已看見（溜冰鞋衝上道路時）</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）根據左側道白色車，他那邊可能會有一個潛在的非看見危險</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d</a:t>
            </a:r>
            <a:r>
              <a:rPr lang="zh-TW" altLang="en-US" sz="1200" b="0" i="0" kern="1200" dirty="0">
                <a:solidFill>
                  <a:schemeClr val="tx1"/>
                </a:solidFill>
                <a:effectLst/>
                <a:latin typeface="+mn-lt"/>
                <a:ea typeface="+mn-ea"/>
                <a:cs typeface="+mn-cs"/>
              </a:rPr>
              <a:t>）左側道白色車那邊出現一個行人，潛在的看見危險已出現</a:t>
            </a:r>
            <a:endParaRPr lang="en-US" altLang="zh-TW" sz="1200" b="0" i="0" kern="1200" dirty="0">
              <a:solidFill>
                <a:schemeClr val="tx1"/>
              </a:solidFill>
              <a:effectLst/>
              <a:latin typeface="+mn-lt"/>
              <a:ea typeface="+mn-ea"/>
              <a:cs typeface="+mn-cs"/>
            </a:endParaRPr>
          </a:p>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41</a:t>
            </a:fld>
            <a:endParaRPr lang="zh-TW" altLang="en-US"/>
          </a:p>
        </p:txBody>
      </p:sp>
    </p:spTree>
    <p:extLst>
      <p:ext uri="{BB962C8B-B14F-4D97-AF65-F5344CB8AC3E}">
        <p14:creationId xmlns:p14="http://schemas.microsoft.com/office/powerpoint/2010/main" val="1602687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42</a:t>
            </a:fld>
            <a:endParaRPr lang="zh-TW" altLang="en-US"/>
          </a:p>
        </p:txBody>
      </p:sp>
    </p:spTree>
    <p:extLst>
      <p:ext uri="{BB962C8B-B14F-4D97-AF65-F5344CB8AC3E}">
        <p14:creationId xmlns:p14="http://schemas.microsoft.com/office/powerpoint/2010/main" val="397661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5</a:t>
            </a:fld>
            <a:endParaRPr lang="zh-TW" altLang="en-US"/>
          </a:p>
        </p:txBody>
      </p:sp>
    </p:spTree>
    <p:extLst>
      <p:ext uri="{BB962C8B-B14F-4D97-AF65-F5344CB8AC3E}">
        <p14:creationId xmlns:p14="http://schemas.microsoft.com/office/powerpoint/2010/main" val="6088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6</a:t>
            </a:fld>
            <a:endParaRPr lang="zh-TW" altLang="en-US"/>
          </a:p>
        </p:txBody>
      </p:sp>
    </p:spTree>
    <p:extLst>
      <p:ext uri="{BB962C8B-B14F-4D97-AF65-F5344CB8AC3E}">
        <p14:creationId xmlns:p14="http://schemas.microsoft.com/office/powerpoint/2010/main" val="188522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7</a:t>
            </a:fld>
            <a:endParaRPr lang="zh-TW" altLang="en-US"/>
          </a:p>
        </p:txBody>
      </p:sp>
    </p:spTree>
    <p:extLst>
      <p:ext uri="{BB962C8B-B14F-4D97-AF65-F5344CB8AC3E}">
        <p14:creationId xmlns:p14="http://schemas.microsoft.com/office/powerpoint/2010/main" val="1214925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8</a:t>
            </a:fld>
            <a:endParaRPr lang="zh-TW" altLang="en-US"/>
          </a:p>
        </p:txBody>
      </p:sp>
    </p:spTree>
    <p:extLst>
      <p:ext uri="{BB962C8B-B14F-4D97-AF65-F5344CB8AC3E}">
        <p14:creationId xmlns:p14="http://schemas.microsoft.com/office/powerpoint/2010/main" val="1817214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9</a:t>
            </a:fld>
            <a:endParaRPr lang="zh-TW" altLang="en-US"/>
          </a:p>
        </p:txBody>
      </p:sp>
    </p:spTree>
    <p:extLst>
      <p:ext uri="{BB962C8B-B14F-4D97-AF65-F5344CB8AC3E}">
        <p14:creationId xmlns:p14="http://schemas.microsoft.com/office/powerpoint/2010/main" val="419319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1">
        <a:schemeClr val="bg1"/>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2020/7/11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7782634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2020/7/11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416126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2020/7/11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180809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2020/7/11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70743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2020/7/11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404891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2020/7/11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95678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B09BF9-A554-4500-B2DF-9FA5F9B110F8}" type="datetimeFigureOut">
              <a:rPr lang="zh-TW" altLang="en-US" smtClean="0"/>
              <a:t>2020/7/11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64634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B09BF9-A554-4500-B2DF-9FA5F9B110F8}" type="datetimeFigureOut">
              <a:rPr lang="zh-TW" altLang="en-US" smtClean="0"/>
              <a:t>2020/7/11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69649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B09BF9-A554-4500-B2DF-9FA5F9B110F8}" type="datetimeFigureOut">
              <a:rPr lang="zh-TW" altLang="en-US" smtClean="0"/>
              <a:t>2020/7/11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62432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2020/7/11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94335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2020/7/11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332482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09BF9-A554-4500-B2DF-9FA5F9B110F8}" type="datetimeFigureOut">
              <a:rPr lang="zh-TW" altLang="en-US" smtClean="0"/>
              <a:t>2020/7/11</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7017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81977" y="2046620"/>
            <a:ext cx="11828045" cy="1636294"/>
          </a:xfrm>
        </p:spPr>
        <p:txBody>
          <a:bodyPr>
            <a:noAutofit/>
          </a:bodyPr>
          <a:lstStyle/>
          <a:p>
            <a:r>
              <a:rPr lang="en-US" altLang="zh-TW" sz="4800" b="1" dirty="0"/>
              <a:t>The effects of repetitive presentation of specific hazards on eye movements in hazard perception training, of experienced and young-inexperienced drivers</a:t>
            </a:r>
            <a:endParaRPr lang="zh-TW" altLang="zh-TW" sz="4800" dirty="0"/>
          </a:p>
        </p:txBody>
      </p:sp>
      <p:sp>
        <p:nvSpPr>
          <p:cNvPr id="4" name="文字方塊 3"/>
          <p:cNvSpPr txBox="1"/>
          <p:nvPr/>
        </p:nvSpPr>
        <p:spPr>
          <a:xfrm>
            <a:off x="8821017" y="5939752"/>
            <a:ext cx="3173506" cy="523220"/>
          </a:xfrm>
          <a:prstGeom prst="rect">
            <a:avLst/>
          </a:prstGeom>
          <a:noFill/>
        </p:spPr>
        <p:txBody>
          <a:bodyPr wrap="square" rtlCol="0">
            <a:spAutoFit/>
          </a:bodyPr>
          <a:lstStyle/>
          <a:p>
            <a:r>
              <a:rPr lang="en-US" altLang="zh-TW" sz="2800" b="1" dirty="0"/>
              <a:t>Reporter</a:t>
            </a:r>
            <a:r>
              <a:rPr lang="zh-TW" altLang="en-US" sz="2800" b="1" dirty="0"/>
              <a:t>：</a:t>
            </a:r>
            <a:r>
              <a:rPr lang="zh-TW" altLang="en-US" sz="2800" b="1" dirty="0">
                <a:latin typeface="微軟正黑體" panose="020B0604030504040204" pitchFamily="34" charset="-120"/>
                <a:ea typeface="微軟正黑體" panose="020B0604030504040204" pitchFamily="34" charset="-120"/>
              </a:rPr>
              <a:t>陳姿璇</a:t>
            </a:r>
          </a:p>
        </p:txBody>
      </p:sp>
      <p:sp>
        <p:nvSpPr>
          <p:cNvPr id="3" name="矩形 2"/>
          <p:cNvSpPr/>
          <p:nvPr/>
        </p:nvSpPr>
        <p:spPr>
          <a:xfrm>
            <a:off x="3670913" y="3794096"/>
            <a:ext cx="4670200" cy="461665"/>
          </a:xfrm>
          <a:prstGeom prst="rect">
            <a:avLst/>
          </a:prstGeom>
        </p:spPr>
        <p:txBody>
          <a:bodyPr wrap="square">
            <a:spAutoFit/>
          </a:bodyPr>
          <a:lstStyle/>
          <a:p>
            <a:r>
              <a:rPr lang="en-US" altLang="zh-TW" sz="2400" dirty="0" err="1"/>
              <a:t>Avinoam</a:t>
            </a:r>
            <a:r>
              <a:rPr lang="en-US" altLang="zh-TW" sz="2400" dirty="0"/>
              <a:t> </a:t>
            </a:r>
            <a:r>
              <a:rPr lang="en-US" altLang="zh-TW" sz="2400" dirty="0" err="1"/>
              <a:t>Borowsky</a:t>
            </a:r>
            <a:r>
              <a:rPr lang="zh-TW" altLang="en-US" sz="2400" dirty="0"/>
              <a:t>*</a:t>
            </a:r>
            <a:r>
              <a:rPr lang="en-US" altLang="zh-TW" sz="2400" dirty="0"/>
              <a:t>, Tal </a:t>
            </a:r>
            <a:r>
              <a:rPr lang="en-US" altLang="zh-TW" sz="2400" dirty="0" err="1"/>
              <a:t>Oron</a:t>
            </a:r>
            <a:r>
              <a:rPr lang="en-US" altLang="zh-TW" sz="2400" dirty="0"/>
              <a:t>-Gilad</a:t>
            </a:r>
            <a:endParaRPr lang="zh-TW" altLang="en-US" sz="2400" dirty="0"/>
          </a:p>
        </p:txBody>
      </p:sp>
      <p:sp>
        <p:nvSpPr>
          <p:cNvPr id="5" name="矩形 4"/>
          <p:cNvSpPr/>
          <p:nvPr/>
        </p:nvSpPr>
        <p:spPr>
          <a:xfrm>
            <a:off x="3489148" y="4395834"/>
            <a:ext cx="5565642" cy="830997"/>
          </a:xfrm>
          <a:prstGeom prst="rect">
            <a:avLst/>
          </a:prstGeom>
        </p:spPr>
        <p:txBody>
          <a:bodyPr wrap="square">
            <a:spAutoFit/>
          </a:bodyPr>
          <a:lstStyle/>
          <a:p>
            <a:r>
              <a:rPr lang="fr-FR" altLang="zh-TW" sz="2400" dirty="0"/>
              <a:t>Accident Analysis &amp; Prevention</a:t>
            </a:r>
          </a:p>
          <a:p>
            <a:r>
              <a:rPr lang="fr-FR" altLang="zh-TW" sz="2400" dirty="0"/>
              <a:t>Volume 59, October 2013, Pages 548-565</a:t>
            </a:r>
          </a:p>
        </p:txBody>
      </p:sp>
    </p:spTree>
    <p:extLst>
      <p:ext uri="{BB962C8B-B14F-4D97-AF65-F5344CB8AC3E}">
        <p14:creationId xmlns:p14="http://schemas.microsoft.com/office/powerpoint/2010/main" val="258308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27C95BAA-6A88-49DC-ADC4-7F6D874EE31B}"/>
              </a:ext>
            </a:extLst>
          </p:cNvPr>
          <p:cNvSpPr/>
          <p:nvPr/>
        </p:nvSpPr>
        <p:spPr>
          <a:xfrm>
            <a:off x="250230" y="1545551"/>
            <a:ext cx="10762712" cy="1384995"/>
          </a:xfrm>
          <a:prstGeom prst="rect">
            <a:avLst/>
          </a:prstGeom>
        </p:spPr>
        <p:txBody>
          <a:bodyPr wrap="square">
            <a:spAutoFit/>
          </a:bodyPr>
          <a:lstStyle/>
          <a:p>
            <a:pPr marL="457200" lvl="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Young et al. (2017)</a:t>
            </a:r>
            <a:r>
              <a:rPr lang="zh-TW" altLang="en-US" sz="2800" b="1" dirty="0">
                <a:latin typeface="微軟正黑體" panose="020B0604030504040204" pitchFamily="34" charset="-120"/>
                <a:ea typeface="微軟正黑體" panose="020B0604030504040204" pitchFamily="34" charset="-120"/>
              </a:rPr>
              <a:t>發現在一個評論性的訓練</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當參與者駕駛時，聽著關於不同事件的言語評論</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後，參與者在接觸危險時，對於</a:t>
            </a:r>
            <a:r>
              <a:rPr lang="en-US" altLang="zh-TW" sz="2800" b="1" dirty="0">
                <a:latin typeface="微軟正黑體" panose="020B0604030504040204" pitchFamily="34" charset="-120"/>
                <a:ea typeface="微軟正黑體" panose="020B0604030504040204" pitchFamily="34" charset="-120"/>
              </a:rPr>
              <a:t>HP</a:t>
            </a:r>
            <a:r>
              <a:rPr lang="zh-TW" altLang="en-US" sz="2800" b="1" dirty="0">
                <a:latin typeface="微軟正黑體" panose="020B0604030504040204" pitchFamily="34" charset="-120"/>
                <a:ea typeface="微軟正黑體" panose="020B0604030504040204" pitchFamily="34" charset="-120"/>
              </a:rPr>
              <a:t>並沒有明顯的效益。</a:t>
            </a:r>
          </a:p>
        </p:txBody>
      </p:sp>
      <p:sp>
        <p:nvSpPr>
          <p:cNvPr id="12" name="矩形 11">
            <a:extLst>
              <a:ext uri="{FF2B5EF4-FFF2-40B4-BE49-F238E27FC236}">
                <a16:creationId xmlns:a16="http://schemas.microsoft.com/office/drawing/2014/main" id="{52595D98-C146-4FF2-AFFB-2E3254928E75}"/>
              </a:ext>
            </a:extLst>
          </p:cNvPr>
          <p:cNvSpPr/>
          <p:nvPr/>
        </p:nvSpPr>
        <p:spPr>
          <a:xfrm>
            <a:off x="2875773" y="3927455"/>
            <a:ext cx="6440451" cy="534848"/>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改善</a:t>
            </a:r>
            <a:r>
              <a:rPr lang="en-US" altLang="zh-TW" sz="2800" b="1" dirty="0">
                <a:solidFill>
                  <a:prstClr val="black"/>
                </a:solidFill>
                <a:latin typeface="微軟正黑體" panose="020B0604030504040204" pitchFamily="34" charset="-120"/>
                <a:ea typeface="微軟正黑體" panose="020B0604030504040204" pitchFamily="34" charset="-120"/>
              </a:rPr>
              <a:t>HP</a:t>
            </a:r>
            <a:r>
              <a:rPr lang="zh-TW" altLang="en-US" sz="2800" b="1" dirty="0">
                <a:solidFill>
                  <a:prstClr val="black"/>
                </a:solidFill>
                <a:latin typeface="微軟正黑體" panose="020B0604030504040204" pitchFamily="34" charset="-120"/>
                <a:ea typeface="微軟正黑體" panose="020B0604030504040204" pitchFamily="34" charset="-120"/>
              </a:rPr>
              <a:t>的關鍵因素為道路景觀的觀察力</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3" name="圓角矩形 1">
            <a:extLst>
              <a:ext uri="{FF2B5EF4-FFF2-40B4-BE49-F238E27FC236}">
                <a16:creationId xmlns:a16="http://schemas.microsoft.com/office/drawing/2014/main" id="{922EB839-CE26-4FCC-A57C-68102CE9EE67}"/>
              </a:ext>
            </a:extLst>
          </p:cNvPr>
          <p:cNvSpPr/>
          <p:nvPr/>
        </p:nvSpPr>
        <p:spPr>
          <a:xfrm>
            <a:off x="2875773" y="3760970"/>
            <a:ext cx="6440452" cy="819873"/>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單箭頭接點 13">
            <a:extLst>
              <a:ext uri="{FF2B5EF4-FFF2-40B4-BE49-F238E27FC236}">
                <a16:creationId xmlns:a16="http://schemas.microsoft.com/office/drawing/2014/main" id="{A6ACD01B-904A-4A4E-A408-618DECB8EA1E}"/>
              </a:ext>
            </a:extLst>
          </p:cNvPr>
          <p:cNvCxnSpPr/>
          <p:nvPr/>
        </p:nvCxnSpPr>
        <p:spPr>
          <a:xfrm>
            <a:off x="6095999" y="3224209"/>
            <a:ext cx="0" cy="433137"/>
          </a:xfrm>
          <a:prstGeom prst="straightConnector1">
            <a:avLst/>
          </a:prstGeom>
          <a:ln w="762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圓角矩形 5">
            <a:extLst>
              <a:ext uri="{FF2B5EF4-FFF2-40B4-BE49-F238E27FC236}">
                <a16:creationId xmlns:a16="http://schemas.microsoft.com/office/drawing/2014/main" id="{DA7DC857-312A-4693-A859-204395432BC0}"/>
              </a:ext>
            </a:extLst>
          </p:cNvPr>
          <p:cNvSpPr/>
          <p:nvPr/>
        </p:nvSpPr>
        <p:spPr>
          <a:xfrm>
            <a:off x="627017" y="4878524"/>
            <a:ext cx="10762711" cy="1533754"/>
          </a:xfrm>
          <a:prstGeom prst="roundRect">
            <a:avLst/>
          </a:prstGeom>
          <a:solidFill>
            <a:srgbClr val="F7C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許多研究的結果也建議訓練只須包括指導的部分，像是訓練駕駛者在危險事件中如何看以及如何解決</a:t>
            </a:r>
            <a:r>
              <a:rPr lang="en-US" altLang="zh-TW" sz="2800" b="1" dirty="0">
                <a:solidFill>
                  <a:prstClr val="black"/>
                </a:solidFill>
                <a:latin typeface="微軟正黑體" panose="020B0604030504040204" pitchFamily="34" charset="-120"/>
                <a:ea typeface="微軟正黑體" panose="020B0604030504040204" pitchFamily="34" charset="-120"/>
              </a:rPr>
              <a:t>(McKenna and Crick, 1997; Meir et al., 2014)</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6799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55EB6EF-D23B-4BEC-A0E1-8CF5A00DE810}"/>
              </a:ext>
            </a:extLst>
          </p:cNvPr>
          <p:cNvSpPr/>
          <p:nvPr/>
        </p:nvSpPr>
        <p:spPr>
          <a:xfrm>
            <a:off x="190678" y="2376876"/>
            <a:ext cx="11091538" cy="1384995"/>
          </a:xfrm>
          <a:prstGeom prst="rect">
            <a:avLst/>
          </a:prstGeom>
        </p:spPr>
        <p:txBody>
          <a:bodyPr wrap="square">
            <a:spAutoFit/>
          </a:bodyPr>
          <a:lstStyle/>
          <a:p>
            <a:pPr marL="457200" lvl="0" indent="-457200">
              <a:buFont typeface="Arial" panose="020B0604020202020204" pitchFamily="34" charset="0"/>
              <a:buChar char="•"/>
            </a:pPr>
            <a:r>
              <a:rPr lang="en-US" altLang="zh-TW" sz="2800" b="1" dirty="0">
                <a:latin typeface="微軟正黑體" panose="020B0604030504040204" pitchFamily="34" charset="-120"/>
                <a:ea typeface="微軟正黑體" panose="020B0604030504040204" pitchFamily="34" charset="-120"/>
              </a:rPr>
              <a:t> Vakil et al.(1998)</a:t>
            </a:r>
            <a:r>
              <a:rPr lang="zh-TW" altLang="en-US" sz="2800" b="1" dirty="0">
                <a:latin typeface="微軟正黑體" panose="020B0604030504040204" pitchFamily="34" charset="-120"/>
                <a:ea typeface="微軟正黑體" panose="020B0604030504040204" pitchFamily="34" charset="-120"/>
              </a:rPr>
              <a:t>研究表示，當需要將學習的技能轉移到更困難的任務上時，</a:t>
            </a:r>
            <a:r>
              <a:rPr lang="zh-TW" altLang="en-US" sz="2800" b="1" dirty="0">
                <a:highlight>
                  <a:srgbClr val="F2A068"/>
                </a:highlight>
                <a:latin typeface="微軟正黑體" panose="020B0604030504040204" pitchFamily="34" charset="-120"/>
                <a:ea typeface="微軟正黑體" panose="020B0604030504040204" pitchFamily="34" charset="-120"/>
              </a:rPr>
              <a:t>接受非教學的重複性訓練的參與者</a:t>
            </a:r>
            <a:r>
              <a:rPr lang="zh-TW" altLang="en-US" sz="2800" b="1" dirty="0">
                <a:latin typeface="微軟正黑體" panose="020B0604030504040204" pitchFamily="34" charset="-120"/>
                <a:ea typeface="微軟正黑體" panose="020B0604030504040204" pitchFamily="34" charset="-120"/>
              </a:rPr>
              <a:t>比經過教學性訓練的參與者</a:t>
            </a:r>
            <a:r>
              <a:rPr lang="zh-TW" altLang="en-US" sz="2800" b="1" dirty="0">
                <a:highlight>
                  <a:srgbClr val="F2A068"/>
                </a:highlight>
                <a:latin typeface="微軟正黑體" panose="020B0604030504040204" pitchFamily="34" charset="-120"/>
                <a:ea typeface="微軟正黑體" panose="020B0604030504040204" pitchFamily="34" charset="-120"/>
              </a:rPr>
              <a:t>受益更多</a:t>
            </a:r>
            <a:r>
              <a:rPr lang="zh-TW" altLang="en-US" sz="2800" b="1" dirty="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27C95BAA-6A88-49DC-ADC4-7F6D874EE31B}"/>
              </a:ext>
            </a:extLst>
          </p:cNvPr>
          <p:cNvSpPr/>
          <p:nvPr/>
        </p:nvSpPr>
        <p:spPr>
          <a:xfrm>
            <a:off x="190678" y="1433811"/>
            <a:ext cx="11436250"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當前研究的目的，利用沒有明確目的的學習稱為“非教學的重複學習”進行研究。</a:t>
            </a:r>
          </a:p>
        </p:txBody>
      </p:sp>
      <p:sp>
        <p:nvSpPr>
          <p:cNvPr id="2" name="矩形 1">
            <a:extLst>
              <a:ext uri="{FF2B5EF4-FFF2-40B4-BE49-F238E27FC236}">
                <a16:creationId xmlns:a16="http://schemas.microsoft.com/office/drawing/2014/main" id="{8CFF6A16-0BA1-47E4-9FE5-1AD64025EA21}"/>
              </a:ext>
            </a:extLst>
          </p:cNvPr>
          <p:cNvSpPr/>
          <p:nvPr/>
        </p:nvSpPr>
        <p:spPr>
          <a:xfrm>
            <a:off x="190678" y="4192867"/>
            <a:ext cx="11091539" cy="1815882"/>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關於視覺注意力，研究人員建議，反覆暴露於同一場景會增強該場景的隱性視覺記憶力，從而提高對目標的視覺掃描效率。</a:t>
            </a:r>
            <a:r>
              <a:rPr lang="da-DK" altLang="zh-TW" sz="2800" b="1" dirty="0">
                <a:solidFill>
                  <a:prstClr val="black"/>
                </a:solidFill>
                <a:latin typeface="微軟正黑體" panose="020B0604030504040204" pitchFamily="34" charset="-120"/>
                <a:ea typeface="微軟正黑體" panose="020B0604030504040204" pitchFamily="34" charset="-120"/>
              </a:rPr>
              <a:t>(Brockmole and Henderson, 2006; Kunar et al., 2008; Li et al., 2016; Neider and Zelinsky, 2008; Wolfe et al., 2011)</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1752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C376F1B2-96C1-49ED-B256-D26CB0A8E458}"/>
              </a:ext>
            </a:extLst>
          </p:cNvPr>
          <p:cNvSpPr/>
          <p:nvPr/>
        </p:nvSpPr>
        <p:spPr>
          <a:xfrm>
            <a:off x="396570" y="1560634"/>
            <a:ext cx="10762712" cy="1815882"/>
          </a:xfrm>
          <a:prstGeom prst="rect">
            <a:avLst/>
          </a:prstGeom>
        </p:spPr>
        <p:txBody>
          <a:bodyPr wrap="square">
            <a:spAutoFit/>
          </a:bodyPr>
          <a:lstStyle/>
          <a:p>
            <a:pPr marL="457200" lvl="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有關</a:t>
            </a:r>
            <a:r>
              <a:rPr lang="en-US" altLang="zh-TW" sz="2800" b="1" dirty="0">
                <a:latin typeface="微軟正黑體" panose="020B0604030504040204" pitchFamily="34" charset="-120"/>
                <a:ea typeface="微軟正黑體" panose="020B0604030504040204" pitchFamily="34" charset="-120"/>
              </a:rPr>
              <a:t>HP</a:t>
            </a:r>
            <a:r>
              <a:rPr lang="zh-TW" altLang="en-US" sz="2800" b="1" dirty="0">
                <a:latin typeface="微軟正黑體" panose="020B0604030504040204" pitchFamily="34" charset="-120"/>
                <a:ea typeface="微軟正黑體" panose="020B0604030504040204" pitchFamily="34" charset="-120"/>
              </a:rPr>
              <a:t>的文獻表示，在駕駛者觀察駕駛場景時，駕駛者的掃描模式可以深入了解</a:t>
            </a:r>
            <a:r>
              <a:rPr lang="en-US" altLang="zh-TW" sz="2800" b="1" dirty="0">
                <a:latin typeface="微軟正黑體" panose="020B0604030504040204" pitchFamily="34" charset="-120"/>
                <a:ea typeface="微軟正黑體" panose="020B0604030504040204" pitchFamily="34" charset="-120"/>
              </a:rPr>
              <a:t>HP</a:t>
            </a:r>
            <a:r>
              <a:rPr lang="zh-TW" altLang="en-US" sz="2800" b="1" dirty="0">
                <a:latin typeface="微軟正黑體" panose="020B0604030504040204" pitchFamily="34" charset="-120"/>
                <a:ea typeface="微軟正黑體" panose="020B0604030504040204" pitchFamily="34" charset="-120"/>
              </a:rPr>
              <a:t>的訓練效果</a:t>
            </a:r>
            <a:r>
              <a:rPr lang="da-DK" altLang="zh-TW" sz="2800" b="1" dirty="0">
                <a:latin typeface="微軟正黑體" panose="020B0604030504040204" pitchFamily="34" charset="-120"/>
                <a:ea typeface="微軟正黑體" panose="020B0604030504040204" pitchFamily="34" charset="-120"/>
              </a:rPr>
              <a:t>(e.g., Borowsky et al., 2010; Pollatsek et al., 2006; Pradhan et al., 2009; Vlakveld et al., 2011; Young et al., 2014, 2017)</a:t>
            </a:r>
            <a:endParaRPr lang="zh-TW" altLang="en-US" sz="2800" b="1" dirty="0">
              <a:latin typeface="微軟正黑體" panose="020B0604030504040204" pitchFamily="34" charset="-120"/>
              <a:ea typeface="微軟正黑體" panose="020B0604030504040204" pitchFamily="34" charset="-120"/>
            </a:endParaRPr>
          </a:p>
        </p:txBody>
      </p:sp>
      <p:sp>
        <p:nvSpPr>
          <p:cNvPr id="3" name="矩形: 圓角 2">
            <a:extLst>
              <a:ext uri="{FF2B5EF4-FFF2-40B4-BE49-F238E27FC236}">
                <a16:creationId xmlns:a16="http://schemas.microsoft.com/office/drawing/2014/main" id="{33BF0504-6139-4673-8E08-816B95C845AE}"/>
              </a:ext>
            </a:extLst>
          </p:cNvPr>
          <p:cNvSpPr/>
          <p:nvPr/>
        </p:nvSpPr>
        <p:spPr>
          <a:xfrm>
            <a:off x="1610773" y="3418324"/>
            <a:ext cx="8970454" cy="1168863"/>
          </a:xfrm>
          <a:prstGeom prst="roundRect">
            <a:avLst/>
          </a:prstGeom>
          <a:solidFill>
            <a:srgbClr val="F2A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越來越多證據支持，在</a:t>
            </a:r>
            <a:r>
              <a:rPr lang="en-US" altLang="zh-TW" sz="2800" b="1" dirty="0">
                <a:solidFill>
                  <a:schemeClr val="tx1"/>
                </a:solidFill>
                <a:latin typeface="微軟正黑體" panose="020B0604030504040204" pitchFamily="34" charset="-120"/>
                <a:ea typeface="微軟正黑體" panose="020B0604030504040204" pitchFamily="34" charset="-120"/>
              </a:rPr>
              <a:t>HP</a:t>
            </a:r>
            <a:r>
              <a:rPr lang="zh-TW" altLang="en-US" sz="2800" b="1" dirty="0">
                <a:solidFill>
                  <a:schemeClr val="tx1"/>
                </a:solidFill>
                <a:latin typeface="微軟正黑體" panose="020B0604030504040204" pitchFamily="34" charset="-120"/>
                <a:ea typeface="微軟正黑體" panose="020B0604030504040204" pitchFamily="34" charset="-120"/>
              </a:rPr>
              <a:t>訓練中積極的參與是有效的</a:t>
            </a:r>
            <a:r>
              <a:rPr lang="en-US" altLang="zh-TW" sz="2800" b="1" dirty="0">
                <a:solidFill>
                  <a:schemeClr val="tx1"/>
                </a:solidFill>
                <a:latin typeface="微軟正黑體" panose="020B0604030504040204" pitchFamily="34" charset="-120"/>
                <a:ea typeface="微軟正黑體" panose="020B0604030504040204" pitchFamily="34" charset="-120"/>
              </a:rPr>
              <a:t>(Meir et al., 2014; Young et al., 2017)</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14" name="圓角矩形 1">
            <a:extLst>
              <a:ext uri="{FF2B5EF4-FFF2-40B4-BE49-F238E27FC236}">
                <a16:creationId xmlns:a16="http://schemas.microsoft.com/office/drawing/2014/main" id="{573C66A0-04C7-4265-AC1B-6B96CEE6CFDD}"/>
              </a:ext>
            </a:extLst>
          </p:cNvPr>
          <p:cNvSpPr/>
          <p:nvPr/>
        </p:nvSpPr>
        <p:spPr>
          <a:xfrm>
            <a:off x="1610773" y="4761302"/>
            <a:ext cx="8970454" cy="1970571"/>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39C7F80B-2ACC-4988-9AF5-E476F6CC08CD}"/>
              </a:ext>
            </a:extLst>
          </p:cNvPr>
          <p:cNvSpPr txBox="1"/>
          <p:nvPr/>
        </p:nvSpPr>
        <p:spPr>
          <a:xfrm>
            <a:off x="1805362" y="4954234"/>
            <a:ext cx="8581276" cy="954107"/>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引發了一個問題，即是否可以利用重複學習的訓練來促進年輕經驗不足的駕駛者，其眼睛掃描的方式。</a:t>
            </a:r>
          </a:p>
        </p:txBody>
      </p:sp>
      <p:sp>
        <p:nvSpPr>
          <p:cNvPr id="8" name="矩形 7">
            <a:extLst>
              <a:ext uri="{FF2B5EF4-FFF2-40B4-BE49-F238E27FC236}">
                <a16:creationId xmlns:a16="http://schemas.microsoft.com/office/drawing/2014/main" id="{26672216-327D-42C1-B97F-0D2E5EB2ADC0}"/>
              </a:ext>
            </a:extLst>
          </p:cNvPr>
          <p:cNvSpPr/>
          <p:nvPr/>
        </p:nvSpPr>
        <p:spPr>
          <a:xfrm>
            <a:off x="2720717" y="6058497"/>
            <a:ext cx="6750566" cy="523220"/>
          </a:xfrm>
          <a:prstGeom prst="rect">
            <a:avLst/>
          </a:prstGeom>
        </p:spPr>
        <p:txBody>
          <a:bodyPr wrap="none">
            <a:spAutoFit/>
          </a:bodyPr>
          <a:lstStyle/>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目的是測試針對年輕駕駛者的訓練效果</a:t>
            </a:r>
          </a:p>
        </p:txBody>
      </p:sp>
    </p:spTree>
    <p:extLst>
      <p:ext uri="{BB962C8B-B14F-4D97-AF65-F5344CB8AC3E}">
        <p14:creationId xmlns:p14="http://schemas.microsoft.com/office/powerpoint/2010/main" val="152953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03777" y="1700669"/>
            <a:ext cx="11335142"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研究假設</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3544A06A-804B-4AC6-968D-D6101466925C}"/>
              </a:ext>
            </a:extLst>
          </p:cNvPr>
          <p:cNvSpPr/>
          <p:nvPr/>
        </p:nvSpPr>
        <p:spPr>
          <a:xfrm>
            <a:off x="2321787" y="1531391"/>
            <a:ext cx="9624886" cy="954107"/>
          </a:xfrm>
          <a:prstGeom prst="rect">
            <a:avLst/>
          </a:prstGeom>
        </p:spPr>
        <p:txBody>
          <a:bodyPr wrap="square">
            <a:spAutoFit/>
          </a:bodyPr>
          <a:lstStyle/>
          <a:p>
            <a:pPr lvl="0"/>
            <a:r>
              <a:rPr lang="zh-TW" altLang="en-US" sz="2800" b="1" dirty="0">
                <a:latin typeface="微軟正黑體" panose="020B0604030504040204" pitchFamily="34" charset="-120"/>
                <a:ea typeface="微軟正黑體" panose="020B0604030504040204" pitchFamily="34" charset="-120"/>
              </a:rPr>
              <a:t>根據以下假設，根據不同的視覺掃描特性，衡量有經驗駕駛者的駕駛過程和年輕駕駛者的駕駛過程之間的</a:t>
            </a:r>
            <a:r>
              <a:rPr lang="en-US" altLang="zh-TW" sz="2800" b="1" dirty="0">
                <a:latin typeface="微軟正黑體" panose="020B0604030504040204" pitchFamily="34" charset="-120"/>
                <a:ea typeface="微軟正黑體" panose="020B0604030504040204" pitchFamily="34" charset="-120"/>
              </a:rPr>
              <a:t>HP</a:t>
            </a:r>
            <a:r>
              <a:rPr lang="zh-TW" altLang="en-US" sz="2800" b="1" dirty="0">
                <a:latin typeface="微軟正黑體" panose="020B0604030504040204" pitchFamily="34" charset="-120"/>
                <a:ea typeface="微軟正黑體" panose="020B0604030504040204" pitchFamily="34" charset="-120"/>
              </a:rPr>
              <a:t>差異。</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 name="矩形: 圓角 1">
            <a:extLst>
              <a:ext uri="{FF2B5EF4-FFF2-40B4-BE49-F238E27FC236}">
                <a16:creationId xmlns:a16="http://schemas.microsoft.com/office/drawing/2014/main" id="{CDB847F0-3EC8-4025-9941-87E1DF433711}"/>
              </a:ext>
            </a:extLst>
          </p:cNvPr>
          <p:cNvSpPr/>
          <p:nvPr/>
        </p:nvSpPr>
        <p:spPr>
          <a:xfrm>
            <a:off x="245327" y="1605303"/>
            <a:ext cx="1918010" cy="618586"/>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 name="群組 2">
            <a:extLst>
              <a:ext uri="{FF2B5EF4-FFF2-40B4-BE49-F238E27FC236}">
                <a16:creationId xmlns:a16="http://schemas.microsoft.com/office/drawing/2014/main" id="{57961DD6-0FCF-4A62-9C98-660176D29E94}"/>
              </a:ext>
            </a:extLst>
          </p:cNvPr>
          <p:cNvGrpSpPr/>
          <p:nvPr/>
        </p:nvGrpSpPr>
        <p:grpSpPr>
          <a:xfrm>
            <a:off x="523950" y="2726561"/>
            <a:ext cx="11229428" cy="954107"/>
            <a:chOff x="144816" y="2793467"/>
            <a:chExt cx="11229428" cy="954107"/>
          </a:xfrm>
        </p:grpSpPr>
        <p:sp>
          <p:nvSpPr>
            <p:cNvPr id="6" name="矩形 5">
              <a:extLst>
                <a:ext uri="{FF2B5EF4-FFF2-40B4-BE49-F238E27FC236}">
                  <a16:creationId xmlns:a16="http://schemas.microsoft.com/office/drawing/2014/main" id="{40938AAB-A9EC-49FD-9614-B35BCA24E597}"/>
                </a:ext>
              </a:extLst>
            </p:cNvPr>
            <p:cNvSpPr/>
            <p:nvPr/>
          </p:nvSpPr>
          <p:spPr>
            <a:xfrm>
              <a:off x="144816" y="3008910"/>
              <a:ext cx="778252" cy="523220"/>
            </a:xfrm>
            <a:prstGeom prst="rect">
              <a:avLst/>
            </a:prstGeom>
          </p:spPr>
          <p:txBody>
            <a:bodyPr wrap="square">
              <a:spAutoFit/>
            </a:bodyPr>
            <a:lstStyle/>
            <a:p>
              <a:pPr lvl="0"/>
              <a:r>
                <a:rPr lang="en-US" altLang="zh-TW" sz="2800" b="1" dirty="0">
                  <a:latin typeface="微軟正黑體" panose="020B0604030504040204" pitchFamily="34" charset="-120"/>
                  <a:ea typeface="微軟正黑體" panose="020B0604030504040204" pitchFamily="34" charset="-120"/>
                </a:rPr>
                <a:t>H1</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D8F0C779-063B-466D-A760-F5FE40896255}"/>
                </a:ext>
              </a:extLst>
            </p:cNvPr>
            <p:cNvSpPr/>
            <p:nvPr/>
          </p:nvSpPr>
          <p:spPr>
            <a:xfrm>
              <a:off x="898217" y="2793467"/>
              <a:ext cx="10476027" cy="954107"/>
            </a:xfrm>
            <a:prstGeom prst="rect">
              <a:avLst/>
            </a:prstGeom>
          </p:spPr>
          <p:txBody>
            <a:bodyPr wrap="square">
              <a:spAutoFit/>
            </a:bodyPr>
            <a:lstStyle/>
            <a:p>
              <a:pPr lvl="0"/>
              <a:r>
                <a:rPr lang="zh-TW" altLang="en-US" sz="2800" b="1" dirty="0">
                  <a:latin typeface="微軟正黑體" panose="020B0604030504040204" pitchFamily="34" charset="-120"/>
                  <a:ea typeface="微軟正黑體" panose="020B0604030504040204" pitchFamily="34" charset="-120"/>
                </a:rPr>
                <a:t>年輕駕駛者在出現</a:t>
              </a:r>
              <a:r>
                <a:rPr lang="zh-TW" altLang="en-US" sz="2800" b="1" dirty="0">
                  <a:highlight>
                    <a:srgbClr val="F7C09B"/>
                  </a:highlight>
                  <a:latin typeface="微軟正黑體" panose="020B0604030504040204" pitchFamily="34" charset="-120"/>
                  <a:ea typeface="微軟正黑體" panose="020B0604030504040204" pitchFamily="34" charset="-120"/>
                </a:rPr>
                <a:t>潛在危險區域上的注視次數低</a:t>
              </a:r>
              <a:r>
                <a:rPr lang="zh-TW" altLang="en-US" sz="2800" b="1" dirty="0">
                  <a:latin typeface="微軟正黑體" panose="020B0604030504040204" pitchFamily="34" charset="-120"/>
                  <a:ea typeface="微軟正黑體" panose="020B0604030504040204" pitchFamily="34" charset="-120"/>
                </a:rPr>
                <a:t>，且在觀察危險情況時會表現出</a:t>
              </a:r>
              <a:r>
                <a:rPr lang="zh-TW" altLang="en-US" sz="2800" b="1" dirty="0">
                  <a:highlight>
                    <a:srgbClr val="F7C09B"/>
                  </a:highlight>
                  <a:latin typeface="微軟正黑體" panose="020B0604030504040204" pitchFamily="34" charset="-120"/>
                  <a:ea typeface="微軟正黑體" panose="020B0604030504040204" pitchFamily="34" charset="-120"/>
                </a:rPr>
                <a:t>更寬的垂直搜索範圍</a:t>
              </a:r>
              <a:r>
                <a:rPr lang="zh-TW" altLang="en-US" sz="2800" b="1" dirty="0">
                  <a:latin typeface="微軟正黑體" panose="020B0604030504040204" pitchFamily="34" charset="-120"/>
                  <a:ea typeface="微軟正黑體" panose="020B0604030504040204" pitchFamily="34" charset="-120"/>
                </a:rPr>
                <a:t>以及</a:t>
              </a:r>
              <a:r>
                <a:rPr lang="zh-TW" altLang="en-US" sz="2800" b="1" dirty="0">
                  <a:highlight>
                    <a:srgbClr val="F7C09B"/>
                  </a:highlight>
                  <a:latin typeface="微軟正黑體" panose="020B0604030504040204" pitchFamily="34" charset="-120"/>
                  <a:ea typeface="微軟正黑體" panose="020B0604030504040204" pitchFamily="34" charset="-120"/>
                </a:rPr>
                <a:t>更平均的水平搜索範圍</a:t>
              </a:r>
              <a:endParaRPr lang="en-US" altLang="zh-TW" sz="2800" b="1" dirty="0">
                <a:solidFill>
                  <a:prstClr val="black"/>
                </a:solidFill>
                <a:highlight>
                  <a:srgbClr val="F7C09B"/>
                </a:highlight>
                <a:latin typeface="微軟正黑體" panose="020B0604030504040204" pitchFamily="34" charset="-120"/>
                <a:ea typeface="微軟正黑體" panose="020B0604030504040204" pitchFamily="34" charset="-120"/>
              </a:endParaRPr>
            </a:p>
          </p:txBody>
        </p:sp>
      </p:grpSp>
      <p:grpSp>
        <p:nvGrpSpPr>
          <p:cNvPr id="10" name="群組 9">
            <a:extLst>
              <a:ext uri="{FF2B5EF4-FFF2-40B4-BE49-F238E27FC236}">
                <a16:creationId xmlns:a16="http://schemas.microsoft.com/office/drawing/2014/main" id="{51079D2E-553E-42F7-BDE2-054B247EB8E1}"/>
              </a:ext>
            </a:extLst>
          </p:cNvPr>
          <p:cNvGrpSpPr/>
          <p:nvPr/>
        </p:nvGrpSpPr>
        <p:grpSpPr>
          <a:xfrm>
            <a:off x="523950" y="3752833"/>
            <a:ext cx="11229428" cy="954107"/>
            <a:chOff x="144816" y="2793467"/>
            <a:chExt cx="11229428" cy="954107"/>
          </a:xfrm>
        </p:grpSpPr>
        <p:sp>
          <p:nvSpPr>
            <p:cNvPr id="11" name="矩形 10">
              <a:extLst>
                <a:ext uri="{FF2B5EF4-FFF2-40B4-BE49-F238E27FC236}">
                  <a16:creationId xmlns:a16="http://schemas.microsoft.com/office/drawing/2014/main" id="{152D0581-63E5-4D48-BD2E-DAF65A10A419}"/>
                </a:ext>
              </a:extLst>
            </p:cNvPr>
            <p:cNvSpPr/>
            <p:nvPr/>
          </p:nvSpPr>
          <p:spPr>
            <a:xfrm>
              <a:off x="144816" y="3008910"/>
              <a:ext cx="778252" cy="523220"/>
            </a:xfrm>
            <a:prstGeom prst="rect">
              <a:avLst/>
            </a:prstGeom>
          </p:spPr>
          <p:txBody>
            <a:bodyPr wrap="square">
              <a:spAutoFit/>
            </a:bodyPr>
            <a:lstStyle/>
            <a:p>
              <a:pPr lvl="0"/>
              <a:r>
                <a:rPr lang="en-US" altLang="zh-TW" sz="2800" b="1" dirty="0">
                  <a:latin typeface="微軟正黑體" panose="020B0604030504040204" pitchFamily="34" charset="-120"/>
                  <a:ea typeface="微軟正黑體" panose="020B0604030504040204" pitchFamily="34" charset="-120"/>
                </a:rPr>
                <a:t>H2</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50E48D0C-F2D2-4652-BE75-D161F4EECFBD}"/>
                </a:ext>
              </a:extLst>
            </p:cNvPr>
            <p:cNvSpPr/>
            <p:nvPr/>
          </p:nvSpPr>
          <p:spPr>
            <a:xfrm>
              <a:off x="898217" y="2793467"/>
              <a:ext cx="10476027" cy="954107"/>
            </a:xfrm>
            <a:prstGeom prst="rect">
              <a:avLst/>
            </a:prstGeom>
          </p:spPr>
          <p:txBody>
            <a:bodyPr wrap="square">
              <a:spAutoFit/>
            </a:bodyPr>
            <a:lstStyle/>
            <a:p>
              <a:pPr lvl="0"/>
              <a:r>
                <a:rPr lang="zh-TW" altLang="en-US" sz="2800" b="1" dirty="0">
                  <a:latin typeface="微軟正黑體" panose="020B0604030504040204" pitchFamily="34" charset="-120"/>
                  <a:ea typeface="微軟正黑體" panose="020B0604030504040204" pitchFamily="34" charset="-120"/>
                </a:rPr>
                <a:t>在訓練之前，經驗不足的年輕駕駛者和有經驗駕駛者之間的掃描模式，在潛在的危險上有更顯著的差異</a:t>
              </a:r>
              <a:endParaRPr lang="en-US" altLang="zh-TW" sz="2800" b="1" dirty="0">
                <a:solidFill>
                  <a:prstClr val="black"/>
                </a:solidFill>
                <a:highlight>
                  <a:srgbClr val="F7C09B"/>
                </a:highlight>
                <a:latin typeface="微軟正黑體" panose="020B0604030504040204" pitchFamily="34" charset="-120"/>
                <a:ea typeface="微軟正黑體" panose="020B0604030504040204" pitchFamily="34" charset="-120"/>
              </a:endParaRPr>
            </a:p>
          </p:txBody>
        </p:sp>
      </p:grpSp>
      <p:grpSp>
        <p:nvGrpSpPr>
          <p:cNvPr id="13" name="群組 12">
            <a:extLst>
              <a:ext uri="{FF2B5EF4-FFF2-40B4-BE49-F238E27FC236}">
                <a16:creationId xmlns:a16="http://schemas.microsoft.com/office/drawing/2014/main" id="{3B6741D0-CEEA-4371-BD3D-07D38141BBC2}"/>
              </a:ext>
            </a:extLst>
          </p:cNvPr>
          <p:cNvGrpSpPr/>
          <p:nvPr/>
        </p:nvGrpSpPr>
        <p:grpSpPr>
          <a:xfrm>
            <a:off x="523950" y="4779105"/>
            <a:ext cx="10771247" cy="954107"/>
            <a:chOff x="144816" y="2855021"/>
            <a:chExt cx="10795084" cy="954107"/>
          </a:xfrm>
        </p:grpSpPr>
        <p:sp>
          <p:nvSpPr>
            <p:cNvPr id="14" name="矩形 13">
              <a:extLst>
                <a:ext uri="{FF2B5EF4-FFF2-40B4-BE49-F238E27FC236}">
                  <a16:creationId xmlns:a16="http://schemas.microsoft.com/office/drawing/2014/main" id="{E74BCA34-BBB8-49CB-9A82-71DED6065127}"/>
                </a:ext>
              </a:extLst>
            </p:cNvPr>
            <p:cNvSpPr/>
            <p:nvPr/>
          </p:nvSpPr>
          <p:spPr>
            <a:xfrm>
              <a:off x="144816" y="3008910"/>
              <a:ext cx="778252" cy="523220"/>
            </a:xfrm>
            <a:prstGeom prst="rect">
              <a:avLst/>
            </a:prstGeom>
          </p:spPr>
          <p:txBody>
            <a:bodyPr wrap="square">
              <a:spAutoFit/>
            </a:bodyPr>
            <a:lstStyle/>
            <a:p>
              <a:pPr lvl="0"/>
              <a:r>
                <a:rPr lang="en-US" altLang="zh-TW" sz="2800" b="1" dirty="0">
                  <a:latin typeface="微軟正黑體" panose="020B0604030504040204" pitchFamily="34" charset="-120"/>
                  <a:ea typeface="微軟正黑體" panose="020B0604030504040204" pitchFamily="34" charset="-120"/>
                </a:rPr>
                <a:t>H3</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6DAF4818-8310-4ACC-848B-84DE3528C410}"/>
                </a:ext>
              </a:extLst>
            </p:cNvPr>
            <p:cNvSpPr/>
            <p:nvPr/>
          </p:nvSpPr>
          <p:spPr>
            <a:xfrm>
              <a:off x="799151" y="2855021"/>
              <a:ext cx="10140749" cy="954107"/>
            </a:xfrm>
            <a:prstGeom prst="rect">
              <a:avLst/>
            </a:prstGeom>
          </p:spPr>
          <p:txBody>
            <a:bodyPr wrap="square">
              <a:spAutoFit/>
            </a:bodyPr>
            <a:lstStyle/>
            <a:p>
              <a:pPr lvl="0"/>
              <a:r>
                <a:rPr lang="zh-TW" altLang="en-US" sz="2800" b="1" dirty="0">
                  <a:latin typeface="微軟正黑體" panose="020B0604030504040204" pitchFamily="34" charset="-120"/>
                  <a:ea typeface="微軟正黑體" panose="020B0604030504040204" pitchFamily="34" charset="-120"/>
                </a:rPr>
                <a:t>經驗不足的年輕駕駛者在重複學習的培訓方法下，有益於</a:t>
              </a:r>
              <a:r>
                <a:rPr lang="en-US" altLang="zh-TW" sz="2800" b="1" dirty="0">
                  <a:latin typeface="微軟正黑體" panose="020B0604030504040204" pitchFamily="34" charset="-120"/>
                  <a:ea typeface="微軟正黑體" panose="020B0604030504040204" pitchFamily="34" charset="-120"/>
                </a:rPr>
                <a:t>HP</a:t>
              </a:r>
              <a:r>
                <a:rPr lang="zh-TW" altLang="en-US" sz="2800" b="1" dirty="0">
                  <a:latin typeface="微軟正黑體" panose="020B0604030504040204" pitchFamily="34" charset="-120"/>
                  <a:ea typeface="微軟正黑體" panose="020B0604030504040204" pitchFamily="34" charset="-120"/>
                </a:rPr>
                <a:t>的提升。</a:t>
              </a:r>
              <a:endParaRPr lang="en-US" altLang="zh-TW" sz="2800" b="1" dirty="0">
                <a:solidFill>
                  <a:prstClr val="black"/>
                </a:solidFill>
                <a:highlight>
                  <a:srgbClr val="F7C09B"/>
                </a:highlight>
                <a:latin typeface="微軟正黑體" panose="020B0604030504040204" pitchFamily="34" charset="-120"/>
                <a:ea typeface="微軟正黑體" panose="020B0604030504040204" pitchFamily="34" charset="-120"/>
              </a:endParaRPr>
            </a:p>
          </p:txBody>
        </p:sp>
      </p:grpSp>
      <p:grpSp>
        <p:nvGrpSpPr>
          <p:cNvPr id="16" name="群組 15">
            <a:extLst>
              <a:ext uri="{FF2B5EF4-FFF2-40B4-BE49-F238E27FC236}">
                <a16:creationId xmlns:a16="http://schemas.microsoft.com/office/drawing/2014/main" id="{AA5BEEA3-F066-405D-A036-6137B95E29E1}"/>
              </a:ext>
            </a:extLst>
          </p:cNvPr>
          <p:cNvGrpSpPr/>
          <p:nvPr/>
        </p:nvGrpSpPr>
        <p:grpSpPr>
          <a:xfrm>
            <a:off x="523950" y="5805377"/>
            <a:ext cx="11229428" cy="954107"/>
            <a:chOff x="144816" y="2793467"/>
            <a:chExt cx="11229428" cy="954107"/>
          </a:xfrm>
        </p:grpSpPr>
        <p:sp>
          <p:nvSpPr>
            <p:cNvPr id="17" name="矩形 16">
              <a:extLst>
                <a:ext uri="{FF2B5EF4-FFF2-40B4-BE49-F238E27FC236}">
                  <a16:creationId xmlns:a16="http://schemas.microsoft.com/office/drawing/2014/main" id="{CDCA0AB3-8340-4A39-8AAF-FCE64A72C061}"/>
                </a:ext>
              </a:extLst>
            </p:cNvPr>
            <p:cNvSpPr/>
            <p:nvPr/>
          </p:nvSpPr>
          <p:spPr>
            <a:xfrm>
              <a:off x="144816" y="3008910"/>
              <a:ext cx="778252" cy="523220"/>
            </a:xfrm>
            <a:prstGeom prst="rect">
              <a:avLst/>
            </a:prstGeom>
          </p:spPr>
          <p:txBody>
            <a:bodyPr wrap="square">
              <a:spAutoFit/>
            </a:bodyPr>
            <a:lstStyle/>
            <a:p>
              <a:pPr lvl="0"/>
              <a:r>
                <a:rPr lang="en-US" altLang="zh-TW" sz="2800" b="1" dirty="0">
                  <a:latin typeface="微軟正黑體" panose="020B0604030504040204" pitchFamily="34" charset="-120"/>
                  <a:ea typeface="微軟正黑體" panose="020B0604030504040204" pitchFamily="34" charset="-120"/>
                </a:rPr>
                <a:t>H4</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4919E219-4AA6-46FC-BBB3-84607CE2B4CA}"/>
                </a:ext>
              </a:extLst>
            </p:cNvPr>
            <p:cNvSpPr/>
            <p:nvPr/>
          </p:nvSpPr>
          <p:spPr>
            <a:xfrm>
              <a:off x="898217" y="2793467"/>
              <a:ext cx="10476027" cy="954107"/>
            </a:xfrm>
            <a:prstGeom prst="rect">
              <a:avLst/>
            </a:prstGeom>
          </p:spPr>
          <p:txBody>
            <a:bodyPr wrap="square">
              <a:spAutoFit/>
            </a:bodyPr>
            <a:lstStyle/>
            <a:p>
              <a:pPr lvl="0"/>
              <a:r>
                <a:rPr lang="zh-TW" altLang="en-US" sz="2800" b="1" dirty="0">
                  <a:latin typeface="微軟正黑體" panose="020B0604030504040204" pitchFamily="34" charset="-120"/>
                  <a:ea typeface="微軟正黑體" panose="020B0604030504040204" pitchFamily="34" charset="-120"/>
                </a:rPr>
                <a:t>在訓練之後的轉換影響，接受訓練的年輕駕駛者比未接受過訓練的年輕駕駛者更能有效的掃描到新的危險情況。</a:t>
              </a:r>
              <a:endParaRPr lang="en-US" altLang="zh-TW" sz="2800" b="1" dirty="0">
                <a:solidFill>
                  <a:prstClr val="black"/>
                </a:solidFill>
                <a:highlight>
                  <a:srgbClr val="F7C09B"/>
                </a:highligh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85416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15498" y="1467889"/>
            <a:ext cx="228332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參與者：</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3"/>
          <p:cNvSpPr/>
          <p:nvPr/>
        </p:nvSpPr>
        <p:spPr>
          <a:xfrm>
            <a:off x="315498" y="1954030"/>
            <a:ext cx="9600259"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從這兩個城市的高中招募了經驗不足的年輕駕駛者：</a:t>
            </a:r>
            <a:r>
              <a:rPr lang="en-US" altLang="zh-TW" sz="2800" b="1" dirty="0">
                <a:solidFill>
                  <a:prstClr val="black"/>
                </a:solidFill>
                <a:latin typeface="微軟正黑體" panose="020B0604030504040204" pitchFamily="34" charset="-120"/>
                <a:ea typeface="微軟正黑體" panose="020B0604030504040204" pitchFamily="34" charset="-120"/>
              </a:rPr>
              <a:t>47</a:t>
            </a:r>
            <a:r>
              <a:rPr lang="zh-TW" altLang="en-US" sz="2800" b="1" dirty="0">
                <a:solidFill>
                  <a:prstClr val="black"/>
                </a:solidFill>
                <a:latin typeface="微軟正黑體" panose="020B0604030504040204" pitchFamily="34" charset="-120"/>
                <a:ea typeface="微軟正黑體" panose="020B0604030504040204" pitchFamily="34" charset="-120"/>
              </a:rPr>
              <a:t>位</a:t>
            </a:r>
          </a:p>
        </p:txBody>
      </p:sp>
      <p:sp>
        <p:nvSpPr>
          <p:cNvPr id="12" name="矩形 11">
            <a:extLst>
              <a:ext uri="{FF2B5EF4-FFF2-40B4-BE49-F238E27FC236}">
                <a16:creationId xmlns:a16="http://schemas.microsoft.com/office/drawing/2014/main" id="{DF860FE3-DE37-4FB4-8082-4B120001B7AC}"/>
              </a:ext>
            </a:extLst>
          </p:cNvPr>
          <p:cNvSpPr/>
          <p:nvPr/>
        </p:nvSpPr>
        <p:spPr>
          <a:xfrm>
            <a:off x="315497" y="4811898"/>
            <a:ext cx="10379308"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經驗豐富的駕駛者則是兩個學術機構的學生：</a:t>
            </a:r>
            <a:r>
              <a:rPr lang="en-US" altLang="zh-TW" sz="2800" b="1" dirty="0">
                <a:solidFill>
                  <a:prstClr val="black"/>
                </a:solidFill>
                <a:latin typeface="微軟正黑體" panose="020B0604030504040204" pitchFamily="34" charset="-120"/>
                <a:ea typeface="微軟正黑體" panose="020B0604030504040204" pitchFamily="34" charset="-120"/>
              </a:rPr>
              <a:t>35</a:t>
            </a:r>
            <a:r>
              <a:rPr lang="zh-TW" altLang="en-US" sz="2800" b="1" dirty="0">
                <a:solidFill>
                  <a:prstClr val="black"/>
                </a:solidFill>
                <a:latin typeface="微軟正黑體" panose="020B0604030504040204" pitchFamily="34" charset="-120"/>
                <a:ea typeface="微軟正黑體" panose="020B0604030504040204" pitchFamily="34" charset="-120"/>
              </a:rPr>
              <a:t>位 </a:t>
            </a:r>
          </a:p>
        </p:txBody>
      </p:sp>
      <p:sp>
        <p:nvSpPr>
          <p:cNvPr id="2" name="矩形 1">
            <a:extLst>
              <a:ext uri="{FF2B5EF4-FFF2-40B4-BE49-F238E27FC236}">
                <a16:creationId xmlns:a16="http://schemas.microsoft.com/office/drawing/2014/main" id="{909A4AB0-3104-4EDF-8C73-89A9E56EA618}"/>
              </a:ext>
            </a:extLst>
          </p:cNvPr>
          <p:cNvSpPr/>
          <p:nvPr/>
        </p:nvSpPr>
        <p:spPr>
          <a:xfrm>
            <a:off x="788187" y="2510481"/>
            <a:ext cx="9966642"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年齡介在</a:t>
            </a:r>
            <a:r>
              <a:rPr lang="en-US" altLang="zh-TW" sz="2800" b="1" dirty="0">
                <a:solidFill>
                  <a:prstClr val="black"/>
                </a:solidFill>
                <a:latin typeface="微軟正黑體" panose="020B0604030504040204" pitchFamily="34" charset="-120"/>
                <a:ea typeface="微軟正黑體" panose="020B0604030504040204" pitchFamily="34" charset="-120"/>
              </a:rPr>
              <a:t>17~18</a:t>
            </a:r>
            <a:r>
              <a:rPr lang="zh-TW" altLang="en-US" sz="2800" b="1" dirty="0">
                <a:solidFill>
                  <a:prstClr val="black"/>
                </a:solidFill>
                <a:latin typeface="微軟正黑體" panose="020B0604030504040204" pitchFamily="34" charset="-120"/>
                <a:ea typeface="微軟正黑體" panose="020B0604030504040204" pitchFamily="34" charset="-120"/>
              </a:rPr>
              <a:t>歲（</a:t>
            </a:r>
            <a:r>
              <a:rPr lang="en-US" altLang="zh-TW" sz="2800" b="1" dirty="0">
                <a:solidFill>
                  <a:prstClr val="black"/>
                </a:solidFill>
                <a:latin typeface="微軟正黑體" panose="020B0604030504040204" pitchFamily="34" charset="-120"/>
                <a:ea typeface="微軟正黑體" panose="020B0604030504040204" pitchFamily="34" charset="-120"/>
              </a:rPr>
              <a:t>M  = 17.44</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SD = 0.46</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zh-TW" altLang="en-US" dirty="0"/>
          </a:p>
        </p:txBody>
      </p:sp>
      <p:sp>
        <p:nvSpPr>
          <p:cNvPr id="21" name="矩形 20">
            <a:extLst>
              <a:ext uri="{FF2B5EF4-FFF2-40B4-BE49-F238E27FC236}">
                <a16:creationId xmlns:a16="http://schemas.microsoft.com/office/drawing/2014/main" id="{DE6022E3-887D-405B-AF20-A4CB733AD785}"/>
              </a:ext>
            </a:extLst>
          </p:cNvPr>
          <p:cNvSpPr/>
          <p:nvPr/>
        </p:nvSpPr>
        <p:spPr>
          <a:xfrm>
            <a:off x="855093" y="5337065"/>
            <a:ext cx="9966642"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年齡介在</a:t>
            </a:r>
            <a:r>
              <a:rPr lang="en-US" altLang="zh-TW" sz="2800" b="1" dirty="0">
                <a:solidFill>
                  <a:prstClr val="black"/>
                </a:solidFill>
                <a:latin typeface="微軟正黑體" panose="020B0604030504040204" pitchFamily="34" charset="-120"/>
                <a:ea typeface="微軟正黑體" panose="020B0604030504040204" pitchFamily="34" charset="-120"/>
              </a:rPr>
              <a:t>23~40</a:t>
            </a:r>
            <a:r>
              <a:rPr lang="zh-TW" altLang="en-US" sz="2800" b="1" dirty="0">
                <a:solidFill>
                  <a:prstClr val="black"/>
                </a:solidFill>
                <a:latin typeface="微軟正黑體" panose="020B0604030504040204" pitchFamily="34" charset="-120"/>
                <a:ea typeface="微軟正黑體" panose="020B0604030504040204" pitchFamily="34" charset="-120"/>
              </a:rPr>
              <a:t>歲（</a:t>
            </a:r>
            <a:r>
              <a:rPr lang="en-US" altLang="zh-TW" sz="2800" b="1" dirty="0">
                <a:solidFill>
                  <a:prstClr val="black"/>
                </a:solidFill>
                <a:latin typeface="微軟正黑體" panose="020B0604030504040204" pitchFamily="34" charset="-120"/>
                <a:ea typeface="微軟正黑體" panose="020B0604030504040204" pitchFamily="34" charset="-120"/>
              </a:rPr>
              <a:t>M = 31.5</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SD = 7.13</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zh-TW" altLang="en-US" dirty="0"/>
          </a:p>
        </p:txBody>
      </p:sp>
      <p:sp>
        <p:nvSpPr>
          <p:cNvPr id="22" name="矩形 21">
            <a:extLst>
              <a:ext uri="{FF2B5EF4-FFF2-40B4-BE49-F238E27FC236}">
                <a16:creationId xmlns:a16="http://schemas.microsoft.com/office/drawing/2014/main" id="{2E17C245-B2B4-4041-8DCB-871F10C05C4C}"/>
              </a:ext>
            </a:extLst>
          </p:cNvPr>
          <p:cNvSpPr/>
          <p:nvPr/>
        </p:nvSpPr>
        <p:spPr>
          <a:xfrm>
            <a:off x="855093" y="5765944"/>
            <a:ext cx="9966642"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至少有</a:t>
            </a:r>
            <a:r>
              <a:rPr lang="en-US" altLang="zh-TW" sz="2800" b="1" dirty="0">
                <a:solidFill>
                  <a:prstClr val="black"/>
                </a:solidFill>
                <a:latin typeface="微軟正黑體" panose="020B0604030504040204" pitchFamily="34" charset="-120"/>
                <a:ea typeface="微軟正黑體" panose="020B0604030504040204" pitchFamily="34" charset="-120"/>
              </a:rPr>
              <a:t>5</a:t>
            </a:r>
            <a:r>
              <a:rPr lang="zh-TW" altLang="en-US" sz="2800" b="1" dirty="0">
                <a:solidFill>
                  <a:prstClr val="black"/>
                </a:solidFill>
                <a:latin typeface="微軟正黑體" panose="020B0604030504040204" pitchFamily="34" charset="-120"/>
                <a:ea typeface="微軟正黑體" panose="020B0604030504040204" pitchFamily="34" charset="-120"/>
              </a:rPr>
              <a:t>年的駕駛經驗（</a:t>
            </a:r>
            <a:r>
              <a:rPr lang="en-US" altLang="zh-TW" sz="2800" b="1" dirty="0">
                <a:solidFill>
                  <a:prstClr val="black"/>
                </a:solidFill>
                <a:latin typeface="微軟正黑體" panose="020B0604030504040204" pitchFamily="34" charset="-120"/>
                <a:ea typeface="微軟正黑體" panose="020B0604030504040204" pitchFamily="34" charset="-120"/>
              </a:rPr>
              <a:t>M  = 102.98</a:t>
            </a:r>
            <a:r>
              <a:rPr lang="zh-TW" altLang="en-US" sz="2800" b="1" dirty="0">
                <a:solidFill>
                  <a:prstClr val="black"/>
                </a:solidFill>
                <a:latin typeface="微軟正黑體" panose="020B0604030504040204" pitchFamily="34" charset="-120"/>
                <a:ea typeface="微軟正黑體" panose="020B0604030504040204" pitchFamily="34" charset="-120"/>
              </a:rPr>
              <a:t>個月，</a:t>
            </a:r>
            <a:r>
              <a:rPr lang="en-US" altLang="zh-TW" sz="2800" b="1" dirty="0">
                <a:solidFill>
                  <a:prstClr val="black"/>
                </a:solidFill>
                <a:latin typeface="微軟正黑體" panose="020B0604030504040204" pitchFamily="34" charset="-120"/>
                <a:ea typeface="微軟正黑體" panose="020B0604030504040204" pitchFamily="34" charset="-120"/>
              </a:rPr>
              <a:t>SD  = 27.35</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zh-TW" altLang="en-US" dirty="0"/>
          </a:p>
        </p:txBody>
      </p:sp>
      <p:sp>
        <p:nvSpPr>
          <p:cNvPr id="23" name="矩形 22">
            <a:extLst>
              <a:ext uri="{FF2B5EF4-FFF2-40B4-BE49-F238E27FC236}">
                <a16:creationId xmlns:a16="http://schemas.microsoft.com/office/drawing/2014/main" id="{6D69CF26-7F01-431D-8EDC-449C5194C04E}"/>
              </a:ext>
            </a:extLst>
          </p:cNvPr>
          <p:cNvSpPr/>
          <p:nvPr/>
        </p:nvSpPr>
        <p:spPr>
          <a:xfrm>
            <a:off x="1100430" y="3107886"/>
            <a:ext cx="9966642"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經驗不足的年輕駕駛者被隨機分配到兩個條件：</a:t>
            </a:r>
            <a:endParaRPr lang="zh-TW" altLang="en-US" dirty="0"/>
          </a:p>
        </p:txBody>
      </p:sp>
      <p:sp>
        <p:nvSpPr>
          <p:cNvPr id="24" name="矩形 23">
            <a:extLst>
              <a:ext uri="{FF2B5EF4-FFF2-40B4-BE49-F238E27FC236}">
                <a16:creationId xmlns:a16="http://schemas.microsoft.com/office/drawing/2014/main" id="{00450EE0-45E2-43A9-843B-DAF848B8CDCE}"/>
              </a:ext>
            </a:extLst>
          </p:cNvPr>
          <p:cNvSpPr/>
          <p:nvPr/>
        </p:nvSpPr>
        <p:spPr>
          <a:xfrm>
            <a:off x="1100430" y="3638385"/>
            <a:ext cx="9966642" cy="523220"/>
          </a:xfrm>
          <a:prstGeom prst="rect">
            <a:avLst/>
          </a:prstGeom>
        </p:spPr>
        <p:txBody>
          <a:bodyPr wrap="square">
            <a:spAutoFit/>
          </a:bodyPr>
          <a:lstStyle/>
          <a:p>
            <a:r>
              <a:rPr lang="en-US" altLang="zh-TW" sz="2800" b="1" dirty="0">
                <a:solidFill>
                  <a:prstClr val="black"/>
                </a:solidFill>
                <a:latin typeface="微軟正黑體" panose="020B0604030504040204" pitchFamily="34" charset="-120"/>
                <a:ea typeface="微軟正黑體" panose="020B0604030504040204" pitchFamily="34" charset="-120"/>
              </a:rPr>
              <a:t>23</a:t>
            </a:r>
            <a:r>
              <a:rPr lang="zh-TW" altLang="en-US" sz="2800" b="1" dirty="0">
                <a:solidFill>
                  <a:prstClr val="black"/>
                </a:solidFill>
                <a:latin typeface="微軟正黑體" panose="020B0604030504040204" pitchFamily="34" charset="-120"/>
                <a:ea typeface="微軟正黑體" panose="020B0604030504040204" pitchFamily="34" charset="-120"/>
              </a:rPr>
              <a:t>位駕駛者接受了</a:t>
            </a:r>
            <a:r>
              <a:rPr lang="en-US" altLang="zh-TW" sz="2800" b="1" dirty="0">
                <a:solidFill>
                  <a:prstClr val="black"/>
                </a:solidFill>
                <a:latin typeface="微軟正黑體" panose="020B0604030504040204" pitchFamily="34" charset="-120"/>
                <a:ea typeface="微軟正黑體" panose="020B0604030504040204" pitchFamily="34" charset="-120"/>
              </a:rPr>
              <a:t>HP</a:t>
            </a:r>
            <a:r>
              <a:rPr lang="zh-TW" altLang="en-US" sz="2800" b="1" dirty="0">
                <a:solidFill>
                  <a:prstClr val="black"/>
                </a:solidFill>
                <a:latin typeface="微軟正黑體" panose="020B0604030504040204" pitchFamily="34" charset="-120"/>
                <a:ea typeface="微軟正黑體" panose="020B0604030504040204" pitchFamily="34" charset="-120"/>
              </a:rPr>
              <a:t>的訓練</a:t>
            </a:r>
            <a:endParaRPr lang="zh-TW" altLang="en-US" dirty="0"/>
          </a:p>
        </p:txBody>
      </p:sp>
      <p:sp>
        <p:nvSpPr>
          <p:cNvPr id="25" name="矩形 24">
            <a:extLst>
              <a:ext uri="{FF2B5EF4-FFF2-40B4-BE49-F238E27FC236}">
                <a16:creationId xmlns:a16="http://schemas.microsoft.com/office/drawing/2014/main" id="{96506326-8C99-46D0-9B1A-3D1435BF40C4}"/>
              </a:ext>
            </a:extLst>
          </p:cNvPr>
          <p:cNvSpPr/>
          <p:nvPr/>
        </p:nvSpPr>
        <p:spPr>
          <a:xfrm>
            <a:off x="1100430" y="4168885"/>
            <a:ext cx="9966642" cy="523220"/>
          </a:xfrm>
          <a:prstGeom prst="rect">
            <a:avLst/>
          </a:prstGeom>
        </p:spPr>
        <p:txBody>
          <a:bodyPr wrap="square">
            <a:spAutoFit/>
          </a:bodyPr>
          <a:lstStyle/>
          <a:p>
            <a:r>
              <a:rPr lang="en-US" altLang="zh-TW" sz="2800" b="1" dirty="0">
                <a:solidFill>
                  <a:prstClr val="black"/>
                </a:solidFill>
                <a:latin typeface="微軟正黑體" panose="020B0604030504040204" pitchFamily="34" charset="-120"/>
                <a:ea typeface="微軟正黑體" panose="020B0604030504040204" pitchFamily="34" charset="-120"/>
              </a:rPr>
              <a:t>24</a:t>
            </a:r>
            <a:r>
              <a:rPr lang="zh-TW" altLang="en-US" sz="2800" b="1" dirty="0">
                <a:solidFill>
                  <a:prstClr val="black"/>
                </a:solidFill>
                <a:latin typeface="微軟正黑體" panose="020B0604030504040204" pitchFamily="34" charset="-120"/>
                <a:ea typeface="微軟正黑體" panose="020B0604030504040204" pitchFamily="34" charset="-120"/>
              </a:rPr>
              <a:t>名駕駛者未接受任何訓練</a:t>
            </a:r>
            <a:endParaRPr lang="zh-TW" altLang="en-US" dirty="0"/>
          </a:p>
        </p:txBody>
      </p:sp>
      <p:sp>
        <p:nvSpPr>
          <p:cNvPr id="3" name="矩形: 圓角 2">
            <a:extLst>
              <a:ext uri="{FF2B5EF4-FFF2-40B4-BE49-F238E27FC236}">
                <a16:creationId xmlns:a16="http://schemas.microsoft.com/office/drawing/2014/main" id="{095DF283-E731-45E3-836D-7BF4B58601E2}"/>
              </a:ext>
            </a:extLst>
          </p:cNvPr>
          <p:cNvSpPr/>
          <p:nvPr/>
        </p:nvSpPr>
        <p:spPr>
          <a:xfrm>
            <a:off x="872354" y="3033701"/>
            <a:ext cx="8048632" cy="1709344"/>
          </a:xfrm>
          <a:prstGeom prst="roundRect">
            <a:avLst/>
          </a:prstGeom>
          <a:noFill/>
          <a:ln w="57150">
            <a:solidFill>
              <a:srgbClr val="F5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53530964-875D-4ADA-A783-E36CF8BF763A}"/>
              </a:ext>
            </a:extLst>
          </p:cNvPr>
          <p:cNvSpPr/>
          <p:nvPr/>
        </p:nvSpPr>
        <p:spPr>
          <a:xfrm>
            <a:off x="872354" y="6296418"/>
            <a:ext cx="9966642"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所有經驗豐富的駕駛者都接受了</a:t>
            </a:r>
            <a:r>
              <a:rPr lang="en-US" altLang="zh-TW" sz="2800" b="1" dirty="0">
                <a:solidFill>
                  <a:prstClr val="black"/>
                </a:solidFill>
                <a:latin typeface="微軟正黑體" panose="020B0604030504040204" pitchFamily="34" charset="-120"/>
                <a:ea typeface="微軟正黑體" panose="020B0604030504040204" pitchFamily="34" charset="-120"/>
              </a:rPr>
              <a:t>HP</a:t>
            </a:r>
            <a:r>
              <a:rPr lang="zh-TW" altLang="en-US" sz="2800" b="1" dirty="0">
                <a:solidFill>
                  <a:prstClr val="black"/>
                </a:solidFill>
                <a:latin typeface="微軟正黑體" panose="020B0604030504040204" pitchFamily="34" charset="-120"/>
                <a:ea typeface="微軟正黑體" panose="020B0604030504040204" pitchFamily="34" charset="-120"/>
              </a:rPr>
              <a:t>訓練</a:t>
            </a:r>
            <a:endParaRPr lang="zh-TW" altLang="en-US" dirty="0"/>
          </a:p>
        </p:txBody>
      </p:sp>
      <p:sp>
        <p:nvSpPr>
          <p:cNvPr id="27" name="矩形: 圓角 26">
            <a:extLst>
              <a:ext uri="{FF2B5EF4-FFF2-40B4-BE49-F238E27FC236}">
                <a16:creationId xmlns:a16="http://schemas.microsoft.com/office/drawing/2014/main" id="{25462170-6F39-4786-A48B-530B0AD9EEF1}"/>
              </a:ext>
            </a:extLst>
          </p:cNvPr>
          <p:cNvSpPr/>
          <p:nvPr/>
        </p:nvSpPr>
        <p:spPr>
          <a:xfrm>
            <a:off x="872354" y="6236341"/>
            <a:ext cx="6755080" cy="523220"/>
          </a:xfrm>
          <a:prstGeom prst="roundRect">
            <a:avLst/>
          </a:prstGeom>
          <a:noFill/>
          <a:ln w="57150">
            <a:solidFill>
              <a:srgbClr val="F5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21035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A9B4E7CC-B149-4382-B19F-6CBCD699BAD6}"/>
              </a:ext>
            </a:extLst>
          </p:cNvPr>
          <p:cNvSpPr/>
          <p:nvPr/>
        </p:nvSpPr>
        <p:spPr>
          <a:xfrm>
            <a:off x="1525271" y="5800741"/>
            <a:ext cx="8520638" cy="954107"/>
          </a:xfrm>
          <a:prstGeom prst="rect">
            <a:avLst/>
          </a:prstGeom>
        </p:spPr>
        <p:txBody>
          <a:bodyPr wrap="square">
            <a:spAutoFit/>
          </a:bodyPr>
          <a:lstStyle/>
          <a:p>
            <a:r>
              <a:rPr lang="en-US" altLang="zh-TW" sz="2800" b="1" dirty="0">
                <a:latin typeface="微軟正黑體" panose="020B0604030504040204" pitchFamily="34" charset="-120"/>
                <a:ea typeface="微軟正黑體" panose="020B0604030504040204" pitchFamily="34" charset="-120"/>
              </a:rPr>
              <a:t>E-PRIME 2.0</a:t>
            </a:r>
            <a:r>
              <a:rPr lang="zh-TW" altLang="en-US" sz="2800" b="1" dirty="0">
                <a:latin typeface="微軟正黑體" panose="020B0604030504040204" pitchFamily="34" charset="-120"/>
                <a:ea typeface="微軟正黑體" panose="020B0604030504040204" pitchFamily="34" charset="-120"/>
              </a:rPr>
              <a:t>軟件：讓參與者按下空白鍵</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BGU</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或指定的按鈕</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BIU</a:t>
            </a:r>
            <a:r>
              <a:rPr lang="zh-TW" altLang="en-US" sz="2800" b="1" dirty="0">
                <a:solidFill>
                  <a:prstClr val="black"/>
                </a:solidFill>
                <a:latin typeface="微軟正黑體" panose="020B0604030504040204" pitchFamily="34" charset="-120"/>
                <a:ea typeface="微軟正黑體" panose="020B0604030504040204" pitchFamily="34" charset="-120"/>
              </a:rPr>
              <a:t>） </a:t>
            </a:r>
            <a:r>
              <a:rPr lang="zh-TW" altLang="en-US" sz="2800" b="1" dirty="0">
                <a:latin typeface="微軟正黑體" panose="020B0604030504040204" pitchFamily="34" charset="-120"/>
                <a:ea typeface="微軟正黑體" panose="020B0604030504040204" pitchFamily="34" charset="-120"/>
              </a:rPr>
              <a:t>，即可收集參與者的反應。</a:t>
            </a:r>
            <a:endParaRPr lang="en-US" altLang="zh-TW" sz="2800" b="1" dirty="0">
              <a:latin typeface="微軟正黑體" panose="020B0604030504040204" pitchFamily="34" charset="-120"/>
              <a:ea typeface="微軟正黑體" panose="020B0604030504040204" pitchFamily="34" charset="-120"/>
            </a:endParaRPr>
          </a:p>
        </p:txBody>
      </p:sp>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281498" y="1679987"/>
            <a:ext cx="2181497" cy="523220"/>
          </a:xfrm>
          <a:prstGeom prst="rect">
            <a:avLst/>
          </a:prstGeom>
        </p:spPr>
        <p:txBody>
          <a:bodyPr wrap="square">
            <a:spAutoFit/>
          </a:bodyPr>
          <a:lstStyle/>
          <a:p>
            <a:r>
              <a:rPr lang="en-US" altLang="zh-TW" sz="2800" b="1" dirty="0">
                <a:latin typeface="微軟正黑體" panose="020B0604030504040204" pitchFamily="34" charset="-120"/>
                <a:ea typeface="微軟正黑體" panose="020B0604030504040204" pitchFamily="34" charset="-120"/>
              </a:rPr>
              <a:t>Apparatus</a:t>
            </a:r>
            <a:endParaRPr lang="zh-TW" altLang="en-US" sz="2800" b="1" dirty="0">
              <a:latin typeface="微軟正黑體" panose="020B0604030504040204" pitchFamily="34" charset="-120"/>
              <a:ea typeface="微軟正黑體" panose="020B0604030504040204" pitchFamily="34" charset="-120"/>
            </a:endParaRPr>
          </a:p>
        </p:txBody>
      </p:sp>
      <p:sp>
        <p:nvSpPr>
          <p:cNvPr id="18" name="矩形 17"/>
          <p:cNvSpPr/>
          <p:nvPr/>
        </p:nvSpPr>
        <p:spPr>
          <a:xfrm>
            <a:off x="396130" y="2744643"/>
            <a:ext cx="10778921" cy="607602"/>
          </a:xfrm>
          <a:prstGeom prst="rect">
            <a:avLst/>
          </a:prstGeom>
        </p:spPr>
        <p:txBody>
          <a:bodyPr wrap="square">
            <a:spAutoFit/>
          </a:bodyPr>
          <a:lstStyle/>
          <a:p>
            <a:pPr marL="457200" indent="-457200">
              <a:lnSpc>
                <a:spcPts val="4500"/>
              </a:lnSpc>
              <a:buFont typeface="Wingdings" panose="05000000000000000000" pitchFamily="2" charset="2"/>
              <a:buChar char="ü"/>
            </a:pPr>
            <a:r>
              <a:rPr lang="en-US" altLang="zh-TW" sz="2800" b="1" dirty="0">
                <a:solidFill>
                  <a:prstClr val="black"/>
                </a:solidFill>
                <a:latin typeface="微軟正黑體" panose="020B0604030504040204" pitchFamily="34" charset="-120"/>
                <a:ea typeface="微軟正黑體" panose="020B0604030504040204" pitchFamily="34" charset="-120"/>
              </a:rPr>
              <a:t>SMI iView 125 Hz RED</a:t>
            </a:r>
            <a:r>
              <a:rPr lang="zh-TW" altLang="en-US" sz="2800" b="1" dirty="0">
                <a:solidFill>
                  <a:prstClr val="black"/>
                </a:solidFill>
                <a:latin typeface="微軟正黑體" panose="020B0604030504040204" pitchFamily="34" charset="-120"/>
                <a:ea typeface="微軟正黑體" panose="020B0604030504040204" pitchFamily="34" charset="-120"/>
              </a:rPr>
              <a:t>眼動追踪便攜式系統</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E2D50F1A-5A94-456B-96D1-177DB53601E4}"/>
              </a:ext>
            </a:extLst>
          </p:cNvPr>
          <p:cNvSpPr/>
          <p:nvPr/>
        </p:nvSpPr>
        <p:spPr>
          <a:xfrm>
            <a:off x="396130" y="5172645"/>
            <a:ext cx="11513372" cy="603627"/>
          </a:xfrm>
          <a:prstGeom prst="rect">
            <a:avLst/>
          </a:prstGeom>
        </p:spPr>
        <p:txBody>
          <a:bodyPr wrap="square">
            <a:spAutoFit/>
          </a:bodyPr>
          <a:lstStyle/>
          <a:p>
            <a:pPr marL="457200" lvl="0" indent="-457200">
              <a:lnSpc>
                <a:spcPts val="4500"/>
              </a:lnSpc>
              <a:buFont typeface="Wingdings" panose="05000000000000000000" pitchFamily="2" charset="2"/>
              <a:buChar char="ü"/>
            </a:pPr>
            <a:r>
              <a:rPr lang="en-US" altLang="zh-TW" sz="2800" b="1" dirty="0">
                <a:solidFill>
                  <a:prstClr val="black"/>
                </a:solidFill>
                <a:latin typeface="微軟正黑體" panose="020B0604030504040204" pitchFamily="34" charset="-120"/>
                <a:ea typeface="微軟正黑體" panose="020B0604030504040204" pitchFamily="34" charset="-120"/>
              </a:rPr>
              <a:t>20</a:t>
            </a:r>
            <a:r>
              <a:rPr lang="zh-TW" altLang="en-US" sz="2800" b="1" dirty="0">
                <a:solidFill>
                  <a:prstClr val="black"/>
                </a:solidFill>
                <a:latin typeface="微軟正黑體" panose="020B0604030504040204" pitchFamily="34" charset="-120"/>
                <a:ea typeface="微軟正黑體" panose="020B0604030504040204" pitchFamily="34" charset="-120"/>
              </a:rPr>
              <a:t>英寸</a:t>
            </a:r>
            <a:r>
              <a:rPr lang="en-US" altLang="zh-TW" sz="2800" b="1" dirty="0">
                <a:solidFill>
                  <a:prstClr val="black"/>
                </a:solidFill>
                <a:latin typeface="微軟正黑體" panose="020B0604030504040204" pitchFamily="34" charset="-120"/>
                <a:ea typeface="微軟正黑體" panose="020B0604030504040204" pitchFamily="34" charset="-120"/>
              </a:rPr>
              <a:t>LCD(</a:t>
            </a:r>
            <a:r>
              <a:rPr lang="zh-TW" altLang="en-US" sz="2800" b="1" dirty="0">
                <a:solidFill>
                  <a:prstClr val="black"/>
                </a:solidFill>
                <a:latin typeface="微軟正黑體" panose="020B0604030504040204" pitchFamily="34" charset="-120"/>
                <a:ea typeface="微軟正黑體" panose="020B0604030504040204" pitchFamily="34" charset="-120"/>
              </a:rPr>
              <a:t>解析度</a:t>
            </a:r>
            <a:r>
              <a:rPr lang="en-US" altLang="zh-TW" sz="2800" b="1" dirty="0">
                <a:solidFill>
                  <a:prstClr val="black"/>
                </a:solidFill>
                <a:latin typeface="微軟正黑體" panose="020B0604030504040204" pitchFamily="34" charset="-120"/>
                <a:ea typeface="微軟正黑體" panose="020B0604030504040204" pitchFamily="34" charset="-120"/>
              </a:rPr>
              <a:t>1600 × 900)</a:t>
            </a:r>
            <a:r>
              <a:rPr lang="zh-TW" altLang="en-US" sz="2800" b="1" dirty="0">
                <a:solidFill>
                  <a:prstClr val="black"/>
                </a:solidFill>
                <a:latin typeface="微軟正黑體" panose="020B0604030504040204" pitchFamily="34" charset="-120"/>
                <a:ea typeface="微軟正黑體" panose="020B0604030504040204" pitchFamily="34" charset="-120"/>
              </a:rPr>
              <a:t> ：與參與者的平均距離約為</a:t>
            </a:r>
            <a:r>
              <a:rPr lang="en-US" altLang="zh-TW" sz="2800" b="1" dirty="0">
                <a:solidFill>
                  <a:prstClr val="black"/>
                </a:solidFill>
                <a:latin typeface="微軟正黑體" panose="020B0604030504040204" pitchFamily="34" charset="-120"/>
                <a:ea typeface="微軟正黑體" panose="020B0604030504040204" pitchFamily="34" charset="-120"/>
              </a:rPr>
              <a:t>65cm</a:t>
            </a:r>
          </a:p>
        </p:txBody>
      </p:sp>
      <p:sp>
        <p:nvSpPr>
          <p:cNvPr id="3" name="矩形 2">
            <a:extLst>
              <a:ext uri="{FF2B5EF4-FFF2-40B4-BE49-F238E27FC236}">
                <a16:creationId xmlns:a16="http://schemas.microsoft.com/office/drawing/2014/main" id="{E08E3DAE-3A90-44D7-9FEE-E33D03AFBDC8}"/>
              </a:ext>
            </a:extLst>
          </p:cNvPr>
          <p:cNvSpPr/>
          <p:nvPr/>
        </p:nvSpPr>
        <p:spPr>
          <a:xfrm>
            <a:off x="396130" y="2200929"/>
            <a:ext cx="4995278" cy="523220"/>
          </a:xfrm>
          <a:prstGeom prst="rect">
            <a:avLst/>
          </a:prstGeom>
        </p:spPr>
        <p:txBody>
          <a:bodyPr wrap="none">
            <a:spAutoFit/>
          </a:bodyPr>
          <a:lstStyle/>
          <a:p>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內蓋夫本古里安大學（</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BGU</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 </a:t>
            </a:r>
            <a:endParaRPr lang="zh-TW" altLang="en-US" dirty="0">
              <a:highlight>
                <a:srgbClr val="FFDC6D"/>
              </a:highlight>
            </a:endParaRPr>
          </a:p>
        </p:txBody>
      </p:sp>
      <p:sp>
        <p:nvSpPr>
          <p:cNvPr id="19" name="矩形 18">
            <a:extLst>
              <a:ext uri="{FF2B5EF4-FFF2-40B4-BE49-F238E27FC236}">
                <a16:creationId xmlns:a16="http://schemas.microsoft.com/office/drawing/2014/main" id="{5A0CB058-F0F0-4D5B-B4E5-711C50BFD1A6}"/>
              </a:ext>
            </a:extLst>
          </p:cNvPr>
          <p:cNvSpPr/>
          <p:nvPr/>
        </p:nvSpPr>
        <p:spPr>
          <a:xfrm>
            <a:off x="396130" y="3372739"/>
            <a:ext cx="10778921" cy="607602"/>
          </a:xfrm>
          <a:prstGeom prst="rect">
            <a:avLst/>
          </a:prstGeom>
        </p:spPr>
        <p:txBody>
          <a:bodyPr wrap="square">
            <a:spAutoFit/>
          </a:bodyPr>
          <a:lstStyle/>
          <a:p>
            <a:pPr marL="457200" lvl="0" indent="-457200">
              <a:lnSpc>
                <a:spcPts val="4500"/>
              </a:lnSpc>
              <a:buFont typeface="Wingdings" panose="05000000000000000000" pitchFamily="2" charset="2"/>
              <a:buChar char="ü"/>
            </a:pPr>
            <a:r>
              <a:rPr lang="en-US" altLang="zh-TW" sz="2800" b="1" dirty="0">
                <a:solidFill>
                  <a:prstClr val="black"/>
                </a:solidFill>
                <a:latin typeface="微軟正黑體" panose="020B0604030504040204" pitchFamily="34" charset="-120"/>
                <a:ea typeface="微軟正黑體" panose="020B0604030504040204" pitchFamily="34" charset="-120"/>
              </a:rPr>
              <a:t>17</a:t>
            </a:r>
            <a:r>
              <a:rPr lang="zh-TW" altLang="en-US" sz="2800" b="1" dirty="0">
                <a:solidFill>
                  <a:prstClr val="black"/>
                </a:solidFill>
                <a:latin typeface="微軟正黑體" panose="020B0604030504040204" pitchFamily="34" charset="-120"/>
                <a:ea typeface="微軟正黑體" panose="020B0604030504040204" pitchFamily="34" charset="-120"/>
              </a:rPr>
              <a:t>英寸</a:t>
            </a:r>
            <a:r>
              <a:rPr lang="en-US" altLang="zh-TW" sz="2800" b="1" dirty="0">
                <a:solidFill>
                  <a:prstClr val="black"/>
                </a:solidFill>
                <a:latin typeface="微軟正黑體" panose="020B0604030504040204" pitchFamily="34" charset="-120"/>
                <a:ea typeface="微軟正黑體" panose="020B0604030504040204" pitchFamily="34" charset="-120"/>
              </a:rPr>
              <a:t>LCD(</a:t>
            </a:r>
            <a:r>
              <a:rPr lang="zh-TW" altLang="en-US" sz="2800" b="1" dirty="0">
                <a:solidFill>
                  <a:prstClr val="black"/>
                </a:solidFill>
                <a:latin typeface="微軟正黑體" panose="020B0604030504040204" pitchFamily="34" charset="-120"/>
                <a:ea typeface="微軟正黑體" panose="020B0604030504040204" pitchFamily="34" charset="-120"/>
              </a:rPr>
              <a:t>解析度</a:t>
            </a:r>
            <a:r>
              <a:rPr lang="en-US" altLang="zh-TW" sz="2800" b="1" dirty="0">
                <a:solidFill>
                  <a:prstClr val="black"/>
                </a:solidFill>
                <a:latin typeface="微軟正黑體" panose="020B0604030504040204" pitchFamily="34" charset="-120"/>
                <a:ea typeface="微軟正黑體" panose="020B0604030504040204" pitchFamily="34" charset="-120"/>
              </a:rPr>
              <a:t>1360×768)</a:t>
            </a:r>
            <a:r>
              <a:rPr lang="zh-TW" altLang="en-US" sz="2800" b="1" dirty="0">
                <a:solidFill>
                  <a:prstClr val="black"/>
                </a:solidFill>
                <a:latin typeface="微軟正黑體" panose="020B0604030504040204" pitchFamily="34" charset="-120"/>
                <a:ea typeface="微軟正黑體" panose="020B0604030504040204" pitchFamily="34" charset="-120"/>
              </a:rPr>
              <a:t>：與參與者的平均距離約為</a:t>
            </a:r>
            <a:r>
              <a:rPr lang="en-US" altLang="zh-TW" sz="2800" b="1" dirty="0">
                <a:solidFill>
                  <a:prstClr val="black"/>
                </a:solidFill>
                <a:latin typeface="微軟正黑體" panose="020B0604030504040204" pitchFamily="34" charset="-120"/>
                <a:ea typeface="微軟正黑體" panose="020B0604030504040204" pitchFamily="34" charset="-120"/>
              </a:rPr>
              <a:t>65cm</a:t>
            </a:r>
          </a:p>
        </p:txBody>
      </p:sp>
      <p:sp>
        <p:nvSpPr>
          <p:cNvPr id="6" name="矩形 5">
            <a:extLst>
              <a:ext uri="{FF2B5EF4-FFF2-40B4-BE49-F238E27FC236}">
                <a16:creationId xmlns:a16="http://schemas.microsoft.com/office/drawing/2014/main" id="{A42A8E88-1F3B-452B-9681-570A1702AA14}"/>
              </a:ext>
            </a:extLst>
          </p:cNvPr>
          <p:cNvSpPr/>
          <p:nvPr/>
        </p:nvSpPr>
        <p:spPr>
          <a:xfrm>
            <a:off x="396130" y="4000835"/>
            <a:ext cx="3400290" cy="523220"/>
          </a:xfrm>
          <a:prstGeom prst="rect">
            <a:avLst/>
          </a:prstGeom>
        </p:spPr>
        <p:txBody>
          <a:bodyPr wrap="none">
            <a:spAutoFit/>
          </a:bodyPr>
          <a:lstStyle/>
          <a:p>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巴伊蘭大學（</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BIU</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 </a:t>
            </a:r>
            <a:endParaRPr lang="zh-TW" altLang="en-US" dirty="0">
              <a:highlight>
                <a:srgbClr val="FFDC6D"/>
              </a:highlight>
            </a:endParaRPr>
          </a:p>
        </p:txBody>
      </p:sp>
      <p:sp>
        <p:nvSpPr>
          <p:cNvPr id="22" name="矩形 21">
            <a:extLst>
              <a:ext uri="{FF2B5EF4-FFF2-40B4-BE49-F238E27FC236}">
                <a16:creationId xmlns:a16="http://schemas.microsoft.com/office/drawing/2014/main" id="{014F1B62-53C0-495A-BF1F-59AE2ABB45FA}"/>
              </a:ext>
            </a:extLst>
          </p:cNvPr>
          <p:cNvSpPr/>
          <p:nvPr/>
        </p:nvSpPr>
        <p:spPr>
          <a:xfrm>
            <a:off x="396130" y="4544549"/>
            <a:ext cx="10778921" cy="607602"/>
          </a:xfrm>
          <a:prstGeom prst="rect">
            <a:avLst/>
          </a:prstGeom>
        </p:spPr>
        <p:txBody>
          <a:bodyPr wrap="square">
            <a:spAutoFit/>
          </a:bodyPr>
          <a:lstStyle/>
          <a:p>
            <a:pPr marL="457200" indent="-457200">
              <a:lnSpc>
                <a:spcPts val="4500"/>
              </a:lnSpc>
              <a:buFont typeface="Wingdings" panose="05000000000000000000" pitchFamily="2" charset="2"/>
              <a:buChar char="ü"/>
            </a:pPr>
            <a:r>
              <a:rPr lang="en-US" altLang="zh-TW" sz="2800" b="1" dirty="0">
                <a:solidFill>
                  <a:prstClr val="black"/>
                </a:solidFill>
                <a:latin typeface="微軟正黑體" panose="020B0604030504040204" pitchFamily="34" charset="-120"/>
                <a:ea typeface="微軟正黑體" panose="020B0604030504040204" pitchFamily="34" charset="-120"/>
              </a:rPr>
              <a:t>ASL D6</a:t>
            </a:r>
            <a:r>
              <a:rPr lang="zh-TW" altLang="en-US" sz="2800" b="1" dirty="0">
                <a:solidFill>
                  <a:prstClr val="black"/>
                </a:solidFill>
                <a:latin typeface="微軟正黑體" panose="020B0604030504040204" pitchFamily="34" charset="-120"/>
                <a:ea typeface="微軟正黑體" panose="020B0604030504040204" pitchFamily="34" charset="-120"/>
              </a:rPr>
              <a:t>遠程光學系統的眼動追蹤器</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5892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a:extLst>
              <a:ext uri="{FF2B5EF4-FFF2-40B4-BE49-F238E27FC236}">
                <a16:creationId xmlns:a16="http://schemas.microsoft.com/office/drawing/2014/main" id="{93926740-9E0B-4504-BD86-1756B25C69B4}"/>
              </a:ext>
            </a:extLst>
          </p:cNvPr>
          <p:cNvSpPr/>
          <p:nvPr/>
        </p:nvSpPr>
        <p:spPr>
          <a:xfrm>
            <a:off x="257000" y="2520006"/>
            <a:ext cx="11678000"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由於</a:t>
            </a:r>
            <a:r>
              <a:rPr lang="zh-TW" altLang="en-US" sz="2800" b="1" dirty="0">
                <a:highlight>
                  <a:srgbClr val="FFDC6D"/>
                </a:highlight>
                <a:latin typeface="微軟正黑體" panose="020B0604030504040204" pitchFamily="34" charset="-120"/>
                <a:ea typeface="微軟正黑體" panose="020B0604030504040204" pitchFamily="34" charset="-120"/>
              </a:rPr>
              <a:t>可視、已看見的危害</a:t>
            </a:r>
            <a:r>
              <a:rPr lang="zh-TW" altLang="en-US" sz="2800" b="1" dirty="0">
                <a:latin typeface="微軟正黑體" panose="020B0604030504040204" pitchFamily="34" charset="-120"/>
                <a:ea typeface="微軟正黑體" panose="020B0604030504040204" pitchFamily="34" charset="-120"/>
              </a:rPr>
              <a:t>樣本中，包含一些</a:t>
            </a:r>
            <a:r>
              <a:rPr lang="zh-TW" altLang="en-US" sz="2800" b="1" dirty="0">
                <a:highlight>
                  <a:srgbClr val="FFDC6D"/>
                </a:highlight>
                <a:latin typeface="微軟正黑體" panose="020B0604030504040204" pitchFamily="34" charset="-120"/>
                <a:ea typeface="微軟正黑體" panose="020B0604030504040204" pitchFamily="34" charset="-120"/>
              </a:rPr>
              <a:t>可視、還未看見的危害</a:t>
            </a:r>
            <a:r>
              <a:rPr lang="en-US" altLang="zh-TW" sz="2800" b="1" dirty="0">
                <a:highlight>
                  <a:srgbClr val="FFDC6D"/>
                </a:highlight>
                <a:latin typeface="微軟正黑體" panose="020B0604030504040204" pitchFamily="34" charset="-120"/>
                <a:ea typeface="微軟正黑體" panose="020B0604030504040204" pitchFamily="34" charset="-120"/>
              </a:rPr>
              <a:t>(</a:t>
            </a:r>
            <a:r>
              <a:rPr lang="zh-TW" altLang="en-US" sz="2800" b="1" dirty="0">
                <a:highlight>
                  <a:srgbClr val="FFDC6D"/>
                </a:highlight>
                <a:latin typeface="微軟正黑體" panose="020B0604030504040204" pitchFamily="34" charset="-120"/>
                <a:ea typeface="微軟正黑體" panose="020B0604030504040204" pitchFamily="34" charset="-120"/>
              </a:rPr>
              <a:t>在危害實現之前</a:t>
            </a:r>
            <a:r>
              <a:rPr lang="en-US" altLang="zh-TW" sz="2800" b="1" dirty="0">
                <a:highlight>
                  <a:srgbClr val="FFDC6D"/>
                </a:highlight>
                <a:latin typeface="微軟正黑體" panose="020B0604030504040204" pitchFamily="34" charset="-120"/>
                <a:ea typeface="微軟正黑體" panose="020B0604030504040204" pitchFamily="34" charset="-120"/>
              </a:rPr>
              <a:t>)</a:t>
            </a:r>
            <a:r>
              <a:rPr lang="zh-TW" altLang="en-US" sz="2800" b="1" dirty="0">
                <a:highlight>
                  <a:srgbClr val="FFDC6D"/>
                </a:highlight>
                <a:latin typeface="微軟正黑體" panose="020B0604030504040204" pitchFamily="34" charset="-120"/>
                <a:ea typeface="微軟正黑體" panose="020B0604030504040204" pitchFamily="34" charset="-120"/>
              </a:rPr>
              <a:t> </a:t>
            </a:r>
            <a:r>
              <a:rPr lang="zh-TW" altLang="en-US" sz="2800" b="1" dirty="0">
                <a:latin typeface="微軟正黑體" panose="020B0604030504040204" pitchFamily="34" charset="-120"/>
                <a:ea typeface="微軟正黑體" panose="020B0604030504040204" pitchFamily="34" charset="-120"/>
              </a:rPr>
              <a:t>→ 因此此研究移除了</a:t>
            </a:r>
            <a:r>
              <a:rPr lang="zh-TW" altLang="en-US" sz="2800" b="1" dirty="0">
                <a:highlight>
                  <a:srgbClr val="FFDC6D"/>
                </a:highlight>
                <a:latin typeface="微軟正黑體" panose="020B0604030504040204" pitchFamily="34" charset="-120"/>
                <a:ea typeface="微軟正黑體" panose="020B0604030504040204" pitchFamily="34" charset="-120"/>
              </a:rPr>
              <a:t>可視、還未看見的危害</a:t>
            </a:r>
            <a:r>
              <a:rPr lang="zh-TW" altLang="en-US" sz="2800" b="1" dirty="0">
                <a:latin typeface="微軟正黑體" panose="020B0604030504040204" pitchFamily="34" charset="-120"/>
                <a:ea typeface="微軟正黑體" panose="020B0604030504040204" pitchFamily="34" charset="-120"/>
              </a:rPr>
              <a:t>這些樣本</a:t>
            </a:r>
            <a:endParaRPr lang="en-US" altLang="zh-TW" sz="2800" b="1" dirty="0">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3C2A801C-082D-4ABC-9668-A1CA0D12718D}"/>
              </a:ext>
            </a:extLst>
          </p:cNvPr>
          <p:cNvSpPr/>
          <p:nvPr/>
        </p:nvSpPr>
        <p:spPr>
          <a:xfrm>
            <a:off x="257000" y="1491550"/>
            <a:ext cx="11548850"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可視的危害</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已看見、</a:t>
            </a:r>
            <a:r>
              <a:rPr lang="zh-TW" altLang="en-US" sz="2800" b="1" strike="sngStrike" dirty="0">
                <a:solidFill>
                  <a:srgbClr val="FF0000"/>
                </a:solidFill>
                <a:latin typeface="微軟正黑體" panose="020B0604030504040204" pitchFamily="34" charset="-120"/>
                <a:ea typeface="微軟正黑體" panose="020B0604030504040204" pitchFamily="34" charset="-120"/>
              </a:rPr>
              <a:t>還未看見</a:t>
            </a:r>
            <a:r>
              <a:rPr lang="en-US" altLang="zh-TW" sz="2800" b="1" dirty="0">
                <a:latin typeface="微軟正黑體" panose="020B0604030504040204" pitchFamily="34" charset="-120"/>
                <a:ea typeface="微軟正黑體" panose="020B0604030504040204" pitchFamily="34" charset="-120"/>
              </a:rPr>
              <a:t>)</a:t>
            </a:r>
          </a:p>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潛在的危害</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已看見、還未看見</a:t>
            </a:r>
            <a:r>
              <a:rPr lang="en-US" altLang="zh-TW" sz="2800" b="1" dirty="0">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50C365C2-DF98-4760-98DC-0980EE32D89A}"/>
              </a:ext>
            </a:extLst>
          </p:cNvPr>
          <p:cNvSpPr/>
          <p:nvPr/>
        </p:nvSpPr>
        <p:spPr>
          <a:xfrm>
            <a:off x="257000" y="3548461"/>
            <a:ext cx="12366180"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影片中採用以色列風景，以</a:t>
            </a:r>
            <a:r>
              <a:rPr lang="en-US" altLang="zh-TW" sz="2800" b="1" dirty="0">
                <a:latin typeface="微軟正黑體" panose="020B0604030504040204" pitchFamily="34" charset="-120"/>
                <a:ea typeface="微軟正黑體" panose="020B0604030504040204" pitchFamily="34" charset="-120"/>
              </a:rPr>
              <a:t>25Fps</a:t>
            </a:r>
            <a:r>
              <a:rPr lang="zh-TW" altLang="en-US" sz="2800" b="1" dirty="0">
                <a:latin typeface="微軟正黑體" panose="020B0604030504040204" pitchFamily="34" charset="-120"/>
                <a:ea typeface="微軟正黑體" panose="020B0604030504040204" pitchFamily="34" charset="-120"/>
              </a:rPr>
              <a:t>的速度和</a:t>
            </a:r>
            <a:r>
              <a:rPr lang="en-US" altLang="zh-TW" sz="2800" b="1" dirty="0">
                <a:latin typeface="微軟正黑體" panose="020B0604030504040204" pitchFamily="34" charset="-120"/>
                <a:ea typeface="微軟正黑體" panose="020B0604030504040204" pitchFamily="34" charset="-120"/>
              </a:rPr>
              <a:t>720×576</a:t>
            </a:r>
            <a:r>
              <a:rPr lang="zh-TW" altLang="en-US" sz="2800" b="1" dirty="0">
                <a:latin typeface="微軟正黑體" panose="020B0604030504040204" pitchFamily="34" charset="-120"/>
                <a:ea typeface="微軟正黑體" panose="020B0604030504040204" pitchFamily="34" charset="-120"/>
              </a:rPr>
              <a:t>像素的解析度拍攝</a:t>
            </a:r>
            <a:endParaRPr lang="en-US" altLang="zh-TW" sz="2800" b="1"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F3184DE7-B4A0-4942-8430-C367186855A3}"/>
              </a:ext>
            </a:extLst>
          </p:cNvPr>
          <p:cNvSpPr/>
          <p:nvPr/>
        </p:nvSpPr>
        <p:spPr>
          <a:xfrm>
            <a:off x="480020" y="4257541"/>
            <a:ext cx="11249286"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在訓練和轉換階段，影片都包含五個危害場景，和十五個填充場景</a:t>
            </a:r>
            <a:endParaRPr lang="en-US" altLang="zh-TW" sz="2800" b="1" dirty="0">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3456EB0F-CB30-4EC7-9588-E5B29AFE6A69}"/>
              </a:ext>
            </a:extLst>
          </p:cNvPr>
          <p:cNvSpPr/>
          <p:nvPr/>
        </p:nvSpPr>
        <p:spPr>
          <a:xfrm>
            <a:off x="480020" y="4788204"/>
            <a:ext cx="11876503" cy="523220"/>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目的是減少重複訓練過程的熟悉性</a:t>
            </a:r>
            <a:endParaRPr lang="en-US" altLang="zh-TW" sz="2800" b="1" dirty="0">
              <a:latin typeface="微軟正黑體" panose="020B0604030504040204" pitchFamily="34" charset="-120"/>
              <a:ea typeface="微軟正黑體" panose="020B0604030504040204" pitchFamily="34" charset="-120"/>
            </a:endParaRPr>
          </a:p>
        </p:txBody>
      </p:sp>
      <p:sp>
        <p:nvSpPr>
          <p:cNvPr id="23" name="矩形 22">
            <a:extLst>
              <a:ext uri="{FF2B5EF4-FFF2-40B4-BE49-F238E27FC236}">
                <a16:creationId xmlns:a16="http://schemas.microsoft.com/office/drawing/2014/main" id="{8DE95030-8A1B-4782-AEDD-17DD30391136}"/>
              </a:ext>
            </a:extLst>
          </p:cNvPr>
          <p:cNvSpPr/>
          <p:nvPr/>
        </p:nvSpPr>
        <p:spPr>
          <a:xfrm>
            <a:off x="480020" y="5497283"/>
            <a:ext cx="11249286"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有</a:t>
            </a:r>
            <a:r>
              <a:rPr lang="en-US" altLang="zh-TW" sz="2800" b="1" dirty="0">
                <a:latin typeface="微軟正黑體" panose="020B0604030504040204" pitchFamily="34" charset="-120"/>
                <a:ea typeface="微軟正黑體" panose="020B0604030504040204" pitchFamily="34" charset="-120"/>
              </a:rPr>
              <a:t>4</a:t>
            </a:r>
            <a:r>
              <a:rPr lang="zh-TW" altLang="en-US" sz="2800" b="1" dirty="0">
                <a:latin typeface="微軟正黑體" panose="020B0604030504040204" pitchFamily="34" charset="-120"/>
                <a:ea typeface="微軟正黑體" panose="020B0604030504040204" pitchFamily="34" charset="-120"/>
              </a:rPr>
              <a:t>個不同的危害場景順序，並在參與者之間進行了平衡</a:t>
            </a:r>
            <a:endParaRPr lang="en-US" altLang="zh-TW" sz="2800" b="1" dirty="0">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id="{35D78B54-3C7E-4918-8B80-A50A61081A80}"/>
              </a:ext>
            </a:extLst>
          </p:cNvPr>
          <p:cNvSpPr/>
          <p:nvPr/>
        </p:nvSpPr>
        <p:spPr>
          <a:xfrm>
            <a:off x="480020" y="6027945"/>
            <a:ext cx="11876503" cy="523220"/>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為了控制影片順序所帶來的潛在效果</a:t>
            </a: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12954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225655" y="1887630"/>
            <a:ext cx="11438521"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highlight>
                  <a:srgbClr val="FFDC6D"/>
                </a:highlight>
                <a:latin typeface="微軟正黑體" panose="020B0604030504040204" pitchFamily="34" charset="-120"/>
                <a:ea typeface="微軟正黑體" panose="020B0604030504040204" pitchFamily="34" charset="-120"/>
              </a:rPr>
              <a:t>一半的年輕駕駛者</a:t>
            </a:r>
            <a:r>
              <a:rPr lang="zh-TW" altLang="en-US" sz="2800" b="1" dirty="0">
                <a:latin typeface="微軟正黑體" panose="020B0604030504040204" pitchFamily="34" charset="-120"/>
                <a:ea typeface="微軟正黑體" panose="020B0604030504040204" pitchFamily="34" charset="-120"/>
              </a:rPr>
              <a:t>和</a:t>
            </a:r>
            <a:r>
              <a:rPr lang="zh-TW" altLang="en-US" sz="2800" b="1" dirty="0">
                <a:highlight>
                  <a:srgbClr val="FFDC6D"/>
                </a:highlight>
                <a:latin typeface="微軟正黑體" panose="020B0604030504040204" pitchFamily="34" charset="-120"/>
                <a:ea typeface="微軟正黑體" panose="020B0604030504040204" pitchFamily="34" charset="-120"/>
              </a:rPr>
              <a:t>所有經驗豐富的駕駛者</a:t>
            </a:r>
            <a:r>
              <a:rPr lang="zh-TW" altLang="en-US" sz="2800" b="1" dirty="0">
                <a:latin typeface="微軟正黑體" panose="020B0604030504040204" pitchFamily="34" charset="-120"/>
                <a:ea typeface="微軟正黑體" panose="020B0604030504040204" pitchFamily="34" charset="-120"/>
              </a:rPr>
              <a:t>都經歷了兩個連續的影片階段：</a:t>
            </a:r>
            <a:r>
              <a:rPr lang="en-US" altLang="zh-TW" sz="2800" b="1" dirty="0">
                <a:latin typeface="微軟正黑體" panose="020B0604030504040204" pitchFamily="34" charset="-120"/>
                <a:ea typeface="微軟正黑體" panose="020B0604030504040204" pitchFamily="34" charset="-120"/>
              </a:rPr>
              <a:t>HP</a:t>
            </a:r>
            <a:r>
              <a:rPr lang="zh-TW" altLang="en-US" sz="2800" b="1" dirty="0">
                <a:latin typeface="微軟正黑體" panose="020B0604030504040204" pitchFamily="34" charset="-120"/>
                <a:ea typeface="微軟正黑體" panose="020B0604030504040204" pitchFamily="34" charset="-120"/>
              </a:rPr>
              <a:t>訓練階段和</a:t>
            </a:r>
            <a:r>
              <a:rPr lang="en-US" altLang="zh-TW" sz="2800" b="1" dirty="0">
                <a:latin typeface="微軟正黑體" panose="020B0604030504040204" pitchFamily="34" charset="-120"/>
                <a:ea typeface="微軟正黑體" panose="020B0604030504040204" pitchFamily="34" charset="-120"/>
              </a:rPr>
              <a:t>HP</a:t>
            </a:r>
            <a:r>
              <a:rPr lang="zh-TW" altLang="en-US" sz="2800" b="1" dirty="0">
                <a:latin typeface="微軟正黑體" panose="020B0604030504040204" pitchFamily="34" charset="-120"/>
                <a:ea typeface="微軟正黑體" panose="020B0604030504040204" pitchFamily="34" charset="-120"/>
              </a:rPr>
              <a:t>轉移階段</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323CAF12-B66C-462A-884E-9C87D75CB22E}"/>
              </a:ext>
            </a:extLst>
          </p:cNvPr>
          <p:cNvSpPr/>
          <p:nvPr/>
        </p:nvSpPr>
        <p:spPr>
          <a:xfrm>
            <a:off x="225655" y="3261531"/>
            <a:ext cx="11438521"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highlight>
                  <a:srgbClr val="FFDC6D"/>
                </a:highlight>
                <a:latin typeface="微軟正黑體" panose="020B0604030504040204" pitchFamily="34" charset="-120"/>
                <a:ea typeface="微軟正黑體" panose="020B0604030504040204" pitchFamily="34" charset="-120"/>
              </a:rPr>
              <a:t>另一半沒有經驗的年輕駕駛者</a:t>
            </a:r>
            <a:r>
              <a:rPr lang="zh-TW" altLang="en-US" sz="2800" b="1" dirty="0">
                <a:latin typeface="微軟正黑體" panose="020B0604030504040204" pitchFamily="34" charset="-120"/>
                <a:ea typeface="微軟正黑體" panose="020B0604030504040204" pitchFamily="34" charset="-120"/>
              </a:rPr>
              <a:t>僅經歷了轉移階段。</a:t>
            </a:r>
            <a:endParaRPr lang="en-US" altLang="zh-TW" sz="2800" b="1"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0CD8B68D-E287-4420-AD60-E7ED0EBEE8DE}"/>
              </a:ext>
            </a:extLst>
          </p:cNvPr>
          <p:cNvSpPr/>
          <p:nvPr/>
        </p:nvSpPr>
        <p:spPr>
          <a:xfrm>
            <a:off x="225655" y="4204545"/>
            <a:ext cx="11438521"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要求參與者在首次發現危害時做出反應</a:t>
            </a: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8663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CF5D8983-E85C-4E8F-BCC2-CAC159FD225B}"/>
              </a:ext>
            </a:extLst>
          </p:cNvPr>
          <p:cNvSpPr/>
          <p:nvPr/>
        </p:nvSpPr>
        <p:spPr>
          <a:xfrm>
            <a:off x="337166" y="1720420"/>
            <a:ext cx="1826171"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訓練階段</a:t>
            </a:r>
            <a:endParaRPr lang="en-US" altLang="zh-TW" sz="2800" b="1" dirty="0">
              <a:latin typeface="微軟正黑體" panose="020B0604030504040204" pitchFamily="34" charset="-120"/>
              <a:ea typeface="微軟正黑體" panose="020B0604030504040204" pitchFamily="34" charset="-120"/>
            </a:endParaRPr>
          </a:p>
        </p:txBody>
      </p:sp>
      <p:sp>
        <p:nvSpPr>
          <p:cNvPr id="2" name="矩形: 圓角 1">
            <a:extLst>
              <a:ext uri="{FF2B5EF4-FFF2-40B4-BE49-F238E27FC236}">
                <a16:creationId xmlns:a16="http://schemas.microsoft.com/office/drawing/2014/main" id="{E3195145-ED7B-432F-8A88-CAE945AEFFD4}"/>
              </a:ext>
            </a:extLst>
          </p:cNvPr>
          <p:cNvSpPr/>
          <p:nvPr/>
        </p:nvSpPr>
        <p:spPr>
          <a:xfrm>
            <a:off x="314865" y="1586383"/>
            <a:ext cx="1625448" cy="679559"/>
          </a:xfrm>
          <a:prstGeom prst="roundRect">
            <a:avLst/>
          </a:prstGeom>
          <a:noFill/>
          <a:ln w="571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2EF55544-56A5-43FA-B2AF-F81B67F079D2}"/>
              </a:ext>
            </a:extLst>
          </p:cNvPr>
          <p:cNvSpPr/>
          <p:nvPr/>
        </p:nvSpPr>
        <p:spPr>
          <a:xfrm>
            <a:off x="314864" y="2532693"/>
            <a:ext cx="10122678"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參與者觀察</a:t>
            </a:r>
            <a:r>
              <a:rPr lang="en-US" altLang="zh-TW" sz="2800" b="1" dirty="0">
                <a:latin typeface="微軟正黑體" panose="020B0604030504040204" pitchFamily="34" charset="-120"/>
                <a:ea typeface="微軟正黑體" panose="020B0604030504040204" pitchFamily="34" charset="-120"/>
              </a:rPr>
              <a:t>3</a:t>
            </a:r>
            <a:r>
              <a:rPr lang="zh-TW" altLang="en-US" sz="2800" b="1" dirty="0">
                <a:latin typeface="微軟正黑體" panose="020B0604030504040204" pitchFamily="34" charset="-120"/>
                <a:ea typeface="微軟正黑體" panose="020B0604030504040204" pitchFamily="34" charset="-120"/>
              </a:rPr>
              <a:t>部</a:t>
            </a:r>
            <a:r>
              <a:rPr lang="en-US" altLang="zh-TW" sz="2800" b="1" dirty="0">
                <a:latin typeface="微軟正黑體" panose="020B0604030504040204" pitchFamily="34" charset="-120"/>
                <a:ea typeface="微軟正黑體" panose="020B0604030504040204" pitchFamily="34" charset="-120"/>
              </a:rPr>
              <a:t>HP</a:t>
            </a:r>
            <a:r>
              <a:rPr lang="zh-TW" altLang="en-US" sz="2800" b="1" dirty="0">
                <a:latin typeface="微軟正黑體" panose="020B0604030504040204" pitchFamily="34" charset="-120"/>
                <a:ea typeface="微軟正黑體" panose="020B0604030504040204" pitchFamily="34" charset="-120"/>
              </a:rPr>
              <a:t>訓練影片，每一部影片都包含一種危害，分別穿插進</a:t>
            </a:r>
            <a:r>
              <a:rPr lang="en-US" altLang="zh-TW" sz="2800" b="1" dirty="0">
                <a:latin typeface="微軟正黑體" panose="020B0604030504040204" pitchFamily="34" charset="-120"/>
                <a:ea typeface="微軟正黑體" panose="020B0604030504040204" pitchFamily="34" charset="-120"/>
              </a:rPr>
              <a:t>4</a:t>
            </a:r>
            <a:r>
              <a:rPr lang="zh-TW" altLang="en-US" sz="2800" b="1" dirty="0">
                <a:latin typeface="微軟正黑體" panose="020B0604030504040204" pitchFamily="34" charset="-120"/>
                <a:ea typeface="微軟正黑體" panose="020B0604030504040204" pitchFamily="34" charset="-120"/>
              </a:rPr>
              <a:t>個填充影片中</a:t>
            </a:r>
            <a:endParaRPr lang="en-US" altLang="zh-TW" sz="2800" b="1" dirty="0">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22846730-8EBE-4A5F-8AB9-659CEBB77F38}"/>
              </a:ext>
            </a:extLst>
          </p:cNvPr>
          <p:cNvSpPr/>
          <p:nvPr/>
        </p:nvSpPr>
        <p:spPr>
          <a:xfrm>
            <a:off x="314864" y="3640071"/>
            <a:ext cx="11438520"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每部影片重複撥放了</a:t>
            </a:r>
            <a:r>
              <a:rPr lang="en-US" altLang="zh-TW" sz="2800" b="1" dirty="0">
                <a:latin typeface="微軟正黑體" panose="020B0604030504040204" pitchFamily="34" charset="-120"/>
                <a:ea typeface="微軟正黑體" panose="020B0604030504040204" pitchFamily="34" charset="-120"/>
              </a:rPr>
              <a:t>3</a:t>
            </a:r>
            <a:r>
              <a:rPr lang="zh-TW" altLang="en-US" sz="2800" b="1" dirty="0">
                <a:latin typeface="微軟正黑體" panose="020B0604030504040204" pitchFamily="34" charset="-120"/>
                <a:ea typeface="微軟正黑體" panose="020B0604030504040204" pitchFamily="34" charset="-120"/>
              </a:rPr>
              <a:t>次 → 每位參與者都經歷了</a:t>
            </a:r>
            <a:r>
              <a:rPr lang="en-US" altLang="zh-TW" sz="2800" b="1" dirty="0">
                <a:latin typeface="微軟正黑體" panose="020B0604030504040204" pitchFamily="34" charset="-120"/>
                <a:ea typeface="微軟正黑體" panose="020B0604030504040204" pitchFamily="34" charset="-120"/>
              </a:rPr>
              <a:t>9</a:t>
            </a:r>
            <a:r>
              <a:rPr lang="zh-TW" altLang="en-US" sz="2800" b="1" dirty="0">
                <a:latin typeface="微軟正黑體" panose="020B0604030504040204" pitchFamily="34" charset="-120"/>
                <a:ea typeface="微軟正黑體" panose="020B0604030504040204" pitchFamily="34" charset="-120"/>
              </a:rPr>
              <a:t>次的</a:t>
            </a:r>
            <a:r>
              <a:rPr lang="en-US" altLang="zh-TW" sz="2800" b="1" dirty="0">
                <a:latin typeface="微軟正黑體" panose="020B0604030504040204" pitchFamily="34" charset="-120"/>
                <a:ea typeface="微軟正黑體" panose="020B0604030504040204" pitchFamily="34" charset="-120"/>
              </a:rPr>
              <a:t>HP</a:t>
            </a:r>
            <a:r>
              <a:rPr lang="zh-TW" altLang="en-US" sz="2800" b="1" dirty="0">
                <a:latin typeface="微軟正黑體" panose="020B0604030504040204" pitchFamily="34" charset="-120"/>
                <a:ea typeface="微軟正黑體" panose="020B0604030504040204" pitchFamily="34" charset="-120"/>
              </a:rPr>
              <a:t>訓練影片</a:t>
            </a:r>
            <a:endParaRPr lang="en-US" altLang="zh-TW" sz="2800" b="1"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CC01AC1C-3133-413B-BE22-0A48C8B28703}"/>
              </a:ext>
            </a:extLst>
          </p:cNvPr>
          <p:cNvSpPr/>
          <p:nvPr/>
        </p:nvSpPr>
        <p:spPr>
          <a:xfrm>
            <a:off x="314864" y="4316562"/>
            <a:ext cx="11773057"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受試者之間的自變量是駕駛經驗：有經驗的駕駛者與沒有經驗的駕駛者</a:t>
            </a:r>
            <a:endParaRPr lang="en-US" altLang="zh-TW" sz="2800" b="1" dirty="0">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72C317BF-08E3-4CB8-A0B3-A28901AFCF59}"/>
              </a:ext>
            </a:extLst>
          </p:cNvPr>
          <p:cNvSpPr/>
          <p:nvPr/>
        </p:nvSpPr>
        <p:spPr>
          <a:xfrm>
            <a:off x="314864" y="4993053"/>
            <a:ext cx="11438521"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受試者內部自變量，</a:t>
            </a:r>
            <a:r>
              <a:rPr lang="en-US" altLang="zh-TW" sz="2800" b="1" dirty="0">
                <a:latin typeface="微軟正黑體" panose="020B0604030504040204" pitchFamily="34" charset="-120"/>
                <a:ea typeface="微軟正黑體" panose="020B0604030504040204" pitchFamily="34" charset="-120"/>
              </a:rPr>
              <a:t>3</a:t>
            </a:r>
            <a:r>
              <a:rPr lang="zh-TW" altLang="en-US" sz="2800" b="1" dirty="0">
                <a:latin typeface="微軟正黑體" panose="020B0604030504040204" pitchFamily="34" charset="-120"/>
                <a:ea typeface="微軟正黑體" panose="020B0604030504040204" pitchFamily="34" charset="-120"/>
              </a:rPr>
              <a:t>個同樣影片的眼球移動變化</a:t>
            </a: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2884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CF5D8983-E85C-4E8F-BCC2-CAC159FD225B}"/>
              </a:ext>
            </a:extLst>
          </p:cNvPr>
          <p:cNvSpPr/>
          <p:nvPr/>
        </p:nvSpPr>
        <p:spPr>
          <a:xfrm>
            <a:off x="225654" y="1675818"/>
            <a:ext cx="1826171"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轉移階段</a:t>
            </a:r>
            <a:endParaRPr lang="en-US" altLang="zh-TW" sz="2800" b="1" dirty="0">
              <a:latin typeface="微軟正黑體" panose="020B0604030504040204" pitchFamily="34" charset="-120"/>
              <a:ea typeface="微軟正黑體" panose="020B0604030504040204" pitchFamily="34" charset="-120"/>
            </a:endParaRPr>
          </a:p>
        </p:txBody>
      </p:sp>
      <p:sp>
        <p:nvSpPr>
          <p:cNvPr id="2" name="矩形: 圓角 1">
            <a:extLst>
              <a:ext uri="{FF2B5EF4-FFF2-40B4-BE49-F238E27FC236}">
                <a16:creationId xmlns:a16="http://schemas.microsoft.com/office/drawing/2014/main" id="{E3195145-ED7B-432F-8A88-CAE945AEFFD4}"/>
              </a:ext>
            </a:extLst>
          </p:cNvPr>
          <p:cNvSpPr/>
          <p:nvPr/>
        </p:nvSpPr>
        <p:spPr>
          <a:xfrm>
            <a:off x="203353" y="1541781"/>
            <a:ext cx="1625448" cy="679559"/>
          </a:xfrm>
          <a:prstGeom prst="roundRect">
            <a:avLst/>
          </a:prstGeom>
          <a:noFill/>
          <a:ln w="571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2EF55544-56A5-43FA-B2AF-F81B67F079D2}"/>
              </a:ext>
            </a:extLst>
          </p:cNvPr>
          <p:cNvSpPr/>
          <p:nvPr/>
        </p:nvSpPr>
        <p:spPr>
          <a:xfrm>
            <a:off x="225655" y="2488091"/>
            <a:ext cx="11773056"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參與者觀察</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部</a:t>
            </a:r>
            <a:r>
              <a:rPr lang="en-US" altLang="zh-TW" sz="2800" b="1" dirty="0">
                <a:latin typeface="微軟正黑體" panose="020B0604030504040204" pitchFamily="34" charset="-120"/>
                <a:ea typeface="微軟正黑體" panose="020B0604030504040204" pitchFamily="34" charset="-120"/>
              </a:rPr>
              <a:t>HP</a:t>
            </a:r>
            <a:r>
              <a:rPr lang="zh-TW" altLang="en-US" sz="2800" b="1" dirty="0">
                <a:latin typeface="微軟正黑體" panose="020B0604030504040204" pitchFamily="34" charset="-120"/>
                <a:ea typeface="微軟正黑體" panose="020B0604030504040204" pitchFamily="34" charset="-120"/>
              </a:rPr>
              <a:t>影片</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可視的危險和潛在的危險</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，與訓練階段的影片不同</a:t>
            </a:r>
            <a:endParaRPr lang="en-US" altLang="zh-TW" sz="2800" b="1" dirty="0">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22846730-8EBE-4A5F-8AB9-659CEBB77F38}"/>
              </a:ext>
            </a:extLst>
          </p:cNvPr>
          <p:cNvSpPr/>
          <p:nvPr/>
        </p:nvSpPr>
        <p:spPr>
          <a:xfrm>
            <a:off x="193289" y="3442198"/>
            <a:ext cx="11438520"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此影片顯示了一個分為兩階段的危險場景</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一開始是還未發生的危害，之後就發生了</a:t>
            </a:r>
            <a:r>
              <a:rPr lang="en-US" altLang="zh-TW" sz="2800" b="1" dirty="0">
                <a:latin typeface="微軟正黑體" panose="020B0604030504040204" pitchFamily="34" charset="-120"/>
                <a:ea typeface="微軟正黑體" panose="020B0604030504040204" pitchFamily="34" charset="-120"/>
              </a:rPr>
              <a:t>)</a:t>
            </a:r>
          </a:p>
        </p:txBody>
      </p:sp>
      <p:pic>
        <p:nvPicPr>
          <p:cNvPr id="3" name="圖片 2">
            <a:extLst>
              <a:ext uri="{FF2B5EF4-FFF2-40B4-BE49-F238E27FC236}">
                <a16:creationId xmlns:a16="http://schemas.microsoft.com/office/drawing/2014/main" id="{2602FC7A-AB32-48BB-A551-19BF7D3CE5A5}"/>
              </a:ext>
            </a:extLst>
          </p:cNvPr>
          <p:cNvPicPr>
            <a:picLocks noChangeAspect="1"/>
          </p:cNvPicPr>
          <p:nvPr/>
        </p:nvPicPr>
        <p:blipFill rotWithShape="1">
          <a:blip r:embed="rId3"/>
          <a:srcRect b="55067"/>
          <a:stretch/>
        </p:blipFill>
        <p:spPr>
          <a:xfrm>
            <a:off x="5136959" y="4540591"/>
            <a:ext cx="6861752" cy="2153143"/>
          </a:xfrm>
          <a:prstGeom prst="rect">
            <a:avLst/>
          </a:prstGeom>
        </p:spPr>
      </p:pic>
      <p:sp>
        <p:nvSpPr>
          <p:cNvPr id="19" name="矩形 18">
            <a:extLst>
              <a:ext uri="{FF2B5EF4-FFF2-40B4-BE49-F238E27FC236}">
                <a16:creationId xmlns:a16="http://schemas.microsoft.com/office/drawing/2014/main" id="{6F733E43-9885-4FA9-BC52-2628BB5F5985}"/>
              </a:ext>
            </a:extLst>
          </p:cNvPr>
          <p:cNvSpPr/>
          <p:nvPr/>
        </p:nvSpPr>
        <p:spPr>
          <a:xfrm>
            <a:off x="5951576" y="4153514"/>
            <a:ext cx="1969483"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潛在的危險</a:t>
            </a:r>
            <a:endParaRPr lang="en-US" altLang="zh-TW" sz="28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A8CB1F83-07A1-4CAC-BBC4-8F207D94A2AA}"/>
              </a:ext>
            </a:extLst>
          </p:cNvPr>
          <p:cNvSpPr/>
          <p:nvPr/>
        </p:nvSpPr>
        <p:spPr>
          <a:xfrm>
            <a:off x="9274634" y="4148331"/>
            <a:ext cx="1969483"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可視的危險</a:t>
            </a:r>
            <a:endParaRPr lang="en-US" altLang="zh-TW" sz="2800" b="1"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F4C544AC-6499-4929-950B-E66ED7B23C64}"/>
              </a:ext>
            </a:extLst>
          </p:cNvPr>
          <p:cNvSpPr/>
          <p:nvPr/>
        </p:nvSpPr>
        <p:spPr>
          <a:xfrm>
            <a:off x="225654" y="4569375"/>
            <a:ext cx="5092388"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在每一個危險影片之間嵌入了另外三個填充電影</a:t>
            </a: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571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98303" y="1434995"/>
            <a:ext cx="11600409"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大量證據表示，新手駕駛者比有經驗的駕駛者更有可能捲入撞車事故。除了與年齡相關的因素（例如態度和人格特質）外</a:t>
            </a:r>
            <a:r>
              <a:rPr lang="en-US" altLang="zh-TW" sz="2800" b="1" dirty="0">
                <a:solidFill>
                  <a:prstClr val="black"/>
                </a:solidFill>
                <a:latin typeface="微軟正黑體" panose="020B0604030504040204" pitchFamily="34" charset="-120"/>
                <a:ea typeface="微軟正黑體" panose="020B0604030504040204" pitchFamily="34" charset="-120"/>
              </a:rPr>
              <a:t>(e.g., </a:t>
            </a:r>
            <a:r>
              <a:rPr lang="en-US" altLang="zh-TW" sz="2800" b="1" dirty="0" err="1">
                <a:solidFill>
                  <a:prstClr val="black"/>
                </a:solidFill>
                <a:latin typeface="微軟正黑體" panose="020B0604030504040204" pitchFamily="34" charset="-120"/>
                <a:ea typeface="微軟正黑體" panose="020B0604030504040204" pitchFamily="34" charset="-120"/>
              </a:rPr>
              <a:t>Heino</a:t>
            </a:r>
            <a:r>
              <a:rPr lang="en-US" altLang="zh-TW" sz="2800" b="1" dirty="0">
                <a:solidFill>
                  <a:prstClr val="black"/>
                </a:solidFill>
                <a:latin typeface="微軟正黑體" panose="020B0604030504040204" pitchFamily="34" charset="-120"/>
                <a:ea typeface="微軟正黑體" panose="020B0604030504040204" pitchFamily="34" charset="-120"/>
              </a:rPr>
              <a:t> et al., 1996, </a:t>
            </a:r>
            <a:r>
              <a:rPr lang="en-US" altLang="zh-TW" sz="2800" b="1" dirty="0" err="1">
                <a:solidFill>
                  <a:prstClr val="black"/>
                </a:solidFill>
                <a:latin typeface="微軟正黑體" panose="020B0604030504040204" pitchFamily="34" charset="-120"/>
                <a:ea typeface="微軟正黑體" panose="020B0604030504040204" pitchFamily="34" charset="-120"/>
              </a:rPr>
              <a:t>Ulleberg</a:t>
            </a:r>
            <a:r>
              <a:rPr lang="en-US" altLang="zh-TW" sz="2800" b="1" dirty="0">
                <a:solidFill>
                  <a:prstClr val="black"/>
                </a:solidFill>
                <a:latin typeface="微軟正黑體" panose="020B0604030504040204" pitchFamily="34" charset="-120"/>
                <a:ea typeface="微軟正黑體" panose="020B0604030504040204" pitchFamily="34" charset="-120"/>
              </a:rPr>
              <a:t> and </a:t>
            </a:r>
            <a:r>
              <a:rPr lang="en-US" altLang="zh-TW" sz="2800" b="1" dirty="0" err="1">
                <a:solidFill>
                  <a:prstClr val="black"/>
                </a:solidFill>
                <a:latin typeface="微軟正黑體" panose="020B0604030504040204" pitchFamily="34" charset="-120"/>
                <a:ea typeface="微軟正黑體" panose="020B0604030504040204" pitchFamily="34" charset="-120"/>
              </a:rPr>
              <a:t>Rundmo</a:t>
            </a:r>
            <a:r>
              <a:rPr lang="en-US" altLang="zh-TW" sz="2800" b="1" dirty="0">
                <a:solidFill>
                  <a:prstClr val="black"/>
                </a:solidFill>
                <a:latin typeface="微軟正黑體" panose="020B0604030504040204" pitchFamily="34" charset="-120"/>
                <a:ea typeface="微軟正黑體" panose="020B0604030504040204" pitchFamily="34" charset="-120"/>
              </a:rPr>
              <a:t>, 2003, Shinar, 2007) </a:t>
            </a:r>
            <a:r>
              <a:rPr lang="zh-TW" altLang="en-US" sz="2800" b="1" dirty="0">
                <a:solidFill>
                  <a:prstClr val="black"/>
                </a:solidFill>
                <a:latin typeface="微軟正黑體" panose="020B0604030504040204" pitchFamily="34" charset="-120"/>
                <a:ea typeface="微軟正黑體" panose="020B0604030504040204" pitchFamily="34" charset="-120"/>
              </a:rPr>
              <a:t>，還有因為駕駛經驗的因素</a:t>
            </a:r>
            <a:r>
              <a:rPr lang="en-US" altLang="zh-TW" sz="2800" b="1" dirty="0">
                <a:solidFill>
                  <a:prstClr val="black"/>
                </a:solidFill>
                <a:latin typeface="微軟正黑體" panose="020B0604030504040204" pitchFamily="34" charset="-120"/>
                <a:ea typeface="微軟正黑體" panose="020B0604030504040204" pitchFamily="34" charset="-120"/>
              </a:rPr>
              <a:t>(e.g., </a:t>
            </a:r>
            <a:r>
              <a:rPr lang="en-US" altLang="zh-TW" sz="2800" b="1" dirty="0" err="1">
                <a:solidFill>
                  <a:prstClr val="black"/>
                </a:solidFill>
                <a:latin typeface="微軟正黑體" panose="020B0604030504040204" pitchFamily="34" charset="-120"/>
                <a:ea typeface="微軟正黑體" panose="020B0604030504040204" pitchFamily="34" charset="-120"/>
              </a:rPr>
              <a:t>Maycock</a:t>
            </a:r>
            <a:r>
              <a:rPr lang="en-US" altLang="zh-TW" sz="2800" b="1" dirty="0">
                <a:solidFill>
                  <a:prstClr val="black"/>
                </a:solidFill>
                <a:latin typeface="微軟正黑體" panose="020B0604030504040204" pitchFamily="34" charset="-120"/>
                <a:ea typeface="微軟正黑體" panose="020B0604030504040204" pitchFamily="34" charset="-120"/>
              </a:rPr>
              <a:t> et al., 1991)</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6" name="矩形 5"/>
          <p:cNvSpPr/>
          <p:nvPr/>
        </p:nvSpPr>
        <p:spPr>
          <a:xfrm>
            <a:off x="398303" y="3429000"/>
            <a:ext cx="11198967" cy="1815882"/>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經常與</a:t>
            </a:r>
            <a:r>
              <a:rPr lang="zh-TW" altLang="en-US" sz="2800" b="1" dirty="0">
                <a:solidFill>
                  <a:prstClr val="black"/>
                </a:solidFill>
                <a:highlight>
                  <a:srgbClr val="F5B487"/>
                </a:highlight>
                <a:latin typeface="微軟正黑體" panose="020B0604030504040204" pitchFamily="34" charset="-120"/>
                <a:ea typeface="微軟正黑體" panose="020B0604030504040204" pitchFamily="34" charset="-120"/>
              </a:rPr>
              <a:t>危害意識</a:t>
            </a:r>
            <a:r>
              <a:rPr lang="zh-TW" altLang="en-US" sz="2800" b="1" dirty="0">
                <a:solidFill>
                  <a:prstClr val="black"/>
                </a:solidFill>
                <a:latin typeface="微軟正黑體" panose="020B0604030504040204" pitchFamily="34" charset="-120"/>
                <a:ea typeface="微軟正黑體" panose="020B0604030504040204" pitchFamily="34" charset="-120"/>
              </a:rPr>
              <a:t>混淆的另一個相關概念是</a:t>
            </a:r>
            <a:r>
              <a:rPr lang="zh-TW" altLang="en-US" sz="2800" b="1" dirty="0">
                <a:solidFill>
                  <a:prstClr val="black"/>
                </a:solidFill>
                <a:highlight>
                  <a:srgbClr val="F5B487"/>
                </a:highlight>
                <a:latin typeface="微軟正黑體" panose="020B0604030504040204" pitchFamily="34" charset="-120"/>
                <a:ea typeface="微軟正黑體" panose="020B0604030504040204" pitchFamily="34" charset="-120"/>
              </a:rPr>
              <a:t>風險感知</a:t>
            </a:r>
            <a:r>
              <a:rPr lang="zh-TW" altLang="en-US" sz="2800" b="1" dirty="0">
                <a:solidFill>
                  <a:prstClr val="black"/>
                </a:solidFill>
                <a:latin typeface="微軟正黑體" panose="020B0604030504040204" pitchFamily="34" charset="-120"/>
                <a:ea typeface="微軟正黑體" panose="020B0604030504040204" pitchFamily="34" charset="-120"/>
              </a:rPr>
              <a:t>，這兩個能力的過程都與駕駛者預測某種情況下的危險和評估風險的能力有關，但它們在概念上是不同的，並且其評估手段也有所不同</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err="1">
                <a:solidFill>
                  <a:prstClr val="black"/>
                </a:solidFill>
                <a:latin typeface="微軟正黑體" panose="020B0604030504040204" pitchFamily="34" charset="-120"/>
                <a:ea typeface="微軟正黑體" panose="020B0604030504040204" pitchFamily="34" charset="-120"/>
              </a:rPr>
              <a:t>Oron</a:t>
            </a:r>
            <a:r>
              <a:rPr lang="en-US" altLang="zh-TW" sz="2800" b="1" dirty="0">
                <a:solidFill>
                  <a:prstClr val="black"/>
                </a:solidFill>
                <a:latin typeface="微軟正黑體" panose="020B0604030504040204" pitchFamily="34" charset="-120"/>
                <a:ea typeface="微軟正黑體" panose="020B0604030504040204" pitchFamily="34" charset="-120"/>
              </a:rPr>
              <a:t>-Gilad and </a:t>
            </a:r>
            <a:r>
              <a:rPr lang="en-US" altLang="zh-TW" sz="2800" b="1" dirty="0" err="1">
                <a:solidFill>
                  <a:prstClr val="black"/>
                </a:solidFill>
                <a:latin typeface="微軟正黑體" panose="020B0604030504040204" pitchFamily="34" charset="-120"/>
                <a:ea typeface="微軟正黑體" panose="020B0604030504040204" pitchFamily="34" charset="-120"/>
              </a:rPr>
              <a:t>Borowsky</a:t>
            </a:r>
            <a:r>
              <a:rPr lang="en-US" altLang="zh-TW" sz="2800" b="1" dirty="0">
                <a:solidFill>
                  <a:prstClr val="black"/>
                </a:solidFill>
                <a:latin typeface="微軟正黑體" panose="020B0604030504040204" pitchFamily="34" charset="-120"/>
                <a:ea typeface="微軟正黑體" panose="020B0604030504040204" pitchFamily="34" charset="-120"/>
              </a:rPr>
              <a:t>, in press)</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8" name="圓角矩形 1">
            <a:extLst>
              <a:ext uri="{FF2B5EF4-FFF2-40B4-BE49-F238E27FC236}">
                <a16:creationId xmlns:a16="http://schemas.microsoft.com/office/drawing/2014/main" id="{42D3EF11-E9CA-49FD-81E6-1B533A218CDD}"/>
              </a:ext>
            </a:extLst>
          </p:cNvPr>
          <p:cNvSpPr/>
          <p:nvPr/>
        </p:nvSpPr>
        <p:spPr>
          <a:xfrm>
            <a:off x="217420" y="5423005"/>
            <a:ext cx="11757160" cy="1287076"/>
          </a:xfrm>
          <a:prstGeom prst="roundRect">
            <a:avLst/>
          </a:prstGeom>
          <a:noFill/>
          <a:ln w="76200">
            <a:solidFill>
              <a:srgbClr val="F2A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7F8EB4A7-669B-460A-9DFE-516F445B9782}"/>
              </a:ext>
            </a:extLst>
          </p:cNvPr>
          <p:cNvSpPr/>
          <p:nvPr/>
        </p:nvSpPr>
        <p:spPr>
          <a:xfrm>
            <a:off x="409596" y="5606073"/>
            <a:ext cx="11371695"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本研究的目的是在駕駛相關的範例中，同時研究危害意識和風險感知，在駕駛過程中，哪個佔主導地位。</a:t>
            </a:r>
          </a:p>
        </p:txBody>
      </p:sp>
    </p:spTree>
    <p:extLst>
      <p:ext uri="{BB962C8B-B14F-4D97-AF65-F5344CB8AC3E}">
        <p14:creationId xmlns:p14="http://schemas.microsoft.com/office/powerpoint/2010/main" val="200563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22846730-8EBE-4A5F-8AB9-659CEBB77F38}"/>
              </a:ext>
            </a:extLst>
          </p:cNvPr>
          <p:cNvSpPr/>
          <p:nvPr/>
        </p:nvSpPr>
        <p:spPr>
          <a:xfrm>
            <a:off x="223020" y="1925638"/>
            <a:ext cx="11438520"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參與者間的</a:t>
            </a:r>
            <a:r>
              <a:rPr lang="zh-TW" altLang="en-US" sz="2800" b="1" dirty="0">
                <a:highlight>
                  <a:srgbClr val="FFDC6D"/>
                </a:highlight>
                <a:latin typeface="微軟正黑體" panose="020B0604030504040204" pitchFamily="34" charset="-120"/>
                <a:ea typeface="微軟正黑體" panose="020B0604030504040204" pitchFamily="34" charset="-120"/>
              </a:rPr>
              <a:t>自變項</a:t>
            </a:r>
            <a:r>
              <a:rPr lang="zh-TW" altLang="en-US" sz="2800" b="1" dirty="0">
                <a:latin typeface="微軟正黑體" panose="020B0604030504040204" pitchFamily="34" charset="-120"/>
                <a:ea typeface="微軟正黑體" panose="020B0604030504040204" pitchFamily="34" charset="-120"/>
              </a:rPr>
              <a:t>為實驗的群組：</a:t>
            </a:r>
            <a:endParaRPr lang="en-US" altLang="zh-TW" sz="2800" b="1" dirty="0">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6F733E43-9885-4FA9-BC52-2628BB5F5985}"/>
              </a:ext>
            </a:extLst>
          </p:cNvPr>
          <p:cNvSpPr/>
          <p:nvPr/>
        </p:nvSpPr>
        <p:spPr>
          <a:xfrm>
            <a:off x="656748" y="2492626"/>
            <a:ext cx="3610446" cy="523220"/>
          </a:xfrm>
          <a:prstGeom prst="rect">
            <a:avLst/>
          </a:prstGeom>
        </p:spPr>
        <p:txBody>
          <a:bodyPr wrap="square">
            <a:spAutoFit/>
          </a:bodyPr>
          <a:lstStyle/>
          <a:p>
            <a:r>
              <a:rPr lang="en-US" altLang="zh-TW" sz="2800" b="1" dirty="0">
                <a:latin typeface="微軟正黑體" panose="020B0604030504040204" pitchFamily="34" charset="-120"/>
                <a:ea typeface="微軟正黑體" panose="020B0604030504040204" pitchFamily="34" charset="-120"/>
              </a:rPr>
              <a:t>(a) </a:t>
            </a:r>
            <a:r>
              <a:rPr lang="zh-TW" altLang="en-US" sz="2800" b="1" dirty="0">
                <a:latin typeface="微軟正黑體" panose="020B0604030504040204" pitchFamily="34" charset="-120"/>
                <a:ea typeface="微軟正黑體" panose="020B0604030504040204" pitchFamily="34" charset="-120"/>
              </a:rPr>
              <a:t>有經驗、受過訓練</a:t>
            </a:r>
            <a:endParaRPr lang="en-US" altLang="zh-TW" sz="2800" b="1"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88755CBA-029D-4AA1-A886-088F110D7869}"/>
              </a:ext>
            </a:extLst>
          </p:cNvPr>
          <p:cNvSpPr/>
          <p:nvPr/>
        </p:nvSpPr>
        <p:spPr>
          <a:xfrm>
            <a:off x="656748" y="3039442"/>
            <a:ext cx="5238524" cy="523220"/>
          </a:xfrm>
          <a:prstGeom prst="rect">
            <a:avLst/>
          </a:prstGeom>
        </p:spPr>
        <p:txBody>
          <a:bodyPr wrap="square">
            <a:spAutoFit/>
          </a:bodyPr>
          <a:lstStyle/>
          <a:p>
            <a:r>
              <a:rPr lang="en-US" altLang="zh-TW" sz="2800" b="1" dirty="0">
                <a:latin typeface="微軟正黑體" panose="020B0604030504040204" pitchFamily="34" charset="-120"/>
                <a:ea typeface="微軟正黑體" panose="020B0604030504040204" pitchFamily="34" charset="-120"/>
              </a:rPr>
              <a:t>(b) </a:t>
            </a:r>
            <a:r>
              <a:rPr lang="zh-TW" altLang="en-US" sz="2800" b="1" dirty="0">
                <a:latin typeface="微軟正黑體" panose="020B0604030504040204" pitchFamily="34" charset="-120"/>
                <a:ea typeface="微軟正黑體" panose="020B0604030504040204" pitchFamily="34" charset="-120"/>
              </a:rPr>
              <a:t>年輕、無經驗、受過訓練</a:t>
            </a:r>
            <a:endParaRPr lang="en-US" altLang="zh-TW" sz="2800" b="1"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13335319-A06B-48D2-ABE3-802CD1D94773}"/>
              </a:ext>
            </a:extLst>
          </p:cNvPr>
          <p:cNvSpPr/>
          <p:nvPr/>
        </p:nvSpPr>
        <p:spPr>
          <a:xfrm>
            <a:off x="656748" y="3586258"/>
            <a:ext cx="5238524" cy="523220"/>
          </a:xfrm>
          <a:prstGeom prst="rect">
            <a:avLst/>
          </a:prstGeom>
        </p:spPr>
        <p:txBody>
          <a:bodyPr wrap="square">
            <a:spAutoFit/>
          </a:bodyPr>
          <a:lstStyle/>
          <a:p>
            <a:r>
              <a:rPr lang="en-US" altLang="zh-TW" sz="2800" b="1" dirty="0">
                <a:latin typeface="微軟正黑體" panose="020B0604030504040204" pitchFamily="34" charset="-120"/>
                <a:ea typeface="微軟正黑體" panose="020B0604030504040204" pitchFamily="34" charset="-120"/>
              </a:rPr>
              <a:t>(c) </a:t>
            </a:r>
            <a:r>
              <a:rPr lang="zh-TW" altLang="en-US" sz="2800" b="1" dirty="0">
                <a:latin typeface="微軟正黑體" panose="020B0604030504040204" pitchFamily="34" charset="-120"/>
                <a:ea typeface="微軟正黑體" panose="020B0604030504040204" pitchFamily="34" charset="-120"/>
              </a:rPr>
              <a:t>年輕、無經驗、未受過訓練</a:t>
            </a:r>
            <a:endParaRPr lang="en-US" altLang="zh-TW" sz="2800" b="1" dirty="0">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6FB9FC5A-6C40-4A09-87F3-9CBE158998F9}"/>
              </a:ext>
            </a:extLst>
          </p:cNvPr>
          <p:cNvSpPr/>
          <p:nvPr/>
        </p:nvSpPr>
        <p:spPr>
          <a:xfrm>
            <a:off x="545318" y="4591047"/>
            <a:ext cx="11438520"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參與者有的須完成</a:t>
            </a:r>
            <a:r>
              <a:rPr lang="en-US" altLang="zh-TW" sz="2800" b="1" dirty="0">
                <a:highlight>
                  <a:srgbClr val="FFDC6D"/>
                </a:highlight>
                <a:latin typeface="微軟正黑體" panose="020B0604030504040204" pitchFamily="34" charset="-120"/>
                <a:ea typeface="微軟正黑體" panose="020B0604030504040204" pitchFamily="34" charset="-120"/>
              </a:rPr>
              <a:t>HP</a:t>
            </a:r>
            <a:r>
              <a:rPr lang="zh-TW" altLang="en-US" sz="2800" b="1" dirty="0">
                <a:highlight>
                  <a:srgbClr val="FFDC6D"/>
                </a:highlight>
                <a:latin typeface="微軟正黑體" panose="020B0604030504040204" pitchFamily="34" charset="-120"/>
                <a:ea typeface="微軟正黑體" panose="020B0604030504040204" pitchFamily="34" charset="-120"/>
              </a:rPr>
              <a:t>訓練</a:t>
            </a:r>
            <a:r>
              <a:rPr lang="en-US" altLang="zh-TW" sz="2800" b="1" dirty="0">
                <a:highlight>
                  <a:srgbClr val="FFDC6D"/>
                </a:highlight>
                <a:latin typeface="微軟正黑體" panose="020B0604030504040204" pitchFamily="34" charset="-120"/>
                <a:ea typeface="微軟正黑體" panose="020B0604030504040204" pitchFamily="34" charset="-120"/>
              </a:rPr>
              <a:t>+</a:t>
            </a:r>
            <a:r>
              <a:rPr lang="zh-TW" altLang="en-US" sz="2800" b="1" dirty="0">
                <a:highlight>
                  <a:srgbClr val="FFDC6D"/>
                </a:highlight>
                <a:latin typeface="微軟正黑體" panose="020B0604030504040204" pitchFamily="34" charset="-120"/>
                <a:ea typeface="微軟正黑體" panose="020B0604030504040204" pitchFamily="34" charset="-120"/>
              </a:rPr>
              <a:t>轉移階段</a:t>
            </a:r>
            <a:r>
              <a:rPr lang="zh-TW" altLang="en-US" sz="2800" b="1" dirty="0">
                <a:latin typeface="微軟正黑體" panose="020B0604030504040204" pitchFamily="34" charset="-120"/>
                <a:ea typeface="微軟正黑體" panose="020B0604030504040204" pitchFamily="34" charset="-120"/>
              </a:rPr>
              <a:t>，有的只需參加</a:t>
            </a:r>
            <a:r>
              <a:rPr lang="zh-TW" altLang="en-US" sz="2800" b="1" dirty="0">
                <a:highlight>
                  <a:srgbClr val="FFDC6D"/>
                </a:highlight>
                <a:latin typeface="微軟正黑體" panose="020B0604030504040204" pitchFamily="34" charset="-120"/>
                <a:ea typeface="微軟正黑體" panose="020B0604030504040204" pitchFamily="34" charset="-120"/>
              </a:rPr>
              <a:t>轉移階段</a:t>
            </a:r>
            <a:r>
              <a:rPr lang="zh-TW" altLang="en-US" sz="2800" b="1" dirty="0">
                <a:latin typeface="微軟正黑體" panose="020B0604030504040204" pitchFamily="34" charset="-120"/>
                <a:ea typeface="微軟正黑體" panose="020B0604030504040204" pitchFamily="34" charset="-120"/>
              </a:rPr>
              <a:t>的影片</a:t>
            </a: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594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81735" y="609049"/>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448077" y="1529254"/>
            <a:ext cx="11062188"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眼睛移動的數據，抓取與危險最相關的影片片段</a:t>
            </a:r>
          </a:p>
        </p:txBody>
      </p:sp>
      <p:sp>
        <p:nvSpPr>
          <p:cNvPr id="9" name="矩形 8">
            <a:extLst>
              <a:ext uri="{FF2B5EF4-FFF2-40B4-BE49-F238E27FC236}">
                <a16:creationId xmlns:a16="http://schemas.microsoft.com/office/drawing/2014/main" id="{C68932DF-55FF-4638-9914-BF649C6A2B7E}"/>
              </a:ext>
            </a:extLst>
          </p:cNvPr>
          <p:cNvSpPr/>
          <p:nvPr/>
        </p:nvSpPr>
        <p:spPr>
          <a:xfrm>
            <a:off x="448077" y="2030673"/>
            <a:ext cx="11364982" cy="523220"/>
          </a:xfrm>
          <a:prstGeom prst="rect">
            <a:avLst/>
          </a:prstGeom>
        </p:spPr>
        <p:txBody>
          <a:bodyPr wrap="square">
            <a:spAutoFit/>
          </a:bodyPr>
          <a:lstStyle/>
          <a:p>
            <a:pPr marL="457200" lvl="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AOI</a:t>
            </a:r>
            <a:r>
              <a:rPr lang="zh-TW" altLang="en-US" sz="2800" b="1" dirty="0">
                <a:solidFill>
                  <a:prstClr val="black"/>
                </a:solidFill>
                <a:latin typeface="微軟正黑體" panose="020B0604030504040204" pitchFamily="34" charset="-120"/>
                <a:ea typeface="微軟正黑體" panose="020B0604030504040204" pitchFamily="34" charset="-120"/>
              </a:rPr>
              <a:t>設置在</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可能發生危險的區域</a:t>
            </a:r>
            <a:r>
              <a:rPr lang="zh-TW" altLang="en-US" sz="2800" b="1" dirty="0">
                <a:solidFill>
                  <a:prstClr val="black"/>
                </a:solidFill>
                <a:latin typeface="微軟正黑體" panose="020B0604030504040204" pitchFamily="34" charset="-120"/>
                <a:ea typeface="微軟正黑體" panose="020B0604030504040204" pitchFamily="34" charset="-120"/>
              </a:rPr>
              <a:t>或</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看的到危險的區域上</a:t>
            </a:r>
          </a:p>
        </p:txBody>
      </p:sp>
      <p:graphicFrame>
        <p:nvGraphicFramePr>
          <p:cNvPr id="2" name="表格 1">
            <a:extLst>
              <a:ext uri="{FF2B5EF4-FFF2-40B4-BE49-F238E27FC236}">
                <a16:creationId xmlns:a16="http://schemas.microsoft.com/office/drawing/2014/main" id="{ECE5A1FC-6480-4B0D-ABA9-E34E6D8EB0F9}"/>
              </a:ext>
            </a:extLst>
          </p:cNvPr>
          <p:cNvGraphicFramePr>
            <a:graphicFrameLocks noGrp="1"/>
          </p:cNvGraphicFramePr>
          <p:nvPr>
            <p:extLst>
              <p:ext uri="{D42A27DB-BD31-4B8C-83A1-F6EECF244321}">
                <p14:modId xmlns:p14="http://schemas.microsoft.com/office/powerpoint/2010/main" val="1603841685"/>
              </p:ext>
            </p:extLst>
          </p:nvPr>
        </p:nvGraphicFramePr>
        <p:xfrm>
          <a:off x="68025" y="2675490"/>
          <a:ext cx="12079371" cy="3981887"/>
        </p:xfrm>
        <a:graphic>
          <a:graphicData uri="http://schemas.openxmlformats.org/drawingml/2006/table">
            <a:tbl>
              <a:tblPr firstRow="1" bandRow="1">
                <a:tableStyleId>{5C22544A-7EE6-4342-B048-85BDC9FD1C3A}</a:tableStyleId>
              </a:tblPr>
              <a:tblGrid>
                <a:gridCol w="2319453">
                  <a:extLst>
                    <a:ext uri="{9D8B030D-6E8A-4147-A177-3AD203B41FA5}">
                      <a16:colId xmlns:a16="http://schemas.microsoft.com/office/drawing/2014/main" val="995486862"/>
                    </a:ext>
                  </a:extLst>
                </a:gridCol>
                <a:gridCol w="4526280">
                  <a:extLst>
                    <a:ext uri="{9D8B030D-6E8A-4147-A177-3AD203B41FA5}">
                      <a16:colId xmlns:a16="http://schemas.microsoft.com/office/drawing/2014/main" val="2745133697"/>
                    </a:ext>
                  </a:extLst>
                </a:gridCol>
                <a:gridCol w="5233638">
                  <a:extLst>
                    <a:ext uri="{9D8B030D-6E8A-4147-A177-3AD203B41FA5}">
                      <a16:colId xmlns:a16="http://schemas.microsoft.com/office/drawing/2014/main" val="1904115397"/>
                    </a:ext>
                  </a:extLst>
                </a:gridCol>
              </a:tblGrid>
              <a:tr h="588903">
                <a:tc>
                  <a:txBody>
                    <a:bodyPr/>
                    <a:lstStyle/>
                    <a:p>
                      <a:pPr algn="ctr"/>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危害類型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6D"/>
                    </a:solidFill>
                  </a:tcPr>
                </a:tc>
                <a:tc>
                  <a:txBody>
                    <a:bodyPr/>
                    <a:lstStyle/>
                    <a:p>
                      <a:pPr marL="0" algn="ctr" defTabSz="914400" rtl="0" eaLnBrk="1" latinLnBrk="0" hangingPunct="1"/>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第一階段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6D"/>
                    </a:solidFill>
                  </a:tcPr>
                </a:tc>
                <a:tc>
                  <a:txBody>
                    <a:bodyPr/>
                    <a:lstStyle/>
                    <a:p>
                      <a:pPr marL="0" algn="ctr" defTabSz="914400" rtl="0" eaLnBrk="1" latinLnBrk="0" hangingPunct="1"/>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第二階段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6D"/>
                    </a:solidFill>
                  </a:tcPr>
                </a:tc>
                <a:extLst>
                  <a:ext uri="{0D108BD9-81ED-4DB2-BD59-A6C34878D82A}">
                    <a16:rowId xmlns:a16="http://schemas.microsoft.com/office/drawing/2014/main" val="2132628456"/>
                  </a:ext>
                </a:extLst>
              </a:tr>
              <a:tr h="1015544">
                <a:tc>
                  <a:txBody>
                    <a:bodyPr/>
                    <a:lstStyle/>
                    <a:p>
                      <a:pPr marL="0" algn="ctr" defTabSz="914400" rtl="0" eaLnBrk="1" latinLnBrk="0" hangingPunct="1"/>
                      <a:r>
                        <a:rPr lang="zh-TW" altLang="en-US" sz="2400" b="1" dirty="0">
                          <a:solidFill>
                            <a:prstClr val="black"/>
                          </a:solidFill>
                          <a:latin typeface="微軟正黑體" panose="020B0604030504040204" pitchFamily="34" charset="-120"/>
                          <a:ea typeface="微軟正黑體" panose="020B0604030504040204" pitchFamily="34" charset="-120"/>
                        </a:rPr>
                        <a:t>可視、還未看見</a:t>
                      </a:r>
                      <a:endParaRPr lang="en-US" altLang="zh-TW" sz="2400" b="1" dirty="0">
                        <a:solidFill>
                          <a:prstClr val="black"/>
                        </a:solidFill>
                        <a:latin typeface="微軟正黑體" panose="020B0604030504040204" pitchFamily="34" charset="-120"/>
                        <a:ea typeface="微軟正黑體" panose="020B0604030504040204" pitchFamily="34" charset="-120"/>
                      </a:endParaRPr>
                    </a:p>
                    <a:p>
                      <a:pPr marL="0" algn="ctr" defTabSz="914400" rtl="0" eaLnBrk="1" latinLnBrk="0" hangingPunct="1"/>
                      <a:r>
                        <a:rPr lang="zh-TW" altLang="en-US" sz="2400" b="1" dirty="0">
                          <a:solidFill>
                            <a:prstClr val="black"/>
                          </a:solidFill>
                          <a:latin typeface="微軟正黑體" panose="020B0604030504040204" pitchFamily="34" charset="-120"/>
                          <a:ea typeface="微軟正黑體" panose="020B0604030504040204" pitchFamily="34" charset="-120"/>
                        </a:rPr>
                        <a:t>的危害</a:t>
                      </a:r>
                      <a:endParaRPr lang="zh-TW" altLang="en-US" sz="2400" b="1" kern="1200" dirty="0">
                        <a:solidFill>
                          <a:prstClr val="black"/>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defTabSz="914400" rtl="0" eaLnBrk="1" latinLnBrk="0" hangingPunct="1"/>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可視危害處於還沒發生的階段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要求駕駛者立即做出反應，以防止發生碰撞</a:t>
                      </a:r>
                      <a:endParaRPr lang="en-US" altLang="zh-TW" sz="2400" b="1" kern="1200" dirty="0">
                        <a:solidFill>
                          <a:prstClr val="black"/>
                        </a:solidFill>
                        <a:latin typeface="微軟正黑體" panose="020B0604030504040204" pitchFamily="34" charset="-120"/>
                        <a:ea typeface="微軟正黑體" panose="020B0604030504040204" pitchFamily="34" charset="-120"/>
                        <a:cs typeface="+mn-cs"/>
                      </a:endParaRPr>
                    </a:p>
                    <a:p>
                      <a:pPr marL="0" algn="ctr" defTabSz="914400" rtl="0" eaLnBrk="1" latinLnBrk="0" hangingPunct="1"/>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（例如，停車）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6780290"/>
                  </a:ext>
                </a:extLst>
              </a:tr>
              <a:tr h="1015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prstClr val="black"/>
                          </a:solidFill>
                          <a:latin typeface="微軟正黑體" panose="020B0604030504040204" pitchFamily="34" charset="-120"/>
                          <a:ea typeface="微軟正黑體" panose="020B0604030504040204" pitchFamily="34" charset="-120"/>
                        </a:rPr>
                        <a:t>潛在、已看見</a:t>
                      </a:r>
                      <a:endParaRPr lang="en-US" altLang="zh-TW" sz="2400" b="1" dirty="0">
                        <a:solidFill>
                          <a:prstClr val="black"/>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prstClr val="black"/>
                          </a:solidFill>
                          <a:latin typeface="微軟正黑體" panose="020B0604030504040204" pitchFamily="34" charset="-120"/>
                          <a:ea typeface="微軟正黑體" panose="020B0604030504040204" pitchFamily="34" charset="-120"/>
                        </a:rPr>
                        <a:t>的危害</a:t>
                      </a:r>
                      <a:endParaRPr lang="zh-TW" altLang="en-US" sz="2400" b="1" kern="1200" dirty="0">
                        <a:solidFill>
                          <a:prstClr val="black"/>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潛在危害處於還沒發生的階段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潛在危害處於發生的階段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9290639"/>
                  </a:ext>
                </a:extLst>
              </a:tr>
              <a:tr h="1015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prstClr val="black"/>
                          </a:solidFill>
                          <a:latin typeface="微軟正黑體" panose="020B0604030504040204" pitchFamily="34" charset="-120"/>
                          <a:ea typeface="微軟正黑體" panose="020B0604030504040204" pitchFamily="34" charset="-120"/>
                        </a:rPr>
                        <a:t>潛在、還未看見的危害</a:t>
                      </a:r>
                      <a:endParaRPr lang="zh-TW" altLang="en-US" sz="2400" b="1" kern="1200" dirty="0">
                        <a:solidFill>
                          <a:prstClr val="black"/>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潛在危害處於還沒發生的階段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潛在危害仍未發生，並要求駕駛者立即做出反應以變得更加警覺和謹慎</a:t>
                      </a:r>
                      <a:endParaRPr lang="en-US" altLang="zh-TW" sz="2400" b="1" kern="1200" dirty="0">
                        <a:solidFill>
                          <a:prstClr val="black"/>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（例如，降低汽車的速度）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8177948"/>
                  </a:ext>
                </a:extLst>
              </a:tr>
            </a:tbl>
          </a:graphicData>
        </a:graphic>
      </p:graphicFrame>
    </p:spTree>
    <p:extLst>
      <p:ext uri="{BB962C8B-B14F-4D97-AF65-F5344CB8AC3E}">
        <p14:creationId xmlns:p14="http://schemas.microsoft.com/office/powerpoint/2010/main" val="3710081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81735" y="609049"/>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448077" y="1440046"/>
            <a:ext cx="11062188"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依變數</a:t>
            </a:r>
          </a:p>
        </p:txBody>
      </p:sp>
      <p:sp>
        <p:nvSpPr>
          <p:cNvPr id="9" name="矩形 8">
            <a:extLst>
              <a:ext uri="{FF2B5EF4-FFF2-40B4-BE49-F238E27FC236}">
                <a16:creationId xmlns:a16="http://schemas.microsoft.com/office/drawing/2014/main" id="{C68932DF-55FF-4638-9914-BF649C6A2B7E}"/>
              </a:ext>
            </a:extLst>
          </p:cNvPr>
          <p:cNvSpPr/>
          <p:nvPr/>
        </p:nvSpPr>
        <p:spPr>
          <a:xfrm>
            <a:off x="448077" y="2054247"/>
            <a:ext cx="11364982" cy="523220"/>
          </a:xfrm>
          <a:prstGeom prst="rect">
            <a:avLst/>
          </a:prstGeom>
        </p:spPr>
        <p:txBody>
          <a:bodyPr wrap="square">
            <a:spAutoFit/>
          </a:bodyPr>
          <a:lstStyle/>
          <a:p>
            <a:pPr lvl="0"/>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標準化反應時間</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(RT)</a:t>
            </a:r>
            <a:endPar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81C0F70B-6E44-4695-8922-0BF355E78074}"/>
              </a:ext>
            </a:extLst>
          </p:cNvPr>
          <p:cNvSpPr/>
          <p:nvPr/>
        </p:nvSpPr>
        <p:spPr>
          <a:xfrm>
            <a:off x="448077" y="3542910"/>
            <a:ext cx="11131324" cy="523220"/>
          </a:xfrm>
          <a:prstGeom prst="rect">
            <a:avLst/>
          </a:prstGeom>
        </p:spPr>
        <p:txBody>
          <a:bodyPr wrap="square">
            <a:spAutoFit/>
          </a:bodyPr>
          <a:lstStyle/>
          <a:p>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標準化</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AOI</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的注視次數</a:t>
            </a:r>
          </a:p>
        </p:txBody>
      </p:sp>
      <p:sp>
        <p:nvSpPr>
          <p:cNvPr id="10" name="矩形 9">
            <a:extLst>
              <a:ext uri="{FF2B5EF4-FFF2-40B4-BE49-F238E27FC236}">
                <a16:creationId xmlns:a16="http://schemas.microsoft.com/office/drawing/2014/main" id="{D6B552BD-4BD8-4DD2-9592-CB7D4CF8CD62}"/>
              </a:ext>
            </a:extLst>
          </p:cNvPr>
          <p:cNvSpPr/>
          <p:nvPr/>
        </p:nvSpPr>
        <p:spPr>
          <a:xfrm>
            <a:off x="448077" y="4600686"/>
            <a:ext cx="11131324" cy="523220"/>
          </a:xfrm>
          <a:prstGeom prst="rect">
            <a:avLst/>
          </a:prstGeom>
        </p:spPr>
        <p:txBody>
          <a:bodyPr wrap="square">
            <a:spAutoFit/>
          </a:bodyPr>
          <a:lstStyle/>
          <a:p>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標準化注視持續時間</a:t>
            </a:r>
          </a:p>
        </p:txBody>
      </p:sp>
      <p:sp>
        <p:nvSpPr>
          <p:cNvPr id="2" name="矩形 1">
            <a:extLst>
              <a:ext uri="{FF2B5EF4-FFF2-40B4-BE49-F238E27FC236}">
                <a16:creationId xmlns:a16="http://schemas.microsoft.com/office/drawing/2014/main" id="{2C1083D7-FFF5-49B7-B390-20AAD02E52E3}"/>
              </a:ext>
            </a:extLst>
          </p:cNvPr>
          <p:cNvSpPr/>
          <p:nvPr/>
        </p:nvSpPr>
        <p:spPr>
          <a:xfrm>
            <a:off x="1161749" y="2583135"/>
            <a:ext cx="10432425"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從危險事件開始到眼睛移到</a:t>
            </a:r>
            <a:r>
              <a:rPr lang="en-US" altLang="zh-TW" sz="2800" b="1" dirty="0">
                <a:solidFill>
                  <a:prstClr val="black"/>
                </a:solidFill>
                <a:latin typeface="微軟正黑體" panose="020B0604030504040204" pitchFamily="34" charset="-120"/>
                <a:ea typeface="微軟正黑體" panose="020B0604030504040204" pitchFamily="34" charset="-120"/>
              </a:rPr>
              <a:t>AOI</a:t>
            </a:r>
            <a:r>
              <a:rPr lang="zh-TW" altLang="en-US" sz="2800" b="1" dirty="0">
                <a:solidFill>
                  <a:prstClr val="black"/>
                </a:solidFill>
                <a:latin typeface="微軟正黑體" panose="020B0604030504040204" pitchFamily="34" charset="-120"/>
                <a:ea typeface="微軟正黑體" panose="020B0604030504040204" pitchFamily="34" charset="-120"/>
              </a:rPr>
              <a:t>內部的第一個注視點的時間間隔（以毫秒為單位）除以危險事件的總持續時間</a:t>
            </a:r>
            <a:endParaRPr lang="zh-TW" altLang="en-US" dirty="0"/>
          </a:p>
        </p:txBody>
      </p:sp>
      <p:sp>
        <p:nvSpPr>
          <p:cNvPr id="12" name="矩形 11">
            <a:extLst>
              <a:ext uri="{FF2B5EF4-FFF2-40B4-BE49-F238E27FC236}">
                <a16:creationId xmlns:a16="http://schemas.microsoft.com/office/drawing/2014/main" id="{F21023CC-E19A-4CB8-9A02-51F303B25E0D}"/>
              </a:ext>
            </a:extLst>
          </p:cNvPr>
          <p:cNvSpPr/>
          <p:nvPr/>
        </p:nvSpPr>
        <p:spPr>
          <a:xfrm>
            <a:off x="1161749" y="4071798"/>
            <a:ext cx="11131324"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將</a:t>
            </a:r>
            <a:r>
              <a:rPr lang="en-US" altLang="zh-TW" sz="2800" b="1" dirty="0">
                <a:solidFill>
                  <a:prstClr val="black"/>
                </a:solidFill>
                <a:latin typeface="微軟正黑體" panose="020B0604030504040204" pitchFamily="34" charset="-120"/>
                <a:ea typeface="微軟正黑體" panose="020B0604030504040204" pitchFamily="34" charset="-120"/>
              </a:rPr>
              <a:t>AOI</a:t>
            </a:r>
            <a:r>
              <a:rPr lang="zh-TW" altLang="en-US" sz="2800" b="1" dirty="0">
                <a:solidFill>
                  <a:prstClr val="black"/>
                </a:solidFill>
                <a:latin typeface="微軟正黑體" panose="020B0604030504040204" pitchFamily="34" charset="-120"/>
                <a:ea typeface="微軟正黑體" panose="020B0604030504040204" pitchFamily="34" charset="-120"/>
              </a:rPr>
              <a:t>內的注視次數除以在危險事件期間的整體注視次數</a:t>
            </a:r>
          </a:p>
        </p:txBody>
      </p:sp>
      <p:sp>
        <p:nvSpPr>
          <p:cNvPr id="14" name="矩形 13">
            <a:extLst>
              <a:ext uri="{FF2B5EF4-FFF2-40B4-BE49-F238E27FC236}">
                <a16:creationId xmlns:a16="http://schemas.microsoft.com/office/drawing/2014/main" id="{BF45191E-4DB7-4AAF-BE82-A7978D57310E}"/>
              </a:ext>
            </a:extLst>
          </p:cNvPr>
          <p:cNvSpPr/>
          <p:nvPr/>
        </p:nvSpPr>
        <p:spPr>
          <a:xfrm>
            <a:off x="1161749" y="5129574"/>
            <a:ext cx="11131324"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將</a:t>
            </a:r>
            <a:r>
              <a:rPr lang="en-US" altLang="zh-TW" sz="2800" b="1" dirty="0">
                <a:solidFill>
                  <a:prstClr val="black"/>
                </a:solidFill>
                <a:latin typeface="微軟正黑體" panose="020B0604030504040204" pitchFamily="34" charset="-120"/>
                <a:ea typeface="微軟正黑體" panose="020B0604030504040204" pitchFamily="34" charset="-120"/>
              </a:rPr>
              <a:t>AOI</a:t>
            </a:r>
            <a:r>
              <a:rPr lang="zh-TW" altLang="en-US" sz="2800" b="1" dirty="0">
                <a:solidFill>
                  <a:prstClr val="black"/>
                </a:solidFill>
                <a:latin typeface="微軟正黑體" panose="020B0604030504040204" pitchFamily="34" charset="-120"/>
                <a:ea typeface="微軟正黑體" panose="020B0604030504040204" pitchFamily="34" charset="-120"/>
              </a:rPr>
              <a:t>內的注視時間除以在危險事件期間的整體注視時間</a:t>
            </a:r>
          </a:p>
        </p:txBody>
      </p:sp>
    </p:spTree>
    <p:extLst>
      <p:ext uri="{BB962C8B-B14F-4D97-AF65-F5344CB8AC3E}">
        <p14:creationId xmlns:p14="http://schemas.microsoft.com/office/powerpoint/2010/main" val="1366154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81735" y="609049"/>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448077" y="1440046"/>
            <a:ext cx="11062188"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依變數</a:t>
            </a:r>
          </a:p>
        </p:txBody>
      </p:sp>
      <p:sp>
        <p:nvSpPr>
          <p:cNvPr id="9" name="矩形 8">
            <a:extLst>
              <a:ext uri="{FF2B5EF4-FFF2-40B4-BE49-F238E27FC236}">
                <a16:creationId xmlns:a16="http://schemas.microsoft.com/office/drawing/2014/main" id="{C68932DF-55FF-4638-9914-BF649C6A2B7E}"/>
              </a:ext>
            </a:extLst>
          </p:cNvPr>
          <p:cNvSpPr/>
          <p:nvPr/>
        </p:nvSpPr>
        <p:spPr>
          <a:xfrm>
            <a:off x="448077" y="2145687"/>
            <a:ext cx="5127533" cy="523220"/>
          </a:xfrm>
          <a:prstGeom prst="rect">
            <a:avLst/>
          </a:prstGeom>
        </p:spPr>
        <p:txBody>
          <a:bodyPr wrap="square">
            <a:spAutoFit/>
          </a:bodyPr>
          <a:lstStyle/>
          <a:p>
            <a:pPr lvl="0"/>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眼睛垂直</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水平</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分布的搜索範圍</a:t>
            </a:r>
          </a:p>
        </p:txBody>
      </p:sp>
      <p:sp>
        <p:nvSpPr>
          <p:cNvPr id="11" name="矩形 10">
            <a:extLst>
              <a:ext uri="{FF2B5EF4-FFF2-40B4-BE49-F238E27FC236}">
                <a16:creationId xmlns:a16="http://schemas.microsoft.com/office/drawing/2014/main" id="{81C0F70B-6E44-4695-8922-0BF355E78074}"/>
              </a:ext>
            </a:extLst>
          </p:cNvPr>
          <p:cNvSpPr/>
          <p:nvPr/>
        </p:nvSpPr>
        <p:spPr>
          <a:xfrm>
            <a:off x="448077" y="3633493"/>
            <a:ext cx="11131324" cy="523220"/>
          </a:xfrm>
          <a:prstGeom prst="rect">
            <a:avLst/>
          </a:prstGeom>
        </p:spPr>
        <p:txBody>
          <a:bodyPr wrap="square">
            <a:spAutoFit/>
          </a:bodyPr>
          <a:lstStyle/>
          <a:p>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反應靈敏性</a:t>
            </a:r>
          </a:p>
        </p:txBody>
      </p:sp>
      <p:sp>
        <p:nvSpPr>
          <p:cNvPr id="2" name="矩形 1">
            <a:extLst>
              <a:ext uri="{FF2B5EF4-FFF2-40B4-BE49-F238E27FC236}">
                <a16:creationId xmlns:a16="http://schemas.microsoft.com/office/drawing/2014/main" id="{2C1083D7-FFF5-49B7-B390-20AAD02E52E3}"/>
              </a:ext>
            </a:extLst>
          </p:cNvPr>
          <p:cNvSpPr/>
          <p:nvPr/>
        </p:nvSpPr>
        <p:spPr>
          <a:xfrm>
            <a:off x="1161749" y="2674575"/>
            <a:ext cx="10859266"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針對</a:t>
            </a:r>
            <a:r>
              <a:rPr lang="en-US" altLang="zh-TW" sz="2800" b="1" dirty="0">
                <a:solidFill>
                  <a:prstClr val="black"/>
                </a:solidFill>
                <a:latin typeface="微軟正黑體" panose="020B0604030504040204" pitchFamily="34" charset="-120"/>
                <a:ea typeface="微軟正黑體" panose="020B0604030504040204" pitchFamily="34" charset="-120"/>
              </a:rPr>
              <a:t>x</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en-US" altLang="zh-TW" sz="2800" b="1" dirty="0">
                <a:solidFill>
                  <a:prstClr val="black"/>
                </a:solidFill>
                <a:latin typeface="微軟正黑體" panose="020B0604030504040204" pitchFamily="34" charset="-120"/>
                <a:ea typeface="微軟正黑體" panose="020B0604030504040204" pitchFamily="34" charset="-120"/>
              </a:rPr>
              <a:t>y</a:t>
            </a:r>
            <a:r>
              <a:rPr lang="zh-TW" altLang="en-US" sz="2800" b="1" dirty="0">
                <a:solidFill>
                  <a:prstClr val="black"/>
                </a:solidFill>
                <a:latin typeface="微軟正黑體" panose="020B0604030504040204" pitchFamily="34" charset="-120"/>
                <a:ea typeface="微軟正黑體" panose="020B0604030504040204" pitchFamily="34" charset="-120"/>
              </a:rPr>
              <a:t>坐標分別計算，做為注視點與每個軸之間的距離標準差。</a:t>
            </a:r>
            <a:endParaRPr lang="zh-TW" altLang="en-US" dirty="0"/>
          </a:p>
        </p:txBody>
      </p:sp>
      <p:sp>
        <p:nvSpPr>
          <p:cNvPr id="12" name="矩形 11">
            <a:extLst>
              <a:ext uri="{FF2B5EF4-FFF2-40B4-BE49-F238E27FC236}">
                <a16:creationId xmlns:a16="http://schemas.microsoft.com/office/drawing/2014/main" id="{F21023CC-E19A-4CB8-9A02-51F303B25E0D}"/>
              </a:ext>
            </a:extLst>
          </p:cNvPr>
          <p:cNvSpPr/>
          <p:nvPr/>
        </p:nvSpPr>
        <p:spPr>
          <a:xfrm>
            <a:off x="1161749" y="4162381"/>
            <a:ext cx="11131324"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計算參與者在危害期間能正確辨識危害的次數</a:t>
            </a:r>
          </a:p>
        </p:txBody>
      </p:sp>
    </p:spTree>
    <p:extLst>
      <p:ext uri="{BB962C8B-B14F-4D97-AF65-F5344CB8AC3E}">
        <p14:creationId xmlns:p14="http://schemas.microsoft.com/office/powerpoint/2010/main" val="3579020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278147" y="1392700"/>
            <a:ext cx="11286836" cy="144655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群組與重複影片之間的交互作用</a:t>
            </a:r>
            <a:r>
              <a:rPr lang="en-US" altLang="zh-TW" sz="3200" dirty="0">
                <a:solidFill>
                  <a:srgbClr val="2E2E2E"/>
                </a:solidFill>
                <a:latin typeface="NexusSerif"/>
              </a:rPr>
              <a:t>(F (3, 2366) = 26.51, </a:t>
            </a:r>
            <a:r>
              <a:rPr lang="en-US" altLang="zh-TW" sz="3200" i="1" dirty="0">
                <a:solidFill>
                  <a:srgbClr val="2E2E2E"/>
                </a:solidFill>
                <a:latin typeface="NexusSerif"/>
              </a:rPr>
              <a:t>p</a:t>
            </a:r>
            <a:r>
              <a:rPr lang="en-US" altLang="zh-TW" sz="3200" dirty="0">
                <a:solidFill>
                  <a:srgbClr val="2E2E2E"/>
                </a:solidFill>
                <a:latin typeface="NexusSerif"/>
              </a:rPr>
              <a:t> &lt;  .01)</a:t>
            </a:r>
            <a:r>
              <a:rPr lang="en-US" altLang="zh-TW" sz="2800" dirty="0">
                <a:solidFill>
                  <a:srgbClr val="2E2E2E"/>
                </a:solidFill>
                <a:latin typeface="NexusSerif"/>
              </a:rPr>
              <a:t> </a:t>
            </a:r>
            <a:r>
              <a:rPr lang="zh-TW" altLang="en-US" sz="2800" b="1" dirty="0">
                <a:solidFill>
                  <a:prstClr val="black"/>
                </a:solidFill>
                <a:latin typeface="微軟正黑體" panose="020B0604030504040204" pitchFamily="34" charset="-120"/>
                <a:ea typeface="微軟正黑體" panose="020B0604030504040204" pitchFamily="34" charset="-120"/>
              </a:rPr>
              <a:t>表示，在第</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個重複影片中，有經驗的駕駛者比無經驗的年輕駕駛者有較低的注視次數</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注視持續時間</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zh-TW" altLang="en-US" dirty="0"/>
          </a:p>
        </p:txBody>
      </p:sp>
      <p:pic>
        <p:nvPicPr>
          <p:cNvPr id="2" name="圖片 1">
            <a:extLst>
              <a:ext uri="{FF2B5EF4-FFF2-40B4-BE49-F238E27FC236}">
                <a16:creationId xmlns:a16="http://schemas.microsoft.com/office/drawing/2014/main" id="{FC5B4BEE-F6C1-47CC-8397-4F529EFFC212}"/>
              </a:ext>
            </a:extLst>
          </p:cNvPr>
          <p:cNvPicPr>
            <a:picLocks noChangeAspect="1"/>
          </p:cNvPicPr>
          <p:nvPr/>
        </p:nvPicPr>
        <p:blipFill>
          <a:blip r:embed="rId3"/>
          <a:stretch>
            <a:fillRect/>
          </a:stretch>
        </p:blipFill>
        <p:spPr>
          <a:xfrm>
            <a:off x="278147" y="2839250"/>
            <a:ext cx="11653657" cy="3917360"/>
          </a:xfrm>
          <a:prstGeom prst="rect">
            <a:avLst/>
          </a:prstGeom>
        </p:spPr>
      </p:pic>
      <p:sp>
        <p:nvSpPr>
          <p:cNvPr id="4" name="矩形: 圓角 3">
            <a:extLst>
              <a:ext uri="{FF2B5EF4-FFF2-40B4-BE49-F238E27FC236}">
                <a16:creationId xmlns:a16="http://schemas.microsoft.com/office/drawing/2014/main" id="{EDD46946-E49C-4CCE-9FF5-0EFD3D2042A7}"/>
              </a:ext>
            </a:extLst>
          </p:cNvPr>
          <p:cNvSpPr/>
          <p:nvPr/>
        </p:nvSpPr>
        <p:spPr>
          <a:xfrm>
            <a:off x="8024648" y="3878317"/>
            <a:ext cx="1513490" cy="2207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1CF338DE-C208-4306-9C0B-7F231C7A2BD5}"/>
              </a:ext>
            </a:extLst>
          </p:cNvPr>
          <p:cNvSpPr/>
          <p:nvPr/>
        </p:nvSpPr>
        <p:spPr>
          <a:xfrm>
            <a:off x="2743200" y="715592"/>
            <a:ext cx="9188604" cy="523220"/>
          </a:xfrm>
          <a:prstGeom prst="rect">
            <a:avLst/>
          </a:prstGeom>
        </p:spPr>
        <p:txBody>
          <a:bodyPr wrap="square">
            <a:spAutoFit/>
          </a:bodyPr>
          <a:lstStyle/>
          <a:p>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標準化</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AOI</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的注視次數</a:t>
            </a:r>
            <a:r>
              <a:rPr lang="zh-TW" altLang="en-US" sz="2800" b="1" dirty="0">
                <a:solidFill>
                  <a:prstClr val="black"/>
                </a:solidFill>
                <a:latin typeface="微軟正黑體" panose="020B0604030504040204" pitchFamily="34" charset="-120"/>
                <a:ea typeface="微軟正黑體" panose="020B0604030504040204" pitchFamily="34" charset="-120"/>
              </a:rPr>
              <a:t>的模式與</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標準化注視持續時間</a:t>
            </a:r>
            <a:r>
              <a:rPr lang="zh-TW" altLang="en-US" sz="2800" b="1" dirty="0">
                <a:solidFill>
                  <a:prstClr val="black"/>
                </a:solidFill>
                <a:latin typeface="微軟正黑體" panose="020B0604030504040204" pitchFamily="34" charset="-120"/>
                <a:ea typeface="微軟正黑體" panose="020B0604030504040204" pitchFamily="34" charset="-120"/>
              </a:rPr>
              <a:t>相似</a:t>
            </a:r>
          </a:p>
        </p:txBody>
      </p:sp>
      <p:pic>
        <p:nvPicPr>
          <p:cNvPr id="5" name="圖片 4">
            <a:extLst>
              <a:ext uri="{FF2B5EF4-FFF2-40B4-BE49-F238E27FC236}">
                <a16:creationId xmlns:a16="http://schemas.microsoft.com/office/drawing/2014/main" id="{E7336A82-1FE2-4D91-82AA-149ADC658F84}"/>
              </a:ext>
            </a:extLst>
          </p:cNvPr>
          <p:cNvPicPr>
            <a:picLocks noChangeAspect="1"/>
          </p:cNvPicPr>
          <p:nvPr/>
        </p:nvPicPr>
        <p:blipFill>
          <a:blip r:embed="rId4"/>
          <a:stretch>
            <a:fillRect/>
          </a:stretch>
        </p:blipFill>
        <p:spPr>
          <a:xfrm>
            <a:off x="2160549" y="2993138"/>
            <a:ext cx="4686300" cy="3314700"/>
          </a:xfrm>
          <a:prstGeom prst="rect">
            <a:avLst/>
          </a:prstGeom>
        </p:spPr>
      </p:pic>
      <p:sp>
        <p:nvSpPr>
          <p:cNvPr id="6" name="矩形 5">
            <a:extLst>
              <a:ext uri="{FF2B5EF4-FFF2-40B4-BE49-F238E27FC236}">
                <a16:creationId xmlns:a16="http://schemas.microsoft.com/office/drawing/2014/main" id="{9A155918-E4C0-4E1B-B21B-E65FC0E355FD}"/>
              </a:ext>
            </a:extLst>
          </p:cNvPr>
          <p:cNvSpPr/>
          <p:nvPr/>
        </p:nvSpPr>
        <p:spPr>
          <a:xfrm>
            <a:off x="627017" y="146205"/>
            <a:ext cx="3057247"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可視已看見的危險</a:t>
            </a:r>
            <a:endParaRPr lang="zh-TW" altLang="en-US" dirty="0"/>
          </a:p>
        </p:txBody>
      </p:sp>
    </p:spTree>
    <p:extLst>
      <p:ext uri="{BB962C8B-B14F-4D97-AF65-F5344CB8AC3E}">
        <p14:creationId xmlns:p14="http://schemas.microsoft.com/office/powerpoint/2010/main" val="3269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278147" y="1392700"/>
            <a:ext cx="11286836" cy="144655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群組與重複影片之間的交互作用</a:t>
            </a:r>
            <a:r>
              <a:rPr lang="en-US" altLang="zh-TW" sz="3200" dirty="0">
                <a:solidFill>
                  <a:srgbClr val="2E2E2E"/>
                </a:solidFill>
                <a:latin typeface="NexusSerif"/>
              </a:rPr>
              <a:t>(F (3, 1185) = 2.56, </a:t>
            </a:r>
            <a:r>
              <a:rPr lang="en-US" altLang="zh-TW" sz="3200" i="1" dirty="0">
                <a:solidFill>
                  <a:srgbClr val="2E2E2E"/>
                </a:solidFill>
                <a:latin typeface="NexusSerif"/>
              </a:rPr>
              <a:t>p</a:t>
            </a:r>
            <a:r>
              <a:rPr lang="en-US" altLang="zh-TW" sz="3200" dirty="0">
                <a:solidFill>
                  <a:srgbClr val="2E2E2E"/>
                </a:solidFill>
                <a:latin typeface="NexusSerif"/>
              </a:rPr>
              <a:t> &lt;  .05)</a:t>
            </a:r>
            <a:r>
              <a:rPr lang="en-US" altLang="zh-TW" sz="2800" dirty="0">
                <a:solidFill>
                  <a:srgbClr val="2E2E2E"/>
                </a:solidFill>
                <a:latin typeface="NexusSerif"/>
              </a:rPr>
              <a:t> </a:t>
            </a:r>
            <a:r>
              <a:rPr lang="zh-TW" altLang="en-US" sz="2800" b="1" dirty="0">
                <a:solidFill>
                  <a:prstClr val="black"/>
                </a:solidFill>
                <a:latin typeface="微軟正黑體" panose="020B0604030504040204" pitchFamily="34" charset="-120"/>
                <a:ea typeface="微軟正黑體" panose="020B0604030504040204" pitchFamily="34" charset="-120"/>
              </a:rPr>
              <a:t>表示，在第</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個重複影片中，有經驗的駕駛者比無經驗的年輕駕駛者有較慢的反應時間。</a:t>
            </a:r>
            <a:endParaRPr lang="zh-TW" altLang="en-US" dirty="0"/>
          </a:p>
        </p:txBody>
      </p:sp>
      <p:pic>
        <p:nvPicPr>
          <p:cNvPr id="2" name="圖片 1">
            <a:extLst>
              <a:ext uri="{FF2B5EF4-FFF2-40B4-BE49-F238E27FC236}">
                <a16:creationId xmlns:a16="http://schemas.microsoft.com/office/drawing/2014/main" id="{FC5B4BEE-F6C1-47CC-8397-4F529EFFC212}"/>
              </a:ext>
            </a:extLst>
          </p:cNvPr>
          <p:cNvPicPr>
            <a:picLocks noChangeAspect="1"/>
          </p:cNvPicPr>
          <p:nvPr/>
        </p:nvPicPr>
        <p:blipFill>
          <a:blip r:embed="rId3"/>
          <a:stretch>
            <a:fillRect/>
          </a:stretch>
        </p:blipFill>
        <p:spPr>
          <a:xfrm>
            <a:off x="278147" y="2839250"/>
            <a:ext cx="11653657" cy="3917360"/>
          </a:xfrm>
          <a:prstGeom prst="rect">
            <a:avLst/>
          </a:prstGeom>
        </p:spPr>
      </p:pic>
      <p:sp>
        <p:nvSpPr>
          <p:cNvPr id="4" name="矩形: 圓角 3">
            <a:extLst>
              <a:ext uri="{FF2B5EF4-FFF2-40B4-BE49-F238E27FC236}">
                <a16:creationId xmlns:a16="http://schemas.microsoft.com/office/drawing/2014/main" id="{EDD46946-E49C-4CCE-9FF5-0EFD3D2042A7}"/>
              </a:ext>
            </a:extLst>
          </p:cNvPr>
          <p:cNvSpPr/>
          <p:nvPr/>
        </p:nvSpPr>
        <p:spPr>
          <a:xfrm>
            <a:off x="8024648" y="4729657"/>
            <a:ext cx="1513490" cy="2207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9ED381D0-2661-46B8-ACD5-83928D10385D}"/>
              </a:ext>
            </a:extLst>
          </p:cNvPr>
          <p:cNvSpPr/>
          <p:nvPr/>
        </p:nvSpPr>
        <p:spPr>
          <a:xfrm>
            <a:off x="2794094" y="715592"/>
            <a:ext cx="3967806" cy="523220"/>
          </a:xfrm>
          <a:prstGeom prst="rect">
            <a:avLst/>
          </a:prstGeom>
        </p:spPr>
        <p:txBody>
          <a:bodyPr wrap="square">
            <a:spAutoFit/>
          </a:bodyPr>
          <a:lstStyle/>
          <a:p>
            <a:pPr lvl="0"/>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標準化反應時間</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(RT)</a:t>
            </a:r>
            <a:endPar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7A373A8B-5856-42CA-9581-6C7847B83CE7}"/>
              </a:ext>
            </a:extLst>
          </p:cNvPr>
          <p:cNvSpPr/>
          <p:nvPr/>
        </p:nvSpPr>
        <p:spPr>
          <a:xfrm>
            <a:off x="627017" y="146205"/>
            <a:ext cx="3057247"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可視已看見的危險</a:t>
            </a:r>
            <a:endParaRPr lang="zh-TW" altLang="en-US" dirty="0"/>
          </a:p>
        </p:txBody>
      </p:sp>
    </p:spTree>
    <p:extLst>
      <p:ext uri="{BB962C8B-B14F-4D97-AF65-F5344CB8AC3E}">
        <p14:creationId xmlns:p14="http://schemas.microsoft.com/office/powerpoint/2010/main" val="657980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278147" y="1392700"/>
            <a:ext cx="11286836" cy="144655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群組與重複影片之間的交互作用</a:t>
            </a:r>
            <a:r>
              <a:rPr lang="en-US" altLang="zh-TW" sz="3200" dirty="0">
                <a:solidFill>
                  <a:srgbClr val="2E2E2E"/>
                </a:solidFill>
                <a:latin typeface="NexusSerif"/>
              </a:rPr>
              <a:t>(F (7, 441) = 6.20, </a:t>
            </a:r>
            <a:r>
              <a:rPr lang="en-US" altLang="zh-TW" sz="3200" i="1" dirty="0">
                <a:solidFill>
                  <a:srgbClr val="2E2E2E"/>
                </a:solidFill>
                <a:latin typeface="NexusSerif"/>
              </a:rPr>
              <a:t>p</a:t>
            </a:r>
            <a:r>
              <a:rPr lang="en-US" altLang="zh-TW" sz="3200" dirty="0">
                <a:solidFill>
                  <a:srgbClr val="2E2E2E"/>
                </a:solidFill>
                <a:latin typeface="NexusSerif"/>
              </a:rPr>
              <a:t> &lt;  .01)</a:t>
            </a:r>
            <a:r>
              <a:rPr lang="en-US" altLang="zh-TW" sz="2800" dirty="0">
                <a:solidFill>
                  <a:srgbClr val="2E2E2E"/>
                </a:solidFill>
                <a:latin typeface="NexusSerif"/>
              </a:rPr>
              <a:t> </a:t>
            </a:r>
            <a:r>
              <a:rPr lang="zh-TW" altLang="en-US" sz="2800" b="1" dirty="0">
                <a:solidFill>
                  <a:prstClr val="black"/>
                </a:solidFill>
                <a:latin typeface="微軟正黑體" panose="020B0604030504040204" pitchFamily="34" charset="-120"/>
                <a:ea typeface="微軟正黑體" panose="020B0604030504040204" pitchFamily="34" charset="-120"/>
              </a:rPr>
              <a:t>表示，在第</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個重複影片中，有經驗駕駛者的垂直搜索範圍比無經驗的年輕駕駛者的還要多。</a:t>
            </a:r>
            <a:endParaRPr lang="zh-TW" altLang="en-US" dirty="0"/>
          </a:p>
        </p:txBody>
      </p:sp>
      <p:pic>
        <p:nvPicPr>
          <p:cNvPr id="2" name="圖片 1">
            <a:extLst>
              <a:ext uri="{FF2B5EF4-FFF2-40B4-BE49-F238E27FC236}">
                <a16:creationId xmlns:a16="http://schemas.microsoft.com/office/drawing/2014/main" id="{FC5B4BEE-F6C1-47CC-8397-4F529EFFC212}"/>
              </a:ext>
            </a:extLst>
          </p:cNvPr>
          <p:cNvPicPr>
            <a:picLocks noChangeAspect="1"/>
          </p:cNvPicPr>
          <p:nvPr/>
        </p:nvPicPr>
        <p:blipFill>
          <a:blip r:embed="rId3"/>
          <a:stretch>
            <a:fillRect/>
          </a:stretch>
        </p:blipFill>
        <p:spPr>
          <a:xfrm>
            <a:off x="278147" y="2839250"/>
            <a:ext cx="11653657" cy="3917360"/>
          </a:xfrm>
          <a:prstGeom prst="rect">
            <a:avLst/>
          </a:prstGeom>
        </p:spPr>
      </p:pic>
      <p:sp>
        <p:nvSpPr>
          <p:cNvPr id="4" name="矩形: 圓角 3">
            <a:extLst>
              <a:ext uri="{FF2B5EF4-FFF2-40B4-BE49-F238E27FC236}">
                <a16:creationId xmlns:a16="http://schemas.microsoft.com/office/drawing/2014/main" id="{EDD46946-E49C-4CCE-9FF5-0EFD3D2042A7}"/>
              </a:ext>
            </a:extLst>
          </p:cNvPr>
          <p:cNvSpPr/>
          <p:nvPr/>
        </p:nvSpPr>
        <p:spPr>
          <a:xfrm>
            <a:off x="4790794" y="6382682"/>
            <a:ext cx="1513490" cy="2207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EB2DCF90-B0EB-48FD-9065-AEB13805E2C4}"/>
              </a:ext>
            </a:extLst>
          </p:cNvPr>
          <p:cNvSpPr/>
          <p:nvPr/>
        </p:nvSpPr>
        <p:spPr>
          <a:xfrm>
            <a:off x="2794094" y="715592"/>
            <a:ext cx="3967806" cy="523220"/>
          </a:xfrm>
          <a:prstGeom prst="rect">
            <a:avLst/>
          </a:prstGeom>
        </p:spPr>
        <p:txBody>
          <a:bodyPr wrap="square">
            <a:spAutoFit/>
          </a:bodyPr>
          <a:lstStyle/>
          <a:p>
            <a:pPr lvl="0"/>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眼睛垂直分布的搜索</a:t>
            </a:r>
          </a:p>
        </p:txBody>
      </p:sp>
      <p:sp>
        <p:nvSpPr>
          <p:cNvPr id="9" name="矩形 8">
            <a:extLst>
              <a:ext uri="{FF2B5EF4-FFF2-40B4-BE49-F238E27FC236}">
                <a16:creationId xmlns:a16="http://schemas.microsoft.com/office/drawing/2014/main" id="{2DACBAFB-CD99-49F5-BE13-0A7D47C4AE6C}"/>
              </a:ext>
            </a:extLst>
          </p:cNvPr>
          <p:cNvSpPr/>
          <p:nvPr/>
        </p:nvSpPr>
        <p:spPr>
          <a:xfrm>
            <a:off x="627017" y="146205"/>
            <a:ext cx="3057247"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可視已看見的危險</a:t>
            </a:r>
            <a:endParaRPr lang="zh-TW" altLang="en-US" dirty="0"/>
          </a:p>
        </p:txBody>
      </p:sp>
    </p:spTree>
    <p:extLst>
      <p:ext uri="{BB962C8B-B14F-4D97-AF65-F5344CB8AC3E}">
        <p14:creationId xmlns:p14="http://schemas.microsoft.com/office/powerpoint/2010/main" val="177338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278147" y="1392700"/>
            <a:ext cx="11286836"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但在第三次重複影片中，有經驗的駕駛者比沒有經驗的駕駛者表現出更大的橫向搜索範圍</a:t>
            </a:r>
            <a:endParaRPr lang="zh-TW" altLang="en-US" dirty="0"/>
          </a:p>
        </p:txBody>
      </p:sp>
      <p:sp>
        <p:nvSpPr>
          <p:cNvPr id="8" name="矩形 7">
            <a:extLst>
              <a:ext uri="{FF2B5EF4-FFF2-40B4-BE49-F238E27FC236}">
                <a16:creationId xmlns:a16="http://schemas.microsoft.com/office/drawing/2014/main" id="{EB2DCF90-B0EB-48FD-9065-AEB13805E2C4}"/>
              </a:ext>
            </a:extLst>
          </p:cNvPr>
          <p:cNvSpPr/>
          <p:nvPr/>
        </p:nvSpPr>
        <p:spPr>
          <a:xfrm>
            <a:off x="2794094" y="715592"/>
            <a:ext cx="3967806" cy="523220"/>
          </a:xfrm>
          <a:prstGeom prst="rect">
            <a:avLst/>
          </a:prstGeom>
        </p:spPr>
        <p:txBody>
          <a:bodyPr wrap="square">
            <a:spAutoFit/>
          </a:bodyPr>
          <a:lstStyle/>
          <a:p>
            <a:pPr lvl="0"/>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眼睛垂直分布的搜索</a:t>
            </a:r>
          </a:p>
        </p:txBody>
      </p:sp>
      <p:pic>
        <p:nvPicPr>
          <p:cNvPr id="3" name="圖片 2">
            <a:extLst>
              <a:ext uri="{FF2B5EF4-FFF2-40B4-BE49-F238E27FC236}">
                <a16:creationId xmlns:a16="http://schemas.microsoft.com/office/drawing/2014/main" id="{4EE3F7D7-F7FD-490A-A988-3BB3E99A7BF1}"/>
              </a:ext>
            </a:extLst>
          </p:cNvPr>
          <p:cNvPicPr>
            <a:picLocks noChangeAspect="1"/>
          </p:cNvPicPr>
          <p:nvPr/>
        </p:nvPicPr>
        <p:blipFill>
          <a:blip r:embed="rId3"/>
          <a:stretch>
            <a:fillRect/>
          </a:stretch>
        </p:blipFill>
        <p:spPr>
          <a:xfrm>
            <a:off x="3090433" y="2442118"/>
            <a:ext cx="5662264" cy="4061540"/>
          </a:xfrm>
          <a:prstGeom prst="rect">
            <a:avLst/>
          </a:prstGeom>
        </p:spPr>
      </p:pic>
      <p:sp>
        <p:nvSpPr>
          <p:cNvPr id="9" name="矩形 8">
            <a:extLst>
              <a:ext uri="{FF2B5EF4-FFF2-40B4-BE49-F238E27FC236}">
                <a16:creationId xmlns:a16="http://schemas.microsoft.com/office/drawing/2014/main" id="{B21B077F-D59D-483B-AB73-B32936AFB0C7}"/>
              </a:ext>
            </a:extLst>
          </p:cNvPr>
          <p:cNvSpPr/>
          <p:nvPr/>
        </p:nvSpPr>
        <p:spPr>
          <a:xfrm>
            <a:off x="627017" y="146205"/>
            <a:ext cx="3057247"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可視已看見的危險</a:t>
            </a:r>
            <a:endParaRPr lang="zh-TW" altLang="en-US" dirty="0"/>
          </a:p>
        </p:txBody>
      </p:sp>
    </p:spTree>
    <p:extLst>
      <p:ext uri="{BB962C8B-B14F-4D97-AF65-F5344CB8AC3E}">
        <p14:creationId xmlns:p14="http://schemas.microsoft.com/office/powerpoint/2010/main" val="3752831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CC0752C6-2F72-412A-9531-94C563DDE7E8}"/>
              </a:ext>
            </a:extLst>
          </p:cNvPr>
          <p:cNvSpPr/>
          <p:nvPr/>
        </p:nvSpPr>
        <p:spPr>
          <a:xfrm>
            <a:off x="627017" y="146205"/>
            <a:ext cx="3416320"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潛在還未看見的危險</a:t>
            </a:r>
            <a:endParaRPr lang="zh-TW" altLang="en-US" dirty="0"/>
          </a:p>
        </p:txBody>
      </p:sp>
      <p:pic>
        <p:nvPicPr>
          <p:cNvPr id="2" name="圖片 1">
            <a:extLst>
              <a:ext uri="{FF2B5EF4-FFF2-40B4-BE49-F238E27FC236}">
                <a16:creationId xmlns:a16="http://schemas.microsoft.com/office/drawing/2014/main" id="{EAF64751-AE47-4547-A4FF-E9135CA19EBB}"/>
              </a:ext>
            </a:extLst>
          </p:cNvPr>
          <p:cNvPicPr>
            <a:picLocks noChangeAspect="1"/>
          </p:cNvPicPr>
          <p:nvPr/>
        </p:nvPicPr>
        <p:blipFill>
          <a:blip r:embed="rId3"/>
          <a:stretch>
            <a:fillRect/>
          </a:stretch>
        </p:blipFill>
        <p:spPr>
          <a:xfrm>
            <a:off x="278146" y="2873220"/>
            <a:ext cx="11654773" cy="3984780"/>
          </a:xfrm>
          <a:prstGeom prst="rect">
            <a:avLst/>
          </a:prstGeom>
        </p:spPr>
      </p:pic>
      <p:sp>
        <p:nvSpPr>
          <p:cNvPr id="11" name="矩形 10">
            <a:extLst>
              <a:ext uri="{FF2B5EF4-FFF2-40B4-BE49-F238E27FC236}">
                <a16:creationId xmlns:a16="http://schemas.microsoft.com/office/drawing/2014/main" id="{090BF543-4F9B-4991-A205-501D4CEEAE9C}"/>
              </a:ext>
            </a:extLst>
          </p:cNvPr>
          <p:cNvSpPr/>
          <p:nvPr/>
        </p:nvSpPr>
        <p:spPr>
          <a:xfrm>
            <a:off x="278146" y="1392700"/>
            <a:ext cx="11286837" cy="144655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群組與重複影片之間的交互作用</a:t>
            </a:r>
            <a:r>
              <a:rPr lang="en-US" altLang="zh-TW" sz="3200" dirty="0">
                <a:solidFill>
                  <a:srgbClr val="2E2E2E"/>
                </a:solidFill>
                <a:latin typeface="NexusSerif"/>
              </a:rPr>
              <a:t>(F (3, 4681) = 117.57, </a:t>
            </a:r>
            <a:r>
              <a:rPr lang="en-US" altLang="zh-TW" sz="3200" i="1" dirty="0">
                <a:solidFill>
                  <a:srgbClr val="2E2E2E"/>
                </a:solidFill>
                <a:latin typeface="NexusSerif"/>
              </a:rPr>
              <a:t>p</a:t>
            </a:r>
            <a:r>
              <a:rPr lang="en-US" altLang="zh-TW" sz="3200" dirty="0">
                <a:solidFill>
                  <a:srgbClr val="2E2E2E"/>
                </a:solidFill>
                <a:latin typeface="NexusSerif"/>
              </a:rPr>
              <a:t> &lt;  .01)</a:t>
            </a:r>
            <a:r>
              <a:rPr lang="en-US" altLang="zh-TW" sz="2800" dirty="0">
                <a:solidFill>
                  <a:srgbClr val="2E2E2E"/>
                </a:solidFill>
                <a:latin typeface="NexusSerif"/>
              </a:rPr>
              <a:t> </a:t>
            </a:r>
            <a:r>
              <a:rPr lang="zh-TW" altLang="en-US" sz="2800" b="1" dirty="0">
                <a:solidFill>
                  <a:prstClr val="black"/>
                </a:solidFill>
                <a:latin typeface="微軟正黑體" panose="020B0604030504040204" pitchFamily="34" charset="-120"/>
                <a:ea typeface="微軟正黑體" panose="020B0604030504040204" pitchFamily="34" charset="-120"/>
              </a:rPr>
              <a:t>表示，有經驗駕駛者在第一次和第三次重複中，對危險目標上的注視次數比無經驗的年輕駕駛者</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受過訓練</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的還多。</a:t>
            </a:r>
            <a:endParaRPr lang="zh-TW" altLang="en-US" dirty="0">
              <a:solidFill>
                <a:prstClr val="black"/>
              </a:solidFill>
            </a:endParaRPr>
          </a:p>
        </p:txBody>
      </p:sp>
      <p:sp>
        <p:nvSpPr>
          <p:cNvPr id="12" name="矩形: 圓角 11">
            <a:extLst>
              <a:ext uri="{FF2B5EF4-FFF2-40B4-BE49-F238E27FC236}">
                <a16:creationId xmlns:a16="http://schemas.microsoft.com/office/drawing/2014/main" id="{757BE821-FAFE-4E96-B914-B47652BB3799}"/>
              </a:ext>
            </a:extLst>
          </p:cNvPr>
          <p:cNvSpPr/>
          <p:nvPr/>
        </p:nvSpPr>
        <p:spPr>
          <a:xfrm>
            <a:off x="4882234" y="3948830"/>
            <a:ext cx="1513490" cy="2207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233417DB-5D21-43C5-B697-ADDC3CD75A0E}"/>
              </a:ext>
            </a:extLst>
          </p:cNvPr>
          <p:cNvSpPr/>
          <p:nvPr/>
        </p:nvSpPr>
        <p:spPr>
          <a:xfrm>
            <a:off x="7983574" y="3948829"/>
            <a:ext cx="1513490" cy="2207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98A727BF-B126-4650-86E4-DFF882120EA0}"/>
              </a:ext>
            </a:extLst>
          </p:cNvPr>
          <p:cNvSpPr/>
          <p:nvPr/>
        </p:nvSpPr>
        <p:spPr>
          <a:xfrm>
            <a:off x="3025123" y="835510"/>
            <a:ext cx="3714222" cy="523220"/>
          </a:xfrm>
          <a:prstGeom prst="rect">
            <a:avLst/>
          </a:prstGeom>
        </p:spPr>
        <p:txBody>
          <a:bodyPr wrap="none">
            <a:spAutoFit/>
          </a:bodyPr>
          <a:lstStyle/>
          <a:p>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標準化</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AOI</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的注視次數</a:t>
            </a:r>
            <a:endParaRPr lang="zh-TW" altLang="en-US" dirty="0"/>
          </a:p>
        </p:txBody>
      </p:sp>
    </p:spTree>
    <p:extLst>
      <p:ext uri="{BB962C8B-B14F-4D97-AF65-F5344CB8AC3E}">
        <p14:creationId xmlns:p14="http://schemas.microsoft.com/office/powerpoint/2010/main" val="474754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CC0752C6-2F72-412A-9531-94C563DDE7E8}"/>
              </a:ext>
            </a:extLst>
          </p:cNvPr>
          <p:cNvSpPr/>
          <p:nvPr/>
        </p:nvSpPr>
        <p:spPr>
          <a:xfrm>
            <a:off x="627017" y="146205"/>
            <a:ext cx="3416320"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潛在還未看見的危險</a:t>
            </a:r>
            <a:endParaRPr lang="zh-TW" altLang="en-US" dirty="0"/>
          </a:p>
        </p:txBody>
      </p:sp>
      <p:pic>
        <p:nvPicPr>
          <p:cNvPr id="2" name="圖片 1">
            <a:extLst>
              <a:ext uri="{FF2B5EF4-FFF2-40B4-BE49-F238E27FC236}">
                <a16:creationId xmlns:a16="http://schemas.microsoft.com/office/drawing/2014/main" id="{EAF64751-AE47-4547-A4FF-E9135CA19EBB}"/>
              </a:ext>
            </a:extLst>
          </p:cNvPr>
          <p:cNvPicPr>
            <a:picLocks noChangeAspect="1"/>
          </p:cNvPicPr>
          <p:nvPr/>
        </p:nvPicPr>
        <p:blipFill>
          <a:blip r:embed="rId3"/>
          <a:stretch>
            <a:fillRect/>
          </a:stretch>
        </p:blipFill>
        <p:spPr>
          <a:xfrm>
            <a:off x="278146" y="2873220"/>
            <a:ext cx="11654773" cy="3984780"/>
          </a:xfrm>
          <a:prstGeom prst="rect">
            <a:avLst/>
          </a:prstGeom>
        </p:spPr>
      </p:pic>
      <p:sp>
        <p:nvSpPr>
          <p:cNvPr id="11" name="矩形 10">
            <a:extLst>
              <a:ext uri="{FF2B5EF4-FFF2-40B4-BE49-F238E27FC236}">
                <a16:creationId xmlns:a16="http://schemas.microsoft.com/office/drawing/2014/main" id="{090BF543-4F9B-4991-A205-501D4CEEAE9C}"/>
              </a:ext>
            </a:extLst>
          </p:cNvPr>
          <p:cNvSpPr/>
          <p:nvPr/>
        </p:nvSpPr>
        <p:spPr>
          <a:xfrm>
            <a:off x="278146" y="1392700"/>
            <a:ext cx="11635707" cy="144655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所有重複中，有經驗的駕駛者</a:t>
            </a:r>
            <a:r>
              <a:rPr lang="en-US" altLang="zh-TW" sz="2800" b="1" dirty="0">
                <a:solidFill>
                  <a:prstClr val="black"/>
                </a:solidFill>
                <a:latin typeface="微軟正黑體" panose="020B0604030504040204" pitchFamily="34" charset="-120"/>
                <a:ea typeface="微軟正黑體" panose="020B0604030504040204" pitchFamily="34" charset="-120"/>
              </a:rPr>
              <a:t>(M = 0.31, SD = 0.02)</a:t>
            </a:r>
            <a:r>
              <a:rPr lang="zh-TW" altLang="en-US" sz="2800" b="1" dirty="0">
                <a:solidFill>
                  <a:prstClr val="black"/>
                </a:solidFill>
                <a:latin typeface="微軟正黑體" panose="020B0604030504040204" pitchFamily="34" charset="-120"/>
                <a:ea typeface="微軟正黑體" panose="020B0604030504040204" pitchFamily="34" charset="-120"/>
              </a:rPr>
              <a:t>比沒有經驗的年輕駕駛者</a:t>
            </a:r>
            <a:r>
              <a:rPr lang="en-US" altLang="zh-TW" sz="2800" b="1" dirty="0">
                <a:solidFill>
                  <a:prstClr val="black"/>
                </a:solidFill>
                <a:latin typeface="微軟正黑體" panose="020B0604030504040204" pitchFamily="34" charset="-120"/>
                <a:ea typeface="微軟正黑體" panose="020B0604030504040204" pitchFamily="34" charset="-120"/>
              </a:rPr>
              <a:t>(M = 0.22, SD = 0.02)</a:t>
            </a:r>
            <a:r>
              <a:rPr lang="zh-TW" altLang="en-US" sz="2800" b="1" dirty="0">
                <a:solidFill>
                  <a:prstClr val="black"/>
                </a:solidFill>
                <a:latin typeface="微軟正黑體" panose="020B0604030504040204" pitchFamily="34" charset="-120"/>
                <a:ea typeface="微軟正黑體" panose="020B0604030504040204" pitchFamily="34" charset="-120"/>
              </a:rPr>
              <a:t>對目標上的注視次數更多</a:t>
            </a:r>
            <a:endParaRPr lang="en-US" altLang="zh-TW" sz="2800" b="1" dirty="0">
              <a:solidFill>
                <a:prstClr val="black"/>
              </a:solidFill>
              <a:latin typeface="微軟正黑體" panose="020B0604030504040204" pitchFamily="34" charset="-120"/>
              <a:ea typeface="微軟正黑體" panose="020B0604030504040204" pitchFamily="34" charset="-120"/>
            </a:endParaRPr>
          </a:p>
          <a:p>
            <a:r>
              <a:rPr lang="en-US" altLang="zh-TW" sz="3200" dirty="0">
                <a:solidFill>
                  <a:srgbClr val="2E2E2E"/>
                </a:solidFill>
                <a:latin typeface="NexusSerif"/>
              </a:rPr>
              <a:t>(F (3, 4681) = 117.57, </a:t>
            </a:r>
            <a:r>
              <a:rPr lang="en-US" altLang="zh-TW" sz="3200" i="1" dirty="0">
                <a:solidFill>
                  <a:srgbClr val="2E2E2E"/>
                </a:solidFill>
                <a:latin typeface="NexusSerif"/>
              </a:rPr>
              <a:t>p</a:t>
            </a:r>
            <a:r>
              <a:rPr lang="en-US" altLang="zh-TW" sz="3200" dirty="0">
                <a:solidFill>
                  <a:srgbClr val="2E2E2E"/>
                </a:solidFill>
                <a:latin typeface="NexusSerif"/>
              </a:rPr>
              <a:t> &lt;  .01)</a:t>
            </a:r>
            <a:endParaRPr lang="zh-TW" altLang="en-US" dirty="0"/>
          </a:p>
        </p:txBody>
      </p:sp>
      <p:sp>
        <p:nvSpPr>
          <p:cNvPr id="12" name="矩形: 圓角 11">
            <a:extLst>
              <a:ext uri="{FF2B5EF4-FFF2-40B4-BE49-F238E27FC236}">
                <a16:creationId xmlns:a16="http://schemas.microsoft.com/office/drawing/2014/main" id="{757BE821-FAFE-4E96-B914-B47652BB3799}"/>
              </a:ext>
            </a:extLst>
          </p:cNvPr>
          <p:cNvSpPr/>
          <p:nvPr/>
        </p:nvSpPr>
        <p:spPr>
          <a:xfrm>
            <a:off x="4882234" y="3948830"/>
            <a:ext cx="1513490" cy="2207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233417DB-5D21-43C5-B697-ADDC3CD75A0E}"/>
              </a:ext>
            </a:extLst>
          </p:cNvPr>
          <p:cNvSpPr/>
          <p:nvPr/>
        </p:nvSpPr>
        <p:spPr>
          <a:xfrm>
            <a:off x="7983574" y="3948829"/>
            <a:ext cx="1513490" cy="2207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554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75278" y="1563480"/>
            <a:ext cx="1631219"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危害意識</a:t>
            </a:r>
          </a:p>
        </p:txBody>
      </p:sp>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6" name="矩形 5"/>
          <p:cNvSpPr/>
          <p:nvPr/>
        </p:nvSpPr>
        <p:spPr>
          <a:xfrm>
            <a:off x="398301" y="2287602"/>
            <a:ext cx="11198967"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瀏覽道路上危險和潛在危險的能力</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 name="矩形: 圓角 1">
            <a:extLst>
              <a:ext uri="{FF2B5EF4-FFF2-40B4-BE49-F238E27FC236}">
                <a16:creationId xmlns:a16="http://schemas.microsoft.com/office/drawing/2014/main" id="{77B47EB0-2CD1-4C60-BCFC-918439E404CD}"/>
              </a:ext>
            </a:extLst>
          </p:cNvPr>
          <p:cNvSpPr/>
          <p:nvPr/>
        </p:nvSpPr>
        <p:spPr>
          <a:xfrm>
            <a:off x="175278" y="1563480"/>
            <a:ext cx="1631219" cy="523220"/>
          </a:xfrm>
          <a:prstGeom prst="roundRect">
            <a:avLst/>
          </a:prstGeom>
          <a:noFill/>
          <a:ln w="57150">
            <a:solidFill>
              <a:srgbClr val="F2A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5F884DD0-F203-4114-917F-AC5F681E3880}"/>
              </a:ext>
            </a:extLst>
          </p:cNvPr>
          <p:cNvSpPr/>
          <p:nvPr/>
        </p:nvSpPr>
        <p:spPr>
          <a:xfrm>
            <a:off x="398301" y="2905052"/>
            <a:ext cx="11198967"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在此過程中，駕駛員必須在任何時刻識別危險，且考慮其它與操作相關的危險，以防止撞車的可能性。</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CD264A91-B07F-49C3-A2E2-76EA3CB30B85}"/>
              </a:ext>
            </a:extLst>
          </p:cNvPr>
          <p:cNvSpPr/>
          <p:nvPr/>
        </p:nvSpPr>
        <p:spPr>
          <a:xfrm>
            <a:off x="175277" y="5254090"/>
            <a:ext cx="1631219"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風險感知</a:t>
            </a:r>
          </a:p>
        </p:txBody>
      </p:sp>
      <p:sp>
        <p:nvSpPr>
          <p:cNvPr id="10" name="矩形 9">
            <a:extLst>
              <a:ext uri="{FF2B5EF4-FFF2-40B4-BE49-F238E27FC236}">
                <a16:creationId xmlns:a16="http://schemas.microsoft.com/office/drawing/2014/main" id="{F9AF33FA-DC3C-484A-AB8B-D1D02A44EBC8}"/>
              </a:ext>
            </a:extLst>
          </p:cNvPr>
          <p:cNvSpPr/>
          <p:nvPr/>
        </p:nvSpPr>
        <p:spPr>
          <a:xfrm>
            <a:off x="398301" y="5978940"/>
            <a:ext cx="11198967"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駕駛員應對某一駕駛情況時，所採取適當行動的主觀評估。</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圓角 10">
            <a:extLst>
              <a:ext uri="{FF2B5EF4-FFF2-40B4-BE49-F238E27FC236}">
                <a16:creationId xmlns:a16="http://schemas.microsoft.com/office/drawing/2014/main" id="{FDF085C5-98DD-4B0A-ACA7-6C2F6C41F2AF}"/>
              </a:ext>
            </a:extLst>
          </p:cNvPr>
          <p:cNvSpPr/>
          <p:nvPr/>
        </p:nvSpPr>
        <p:spPr>
          <a:xfrm>
            <a:off x="175277" y="5254090"/>
            <a:ext cx="1631219" cy="523220"/>
          </a:xfrm>
          <a:prstGeom prst="roundRect">
            <a:avLst/>
          </a:prstGeom>
          <a:noFill/>
          <a:ln w="57150">
            <a:solidFill>
              <a:srgbClr val="F2A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1B48CF1C-2F82-4898-A8E9-94DB826CE4DB}"/>
              </a:ext>
            </a:extLst>
          </p:cNvPr>
          <p:cNvSpPr/>
          <p:nvPr/>
        </p:nvSpPr>
        <p:spPr>
          <a:xfrm>
            <a:off x="398301" y="3953389"/>
            <a:ext cx="11198967" cy="1384995"/>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研究中，通常要求參與者從駕駛員的角度觀看實際的交通狀況短片，並在每次確定危害時按下反應按鈕</a:t>
            </a:r>
            <a:r>
              <a:rPr lang="en-US" altLang="zh-TW" sz="2800" b="1" dirty="0">
                <a:solidFill>
                  <a:prstClr val="black"/>
                </a:solidFill>
                <a:latin typeface="微軟正黑體" panose="020B0604030504040204" pitchFamily="34" charset="-120"/>
                <a:ea typeface="微軟正黑體" panose="020B0604030504040204" pitchFamily="34" charset="-120"/>
              </a:rPr>
              <a:t>(ex, </a:t>
            </a:r>
            <a:r>
              <a:rPr lang="en-US" altLang="zh-TW" sz="2800" b="1" dirty="0" err="1">
                <a:solidFill>
                  <a:prstClr val="black"/>
                </a:solidFill>
                <a:latin typeface="微軟正黑體" panose="020B0604030504040204" pitchFamily="34" charset="-120"/>
                <a:ea typeface="微軟正黑體" panose="020B0604030504040204" pitchFamily="34" charset="-120"/>
              </a:rPr>
              <a:t>Horswill</a:t>
            </a:r>
            <a:r>
              <a:rPr lang="en-US" altLang="zh-TW" sz="2800" b="1" dirty="0">
                <a:solidFill>
                  <a:prstClr val="black"/>
                </a:solidFill>
                <a:latin typeface="微軟正黑體" panose="020B0604030504040204" pitchFamily="34" charset="-120"/>
                <a:ea typeface="微軟正黑體" panose="020B0604030504040204" pitchFamily="34" charset="-120"/>
              </a:rPr>
              <a:t> and McKenna, 2004) </a:t>
            </a:r>
          </a:p>
        </p:txBody>
      </p:sp>
    </p:spTree>
    <p:extLst>
      <p:ext uri="{BB962C8B-B14F-4D97-AF65-F5344CB8AC3E}">
        <p14:creationId xmlns:p14="http://schemas.microsoft.com/office/powerpoint/2010/main" val="12592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CC0752C6-2F72-412A-9531-94C563DDE7E8}"/>
              </a:ext>
            </a:extLst>
          </p:cNvPr>
          <p:cNvSpPr/>
          <p:nvPr/>
        </p:nvSpPr>
        <p:spPr>
          <a:xfrm>
            <a:off x="627017" y="146205"/>
            <a:ext cx="3542958"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潛在還未看見的危險</a:t>
            </a:r>
            <a:endParaRPr lang="zh-TW" altLang="en-US" dirty="0"/>
          </a:p>
        </p:txBody>
      </p:sp>
      <p:sp>
        <p:nvSpPr>
          <p:cNvPr id="11" name="矩形 10">
            <a:extLst>
              <a:ext uri="{FF2B5EF4-FFF2-40B4-BE49-F238E27FC236}">
                <a16:creationId xmlns:a16="http://schemas.microsoft.com/office/drawing/2014/main" id="{090BF543-4F9B-4991-A205-501D4CEEAE9C}"/>
              </a:ext>
            </a:extLst>
          </p:cNvPr>
          <p:cNvSpPr/>
          <p:nvPr/>
        </p:nvSpPr>
        <p:spPr>
          <a:xfrm>
            <a:off x="278146" y="1392700"/>
            <a:ext cx="11635707"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第一次和第二次重複過程中，一旦出現危險，有經驗的年輕駕駛者對危險目標的注視次數大約相同。</a:t>
            </a:r>
            <a:endParaRPr lang="zh-TW" altLang="en-US" dirty="0"/>
          </a:p>
        </p:txBody>
      </p:sp>
      <p:sp>
        <p:nvSpPr>
          <p:cNvPr id="8" name="矩形 7">
            <a:extLst>
              <a:ext uri="{FF2B5EF4-FFF2-40B4-BE49-F238E27FC236}">
                <a16:creationId xmlns:a16="http://schemas.microsoft.com/office/drawing/2014/main" id="{22BBE0CE-28DA-4DFE-806E-531C7E892CD9}"/>
              </a:ext>
            </a:extLst>
          </p:cNvPr>
          <p:cNvSpPr/>
          <p:nvPr/>
        </p:nvSpPr>
        <p:spPr>
          <a:xfrm>
            <a:off x="278146" y="2346807"/>
            <a:ext cx="11363727"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第三次重複過程中，有經驗的駕駛者比無經驗的年輕駕駛者對危險目標有更高的注視次數。</a:t>
            </a:r>
            <a:endParaRPr lang="zh-TW" altLang="en-US" dirty="0"/>
          </a:p>
        </p:txBody>
      </p:sp>
      <p:pic>
        <p:nvPicPr>
          <p:cNvPr id="3" name="圖片 2">
            <a:extLst>
              <a:ext uri="{FF2B5EF4-FFF2-40B4-BE49-F238E27FC236}">
                <a16:creationId xmlns:a16="http://schemas.microsoft.com/office/drawing/2014/main" id="{ED4404D8-7AD0-4892-8764-F7DF2BB02E4B}"/>
              </a:ext>
            </a:extLst>
          </p:cNvPr>
          <p:cNvPicPr>
            <a:picLocks noChangeAspect="1"/>
          </p:cNvPicPr>
          <p:nvPr/>
        </p:nvPicPr>
        <p:blipFill>
          <a:blip r:embed="rId3"/>
          <a:stretch>
            <a:fillRect/>
          </a:stretch>
        </p:blipFill>
        <p:spPr>
          <a:xfrm>
            <a:off x="6744100" y="3070082"/>
            <a:ext cx="5171494" cy="3693924"/>
          </a:xfrm>
          <a:prstGeom prst="rect">
            <a:avLst/>
          </a:prstGeom>
        </p:spPr>
      </p:pic>
      <p:sp>
        <p:nvSpPr>
          <p:cNvPr id="4" name="矩形: 圓角 3">
            <a:extLst>
              <a:ext uri="{FF2B5EF4-FFF2-40B4-BE49-F238E27FC236}">
                <a16:creationId xmlns:a16="http://schemas.microsoft.com/office/drawing/2014/main" id="{A23AAB9F-D067-4F81-A864-63B181BEA74F}"/>
              </a:ext>
            </a:extLst>
          </p:cNvPr>
          <p:cNvSpPr/>
          <p:nvPr/>
        </p:nvSpPr>
        <p:spPr>
          <a:xfrm>
            <a:off x="9240638" y="4159206"/>
            <a:ext cx="646771" cy="129354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C0774CF2-DA2E-4066-812B-94FD7B0378D7}"/>
              </a:ext>
            </a:extLst>
          </p:cNvPr>
          <p:cNvSpPr/>
          <p:nvPr/>
        </p:nvSpPr>
        <p:spPr>
          <a:xfrm>
            <a:off x="278146" y="3557087"/>
            <a:ext cx="6465954" cy="193899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反應敏感度上，在第三次重複過程中，有經驗的駕駛者</a:t>
            </a:r>
            <a:r>
              <a:rPr lang="en-US" altLang="zh-TW" sz="2800" b="1" dirty="0">
                <a:solidFill>
                  <a:prstClr val="black"/>
                </a:solidFill>
                <a:latin typeface="微軟正黑體" panose="020B0604030504040204" pitchFamily="34" charset="-120"/>
                <a:ea typeface="微軟正黑體" panose="020B0604030504040204" pitchFamily="34" charset="-120"/>
              </a:rPr>
              <a:t>(0.41)</a:t>
            </a:r>
            <a:r>
              <a:rPr lang="zh-TW" altLang="en-US" sz="2800" b="1" dirty="0">
                <a:solidFill>
                  <a:prstClr val="black"/>
                </a:solidFill>
                <a:latin typeface="微軟正黑體" panose="020B0604030504040204" pitchFamily="34" charset="-120"/>
                <a:ea typeface="微軟正黑體" panose="020B0604030504040204" pitchFamily="34" charset="-120"/>
              </a:rPr>
              <a:t>比無經驗的年輕駕駛者</a:t>
            </a:r>
            <a:r>
              <a:rPr lang="en-US" altLang="zh-TW" sz="2800" b="1" dirty="0">
                <a:solidFill>
                  <a:prstClr val="black"/>
                </a:solidFill>
                <a:latin typeface="微軟正黑體" panose="020B0604030504040204" pitchFamily="34" charset="-120"/>
                <a:ea typeface="微軟正黑體" panose="020B0604030504040204" pitchFamily="34" charset="-120"/>
              </a:rPr>
              <a:t>(0.27)</a:t>
            </a:r>
            <a:r>
              <a:rPr lang="zh-TW" altLang="en-US" sz="2800" b="1" dirty="0">
                <a:solidFill>
                  <a:prstClr val="black"/>
                </a:solidFill>
                <a:latin typeface="微軟正黑體" panose="020B0604030504040204" pitchFamily="34" charset="-120"/>
                <a:ea typeface="微軟正黑體" panose="020B0604030504040204" pitchFamily="34" charset="-120"/>
              </a:rPr>
              <a:t>對於潛在危害更能做出反應</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 </a:t>
            </a:r>
            <a:r>
              <a:rPr lang="el-GR" altLang="zh-TW" sz="3600" dirty="0">
                <a:solidFill>
                  <a:srgbClr val="000000"/>
                </a:solidFill>
                <a:latin typeface="times new roman" panose="02020603050405020304" pitchFamily="18" charset="0"/>
              </a:rPr>
              <a:t>χ2</a:t>
            </a:r>
            <a:r>
              <a:rPr lang="en-US" altLang="zh-TW" sz="3600" b="1" dirty="0">
                <a:solidFill>
                  <a:prstClr val="black"/>
                </a:solidFill>
                <a:latin typeface="微軟正黑體" panose="020B0604030504040204" pitchFamily="34" charset="-120"/>
                <a:ea typeface="微軟正黑體" panose="020B0604030504040204" pitchFamily="34" charset="-120"/>
              </a:rPr>
              <a:t> </a:t>
            </a:r>
            <a:r>
              <a:rPr lang="en-US" altLang="zh-TW" sz="2800" b="1" dirty="0">
                <a:solidFill>
                  <a:prstClr val="black"/>
                </a:solidFill>
                <a:latin typeface="微軟正黑體" panose="020B0604030504040204" pitchFamily="34" charset="-120"/>
                <a:ea typeface="微軟正黑體" panose="020B0604030504040204" pitchFamily="34" charset="-120"/>
              </a:rPr>
              <a:t>(2) = 4.43, p &lt;  .05)</a:t>
            </a:r>
          </a:p>
        </p:txBody>
      </p:sp>
    </p:spTree>
    <p:extLst>
      <p:ext uri="{BB962C8B-B14F-4D97-AF65-F5344CB8AC3E}">
        <p14:creationId xmlns:p14="http://schemas.microsoft.com/office/powerpoint/2010/main" val="2163914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CC0752C6-2F72-412A-9531-94C563DDE7E8}"/>
              </a:ext>
            </a:extLst>
          </p:cNvPr>
          <p:cNvSpPr/>
          <p:nvPr/>
        </p:nvSpPr>
        <p:spPr>
          <a:xfrm>
            <a:off x="627017" y="146205"/>
            <a:ext cx="3057247"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潛在已看見的危險</a:t>
            </a:r>
            <a:endParaRPr lang="zh-TW" altLang="en-US" dirty="0"/>
          </a:p>
        </p:txBody>
      </p:sp>
      <p:sp>
        <p:nvSpPr>
          <p:cNvPr id="11" name="矩形 10">
            <a:extLst>
              <a:ext uri="{FF2B5EF4-FFF2-40B4-BE49-F238E27FC236}">
                <a16:creationId xmlns:a16="http://schemas.microsoft.com/office/drawing/2014/main" id="{090BF543-4F9B-4991-A205-501D4CEEAE9C}"/>
              </a:ext>
            </a:extLst>
          </p:cNvPr>
          <p:cNvSpPr/>
          <p:nvPr/>
        </p:nvSpPr>
        <p:spPr>
          <a:xfrm>
            <a:off x="278146" y="1392700"/>
            <a:ext cx="11635707"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第三次重複過程中，有經驗的駕駛者比無經驗的年輕駕駛者對危險目標有更高的注視次數。</a:t>
            </a:r>
          </a:p>
        </p:txBody>
      </p:sp>
      <p:pic>
        <p:nvPicPr>
          <p:cNvPr id="5" name="圖片 4">
            <a:extLst>
              <a:ext uri="{FF2B5EF4-FFF2-40B4-BE49-F238E27FC236}">
                <a16:creationId xmlns:a16="http://schemas.microsoft.com/office/drawing/2014/main" id="{CE9EA023-2FE0-478C-A970-9112247F53DB}"/>
              </a:ext>
            </a:extLst>
          </p:cNvPr>
          <p:cNvPicPr>
            <a:picLocks noChangeAspect="1"/>
          </p:cNvPicPr>
          <p:nvPr/>
        </p:nvPicPr>
        <p:blipFill>
          <a:blip r:embed="rId3"/>
          <a:stretch>
            <a:fillRect/>
          </a:stretch>
        </p:blipFill>
        <p:spPr>
          <a:xfrm>
            <a:off x="278146" y="2346807"/>
            <a:ext cx="11635707" cy="4364988"/>
          </a:xfrm>
          <a:prstGeom prst="rect">
            <a:avLst/>
          </a:prstGeom>
        </p:spPr>
      </p:pic>
      <p:sp>
        <p:nvSpPr>
          <p:cNvPr id="15" name="矩形: 圓角 14">
            <a:extLst>
              <a:ext uri="{FF2B5EF4-FFF2-40B4-BE49-F238E27FC236}">
                <a16:creationId xmlns:a16="http://schemas.microsoft.com/office/drawing/2014/main" id="{99C5FC15-B8EF-43AA-AD2A-7BED8578A3FF}"/>
              </a:ext>
            </a:extLst>
          </p:cNvPr>
          <p:cNvSpPr/>
          <p:nvPr/>
        </p:nvSpPr>
        <p:spPr>
          <a:xfrm>
            <a:off x="7781552" y="3554043"/>
            <a:ext cx="1513490" cy="2207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92660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CC0752C6-2F72-412A-9531-94C563DDE7E8}"/>
              </a:ext>
            </a:extLst>
          </p:cNvPr>
          <p:cNvSpPr/>
          <p:nvPr/>
        </p:nvSpPr>
        <p:spPr>
          <a:xfrm>
            <a:off x="627017" y="146205"/>
            <a:ext cx="3057247"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潛在已看見的危險</a:t>
            </a:r>
            <a:endParaRPr lang="zh-TW" altLang="en-US" dirty="0"/>
          </a:p>
        </p:txBody>
      </p:sp>
      <p:sp>
        <p:nvSpPr>
          <p:cNvPr id="11" name="矩形 10">
            <a:extLst>
              <a:ext uri="{FF2B5EF4-FFF2-40B4-BE49-F238E27FC236}">
                <a16:creationId xmlns:a16="http://schemas.microsoft.com/office/drawing/2014/main" id="{090BF543-4F9B-4991-A205-501D4CEEAE9C}"/>
              </a:ext>
            </a:extLst>
          </p:cNvPr>
          <p:cNvSpPr/>
          <p:nvPr/>
        </p:nvSpPr>
        <p:spPr>
          <a:xfrm>
            <a:off x="278146" y="1392700"/>
            <a:ext cx="11635707" cy="1384995"/>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群組與重複影片之間的交互作用</a:t>
            </a:r>
            <a:r>
              <a:rPr lang="en-US" altLang="zh-TW" sz="2800" b="1" dirty="0">
                <a:solidFill>
                  <a:prstClr val="black"/>
                </a:solidFill>
                <a:latin typeface="微軟正黑體" panose="020B0604030504040204" pitchFamily="34" charset="-120"/>
                <a:ea typeface="微軟正黑體" panose="020B0604030504040204" pitchFamily="34" charset="-120"/>
              </a:rPr>
              <a:t>(F (3, 4681) =25.44, p &lt;  .01) </a:t>
            </a:r>
            <a:r>
              <a:rPr lang="zh-TW" altLang="en-US" sz="2800" b="1" dirty="0">
                <a:solidFill>
                  <a:prstClr val="black"/>
                </a:solidFill>
                <a:latin typeface="微軟正黑體" panose="020B0604030504040204" pitchFamily="34" charset="-120"/>
                <a:ea typeface="微軟正黑體" panose="020B0604030504040204" pitchFamily="34" charset="-120"/>
              </a:rPr>
              <a:t>表示，無經驗的年輕駕駛者在重複影片中，對危險目標上的注視次數有逐漸下降的趨勢，但有經驗的駕駛者會保持注視不變。</a:t>
            </a:r>
          </a:p>
        </p:txBody>
      </p:sp>
      <p:pic>
        <p:nvPicPr>
          <p:cNvPr id="6" name="圖片 5">
            <a:extLst>
              <a:ext uri="{FF2B5EF4-FFF2-40B4-BE49-F238E27FC236}">
                <a16:creationId xmlns:a16="http://schemas.microsoft.com/office/drawing/2014/main" id="{12A31BEC-CDEE-44EE-9785-B3F56F9FDD9B}"/>
              </a:ext>
            </a:extLst>
          </p:cNvPr>
          <p:cNvPicPr>
            <a:picLocks noChangeAspect="1"/>
          </p:cNvPicPr>
          <p:nvPr/>
        </p:nvPicPr>
        <p:blipFill>
          <a:blip r:embed="rId3"/>
          <a:stretch>
            <a:fillRect/>
          </a:stretch>
        </p:blipFill>
        <p:spPr>
          <a:xfrm>
            <a:off x="3332265" y="2777695"/>
            <a:ext cx="5527467" cy="4042051"/>
          </a:xfrm>
          <a:prstGeom prst="rect">
            <a:avLst/>
          </a:prstGeom>
        </p:spPr>
      </p:pic>
    </p:spTree>
    <p:extLst>
      <p:ext uri="{BB962C8B-B14F-4D97-AF65-F5344CB8AC3E}">
        <p14:creationId xmlns:p14="http://schemas.microsoft.com/office/powerpoint/2010/main" val="3776201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轉移階段分析</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45052" y="1392700"/>
            <a:ext cx="11564450"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在危險未發生的狀態下（危害出現後的</a:t>
            </a:r>
            <a:r>
              <a:rPr lang="en-US" altLang="zh-TW" sz="2800" b="1" dirty="0">
                <a:solidFill>
                  <a:prstClr val="black"/>
                </a:solidFill>
                <a:latin typeface="微軟正黑體" panose="020B0604030504040204" pitchFamily="34" charset="-120"/>
                <a:ea typeface="微軟正黑體" panose="020B0604030504040204" pitchFamily="34" charset="-120"/>
              </a:rPr>
              <a:t>2200</a:t>
            </a:r>
            <a:r>
              <a:rPr lang="zh-TW" altLang="en-US" sz="2800" b="1" dirty="0">
                <a:solidFill>
                  <a:prstClr val="black"/>
                </a:solidFill>
                <a:latin typeface="微軟正黑體" panose="020B0604030504040204" pitchFamily="34" charset="-120"/>
                <a:ea typeface="微軟正黑體" panose="020B0604030504040204" pitchFamily="34" charset="-120"/>
              </a:rPr>
              <a:t>毫秒），有受過訓練的無經驗年輕駕駛者，在</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危險目標的注視次數</a:t>
            </a:r>
            <a:r>
              <a:rPr lang="zh-TW" altLang="en-US" sz="2800" b="1" dirty="0">
                <a:solidFill>
                  <a:prstClr val="black"/>
                </a:solidFill>
                <a:latin typeface="微軟正黑體" panose="020B0604030504040204" pitchFamily="34" charset="-120"/>
                <a:ea typeface="微軟正黑體" panose="020B0604030504040204" pitchFamily="34" charset="-120"/>
              </a:rPr>
              <a:t>上，比其他兩者多。</a:t>
            </a:r>
          </a:p>
        </p:txBody>
      </p:sp>
      <p:pic>
        <p:nvPicPr>
          <p:cNvPr id="3" name="圖片 2">
            <a:extLst>
              <a:ext uri="{FF2B5EF4-FFF2-40B4-BE49-F238E27FC236}">
                <a16:creationId xmlns:a16="http://schemas.microsoft.com/office/drawing/2014/main" id="{AC1AE9A2-19DE-4924-85D8-D561A4B806F5}"/>
              </a:ext>
            </a:extLst>
          </p:cNvPr>
          <p:cNvPicPr>
            <a:picLocks noChangeAspect="1"/>
          </p:cNvPicPr>
          <p:nvPr/>
        </p:nvPicPr>
        <p:blipFill>
          <a:blip r:embed="rId3"/>
          <a:stretch>
            <a:fillRect/>
          </a:stretch>
        </p:blipFill>
        <p:spPr>
          <a:xfrm>
            <a:off x="51102" y="3618726"/>
            <a:ext cx="12140898" cy="3239274"/>
          </a:xfrm>
          <a:prstGeom prst="rect">
            <a:avLst/>
          </a:prstGeom>
        </p:spPr>
      </p:pic>
      <p:sp>
        <p:nvSpPr>
          <p:cNvPr id="17" name="矩形 16">
            <a:extLst>
              <a:ext uri="{FF2B5EF4-FFF2-40B4-BE49-F238E27FC236}">
                <a16:creationId xmlns:a16="http://schemas.microsoft.com/office/drawing/2014/main" id="{304DFAA6-17DA-432E-9F90-ACFDAC22E612}"/>
              </a:ext>
            </a:extLst>
          </p:cNvPr>
          <p:cNvSpPr/>
          <p:nvPr/>
        </p:nvSpPr>
        <p:spPr>
          <a:xfrm>
            <a:off x="627017" y="146205"/>
            <a:ext cx="3416320"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可視還未看見的危險</a:t>
            </a:r>
            <a:endParaRPr lang="zh-TW" altLang="en-US" dirty="0"/>
          </a:p>
        </p:txBody>
      </p:sp>
      <p:sp>
        <p:nvSpPr>
          <p:cNvPr id="18" name="矩形: 圓角 17">
            <a:extLst>
              <a:ext uri="{FF2B5EF4-FFF2-40B4-BE49-F238E27FC236}">
                <a16:creationId xmlns:a16="http://schemas.microsoft.com/office/drawing/2014/main" id="{E19D1C94-C820-482A-852D-96AB760AEF26}"/>
              </a:ext>
            </a:extLst>
          </p:cNvPr>
          <p:cNvSpPr/>
          <p:nvPr/>
        </p:nvSpPr>
        <p:spPr>
          <a:xfrm>
            <a:off x="9119696" y="5009203"/>
            <a:ext cx="1652381" cy="2095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a16="http://schemas.microsoft.com/office/drawing/2014/main" id="{273AAA4B-16B7-427A-8F93-52248EAD8C32}"/>
              </a:ext>
            </a:extLst>
          </p:cNvPr>
          <p:cNvSpPr/>
          <p:nvPr/>
        </p:nvSpPr>
        <p:spPr>
          <a:xfrm>
            <a:off x="115450" y="4659931"/>
            <a:ext cx="1023133" cy="2132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2288A89D-1433-4FBF-8E00-FD74AF500DBF}"/>
              </a:ext>
            </a:extLst>
          </p:cNvPr>
          <p:cNvSpPr/>
          <p:nvPr/>
        </p:nvSpPr>
        <p:spPr>
          <a:xfrm>
            <a:off x="313774" y="2300637"/>
            <a:ext cx="11595727"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在危險未發生的狀態下（危害出現後的</a:t>
            </a:r>
            <a:r>
              <a:rPr lang="en-US" altLang="zh-TW" sz="2800" b="1" dirty="0">
                <a:solidFill>
                  <a:prstClr val="black"/>
                </a:solidFill>
                <a:latin typeface="微軟正黑體" panose="020B0604030504040204" pitchFamily="34" charset="-120"/>
                <a:ea typeface="微軟正黑體" panose="020B0604030504040204" pitchFamily="34" charset="-120"/>
              </a:rPr>
              <a:t>3000</a:t>
            </a:r>
            <a:r>
              <a:rPr lang="zh-TW" altLang="en-US" sz="2800" b="1" dirty="0">
                <a:solidFill>
                  <a:prstClr val="black"/>
                </a:solidFill>
                <a:latin typeface="微軟正黑體" panose="020B0604030504040204" pitchFamily="34" charset="-120"/>
                <a:ea typeface="微軟正黑體" panose="020B0604030504040204" pitchFamily="34" charset="-120"/>
              </a:rPr>
              <a:t>毫秒），有受過訓練的無經驗年輕駕駛者，在對</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危險目標的反應時間</a:t>
            </a:r>
            <a:r>
              <a:rPr lang="zh-TW" altLang="en-US" sz="2800" b="1" dirty="0">
                <a:solidFill>
                  <a:prstClr val="black"/>
                </a:solidFill>
                <a:latin typeface="微軟正黑體" panose="020B0604030504040204" pitchFamily="34" charset="-120"/>
                <a:ea typeface="微軟正黑體" panose="020B0604030504040204" pitchFamily="34" charset="-120"/>
              </a:rPr>
              <a:t>上，比沒有訓練的無經驗年輕駕駛者更早發現危險。</a:t>
            </a:r>
          </a:p>
        </p:txBody>
      </p:sp>
      <p:sp>
        <p:nvSpPr>
          <p:cNvPr id="21" name="矩形: 圓角 20">
            <a:extLst>
              <a:ext uri="{FF2B5EF4-FFF2-40B4-BE49-F238E27FC236}">
                <a16:creationId xmlns:a16="http://schemas.microsoft.com/office/drawing/2014/main" id="{81BD7D00-666C-4DE8-8FA4-A879AEF855C5}"/>
              </a:ext>
            </a:extLst>
          </p:cNvPr>
          <p:cNvSpPr/>
          <p:nvPr/>
        </p:nvSpPr>
        <p:spPr>
          <a:xfrm>
            <a:off x="9148496" y="4333559"/>
            <a:ext cx="3043504" cy="2095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圓角 21">
            <a:extLst>
              <a:ext uri="{FF2B5EF4-FFF2-40B4-BE49-F238E27FC236}">
                <a16:creationId xmlns:a16="http://schemas.microsoft.com/office/drawing/2014/main" id="{223B78B6-B6B5-4BE6-AC84-12FDF2D532A8}"/>
              </a:ext>
            </a:extLst>
          </p:cNvPr>
          <p:cNvSpPr/>
          <p:nvPr/>
        </p:nvSpPr>
        <p:spPr>
          <a:xfrm>
            <a:off x="115450" y="4032687"/>
            <a:ext cx="2293213" cy="2132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2674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P spid="19" grpId="0" animBg="1"/>
      <p:bldP spid="20" grpId="0"/>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轉移階段分析</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45052" y="1950258"/>
            <a:ext cx="11564450"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訓練過後的參與者在</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反應靈敏性</a:t>
            </a:r>
            <a:r>
              <a:rPr lang="zh-TW" altLang="en-US" sz="2800" b="1" dirty="0">
                <a:solidFill>
                  <a:prstClr val="black"/>
                </a:solidFill>
                <a:latin typeface="微軟正黑體" panose="020B0604030504040204" pitchFamily="34" charset="-120"/>
                <a:ea typeface="微軟正黑體" panose="020B0604030504040204" pitchFamily="34" charset="-120"/>
              </a:rPr>
              <a:t>上，都比沒訓練過的參與者要來的好</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304DFAA6-17DA-432E-9F90-ACFDAC22E612}"/>
              </a:ext>
            </a:extLst>
          </p:cNvPr>
          <p:cNvSpPr/>
          <p:nvPr/>
        </p:nvSpPr>
        <p:spPr>
          <a:xfrm>
            <a:off x="627017" y="146205"/>
            <a:ext cx="3416320"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可視還未看見的危險</a:t>
            </a:r>
            <a:endParaRPr lang="zh-TW" altLang="en-US" dirty="0"/>
          </a:p>
        </p:txBody>
      </p:sp>
      <p:sp>
        <p:nvSpPr>
          <p:cNvPr id="2" name="矩形 1">
            <a:extLst>
              <a:ext uri="{FF2B5EF4-FFF2-40B4-BE49-F238E27FC236}">
                <a16:creationId xmlns:a16="http://schemas.microsoft.com/office/drawing/2014/main" id="{D86F6FE5-18EB-44DB-89A5-78ABE885E7A9}"/>
              </a:ext>
            </a:extLst>
          </p:cNvPr>
          <p:cNvSpPr/>
          <p:nvPr/>
        </p:nvSpPr>
        <p:spPr>
          <a:xfrm>
            <a:off x="345052" y="2473478"/>
            <a:ext cx="9936372" cy="1384995"/>
          </a:xfrm>
          <a:prstGeom prst="rect">
            <a:avLst/>
          </a:prstGeom>
        </p:spPr>
        <p:txBody>
          <a:bodyPr wrap="square">
            <a:spAutoFit/>
          </a:bodyPr>
          <a:lstStyle/>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有經驗的駕駛者： </a:t>
            </a:r>
            <a:r>
              <a:rPr lang="en-US" altLang="zh-TW" sz="2800" b="1" dirty="0">
                <a:solidFill>
                  <a:prstClr val="black"/>
                </a:solidFill>
                <a:latin typeface="微軟正黑體" panose="020B0604030504040204" pitchFamily="34" charset="-120"/>
                <a:ea typeface="微軟正黑體" panose="020B0604030504040204" pitchFamily="34" charset="-120"/>
              </a:rPr>
              <a:t>RS = 0.45, SE = 0.02</a:t>
            </a: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訓練過後的年輕駕駛者：</a:t>
            </a:r>
            <a:r>
              <a:rPr lang="en-US" altLang="zh-TW" sz="2800" b="1" dirty="0">
                <a:solidFill>
                  <a:prstClr val="black"/>
                </a:solidFill>
                <a:latin typeface="微軟正黑體" panose="020B0604030504040204" pitchFamily="34" charset="-120"/>
                <a:ea typeface="微軟正黑體" panose="020B0604030504040204" pitchFamily="34" charset="-120"/>
              </a:rPr>
              <a:t>RS = 0.37, SE = 0.02</a:t>
            </a: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未訓練過的年輕駕駛者：</a:t>
            </a:r>
            <a:r>
              <a:rPr lang="en-US" altLang="zh-TW" sz="2800" b="1" dirty="0">
                <a:solidFill>
                  <a:prstClr val="black"/>
                </a:solidFill>
                <a:latin typeface="微軟正黑體" panose="020B0604030504040204" pitchFamily="34" charset="-120"/>
                <a:ea typeface="微軟正黑體" panose="020B0604030504040204" pitchFamily="34" charset="-120"/>
              </a:rPr>
              <a:t>RS = 0.19, SE = 0.02</a:t>
            </a:r>
          </a:p>
        </p:txBody>
      </p:sp>
      <p:sp>
        <p:nvSpPr>
          <p:cNvPr id="10" name="矩形 9">
            <a:extLst>
              <a:ext uri="{FF2B5EF4-FFF2-40B4-BE49-F238E27FC236}">
                <a16:creationId xmlns:a16="http://schemas.microsoft.com/office/drawing/2014/main" id="{9ABB97E0-99E0-4AC1-A2C1-36585D03263E}"/>
              </a:ext>
            </a:extLst>
          </p:cNvPr>
          <p:cNvSpPr/>
          <p:nvPr/>
        </p:nvSpPr>
        <p:spPr>
          <a:xfrm>
            <a:off x="3783980" y="4097781"/>
            <a:ext cx="4624039" cy="1077218"/>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他們之間都有顯著的關聯性</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el-GR" altLang="zh-TW" sz="3600" dirty="0">
                <a:solidFill>
                  <a:srgbClr val="000000"/>
                </a:solidFill>
                <a:latin typeface="times new roman" panose="02020603050405020304" pitchFamily="18" charset="0"/>
              </a:rPr>
              <a:t>χ2</a:t>
            </a:r>
            <a:r>
              <a:rPr lang="en-US" altLang="zh-TW" sz="2800" b="1" dirty="0">
                <a:solidFill>
                  <a:prstClr val="black"/>
                </a:solidFill>
                <a:latin typeface="微軟正黑體" panose="020B0604030504040204" pitchFamily="34" charset="-120"/>
                <a:ea typeface="微軟正黑體" panose="020B0604030504040204" pitchFamily="34" charset="-120"/>
              </a:rPr>
              <a:t> (2) = 7.62, p &lt;  .05)</a:t>
            </a:r>
          </a:p>
        </p:txBody>
      </p:sp>
    </p:spTree>
    <p:extLst>
      <p:ext uri="{BB962C8B-B14F-4D97-AF65-F5344CB8AC3E}">
        <p14:creationId xmlns:p14="http://schemas.microsoft.com/office/powerpoint/2010/main" val="1715328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轉移階段分析</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45052" y="1437304"/>
            <a:ext cx="11564450"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在危險發生的狀態下（危害出現後的</a:t>
            </a:r>
            <a:r>
              <a:rPr lang="en-US" altLang="zh-TW" sz="2800" b="1" dirty="0">
                <a:solidFill>
                  <a:prstClr val="black"/>
                </a:solidFill>
                <a:latin typeface="微軟正黑體" panose="020B0604030504040204" pitchFamily="34" charset="-120"/>
                <a:ea typeface="微軟正黑體" panose="020B0604030504040204" pitchFamily="34" charset="-120"/>
              </a:rPr>
              <a:t>4280</a:t>
            </a:r>
            <a:r>
              <a:rPr lang="zh-TW" altLang="en-US" sz="2800" b="1" dirty="0">
                <a:solidFill>
                  <a:prstClr val="black"/>
                </a:solidFill>
                <a:latin typeface="微軟正黑體" panose="020B0604030504040204" pitchFamily="34" charset="-120"/>
                <a:ea typeface="微軟正黑體" panose="020B0604030504040204" pitchFamily="34" charset="-120"/>
              </a:rPr>
              <a:t>毫秒），有受過訓練的無經驗年輕駕駛者或有經驗的駕駛者，在</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危險目標的注視次數</a:t>
            </a:r>
            <a:r>
              <a:rPr lang="zh-TW" altLang="en-US" sz="2800" b="1" dirty="0">
                <a:solidFill>
                  <a:prstClr val="black"/>
                </a:solidFill>
                <a:latin typeface="微軟正黑體" panose="020B0604030504040204" pitchFamily="34" charset="-120"/>
                <a:ea typeface="微軟正黑體" panose="020B0604030504040204" pitchFamily="34" charset="-120"/>
              </a:rPr>
              <a:t>上，都比沒有訓練的無經驗年輕駕駛者還多。</a:t>
            </a:r>
          </a:p>
        </p:txBody>
      </p:sp>
      <p:pic>
        <p:nvPicPr>
          <p:cNvPr id="3" name="圖片 2">
            <a:extLst>
              <a:ext uri="{FF2B5EF4-FFF2-40B4-BE49-F238E27FC236}">
                <a16:creationId xmlns:a16="http://schemas.microsoft.com/office/drawing/2014/main" id="{AC1AE9A2-19DE-4924-85D8-D561A4B806F5}"/>
              </a:ext>
            </a:extLst>
          </p:cNvPr>
          <p:cNvPicPr>
            <a:picLocks noChangeAspect="1"/>
          </p:cNvPicPr>
          <p:nvPr/>
        </p:nvPicPr>
        <p:blipFill>
          <a:blip r:embed="rId3"/>
          <a:stretch>
            <a:fillRect/>
          </a:stretch>
        </p:blipFill>
        <p:spPr>
          <a:xfrm>
            <a:off x="51102" y="3618726"/>
            <a:ext cx="12140898" cy="3239274"/>
          </a:xfrm>
          <a:prstGeom prst="rect">
            <a:avLst/>
          </a:prstGeom>
        </p:spPr>
      </p:pic>
      <p:sp>
        <p:nvSpPr>
          <p:cNvPr id="17" name="矩形 16">
            <a:extLst>
              <a:ext uri="{FF2B5EF4-FFF2-40B4-BE49-F238E27FC236}">
                <a16:creationId xmlns:a16="http://schemas.microsoft.com/office/drawing/2014/main" id="{304DFAA6-17DA-432E-9F90-ACFDAC22E612}"/>
              </a:ext>
            </a:extLst>
          </p:cNvPr>
          <p:cNvSpPr/>
          <p:nvPr/>
        </p:nvSpPr>
        <p:spPr>
          <a:xfrm>
            <a:off x="627017" y="146205"/>
            <a:ext cx="3057247"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可視已看見的危險</a:t>
            </a:r>
            <a:endParaRPr lang="zh-TW" altLang="en-US" dirty="0"/>
          </a:p>
        </p:txBody>
      </p:sp>
      <p:sp>
        <p:nvSpPr>
          <p:cNvPr id="21" name="矩形: 圓角 20">
            <a:extLst>
              <a:ext uri="{FF2B5EF4-FFF2-40B4-BE49-F238E27FC236}">
                <a16:creationId xmlns:a16="http://schemas.microsoft.com/office/drawing/2014/main" id="{81BD7D00-666C-4DE8-8FA4-A879AEF855C5}"/>
              </a:ext>
            </a:extLst>
          </p:cNvPr>
          <p:cNvSpPr/>
          <p:nvPr/>
        </p:nvSpPr>
        <p:spPr>
          <a:xfrm>
            <a:off x="9148496" y="4534281"/>
            <a:ext cx="3043504" cy="2095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圓角 21">
            <a:extLst>
              <a:ext uri="{FF2B5EF4-FFF2-40B4-BE49-F238E27FC236}">
                <a16:creationId xmlns:a16="http://schemas.microsoft.com/office/drawing/2014/main" id="{223B78B6-B6B5-4BE6-AC84-12FDF2D532A8}"/>
              </a:ext>
            </a:extLst>
          </p:cNvPr>
          <p:cNvSpPr/>
          <p:nvPr/>
        </p:nvSpPr>
        <p:spPr>
          <a:xfrm>
            <a:off x="115450" y="4032687"/>
            <a:ext cx="2293213" cy="2132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3459DE9A-1FF0-4778-8A93-49E1321243CC}"/>
              </a:ext>
            </a:extLst>
          </p:cNvPr>
          <p:cNvSpPr/>
          <p:nvPr/>
        </p:nvSpPr>
        <p:spPr>
          <a:xfrm>
            <a:off x="4574248" y="5511871"/>
            <a:ext cx="3043504" cy="2095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C99756C4-D4CE-4F8E-BDA2-BCACD127F44D}"/>
              </a:ext>
            </a:extLst>
          </p:cNvPr>
          <p:cNvSpPr/>
          <p:nvPr/>
        </p:nvSpPr>
        <p:spPr>
          <a:xfrm>
            <a:off x="345052" y="2727662"/>
            <a:ext cx="11564450"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無經驗年輕駕駛者</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有訓練和無訓練</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比有經驗的駕駛員</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訓練過</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zh-TW" altLang="en-US" sz="2800" b="1" dirty="0">
                <a:solidFill>
                  <a:prstClr val="black"/>
                </a:solidFill>
                <a:latin typeface="微軟正黑體" panose="020B0604030504040204" pitchFamily="34" charset="-120"/>
                <a:ea typeface="微軟正黑體" panose="020B0604030504040204" pitchFamily="34" charset="-120"/>
              </a:rPr>
              <a:t>，表現出較窄的水平搜索範圍。</a:t>
            </a:r>
          </a:p>
        </p:txBody>
      </p:sp>
      <p:sp>
        <p:nvSpPr>
          <p:cNvPr id="15" name="矩形: 圓角 14">
            <a:extLst>
              <a:ext uri="{FF2B5EF4-FFF2-40B4-BE49-F238E27FC236}">
                <a16:creationId xmlns:a16="http://schemas.microsoft.com/office/drawing/2014/main" id="{0AC465D1-12E0-4569-8321-C1DFE2BF1F24}"/>
              </a:ext>
            </a:extLst>
          </p:cNvPr>
          <p:cNvSpPr/>
          <p:nvPr/>
        </p:nvSpPr>
        <p:spPr>
          <a:xfrm>
            <a:off x="115450" y="5338702"/>
            <a:ext cx="2293213" cy="2132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圓角 1">
            <a:extLst>
              <a:ext uri="{FF2B5EF4-FFF2-40B4-BE49-F238E27FC236}">
                <a16:creationId xmlns:a16="http://schemas.microsoft.com/office/drawing/2014/main" id="{357FD405-1781-4372-B1D3-C1B25CB3B699}"/>
              </a:ext>
            </a:extLst>
          </p:cNvPr>
          <p:cNvSpPr/>
          <p:nvPr/>
        </p:nvSpPr>
        <p:spPr>
          <a:xfrm>
            <a:off x="1716820" y="4245969"/>
            <a:ext cx="8809462" cy="1015638"/>
          </a:xfrm>
          <a:prstGeom prst="roundRect">
            <a:avLst/>
          </a:prstGeom>
          <a:solidFill>
            <a:srgbClr val="F7C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在可視已看見的危險中，第三次重複過程下，有經驗的駕駛員比沒有經驗的駕駛員的反應時間還慢。</a:t>
            </a:r>
            <a:endParaRPr lang="zh-TW" altLang="en-US" dirty="0"/>
          </a:p>
        </p:txBody>
      </p:sp>
    </p:spTree>
    <p:extLst>
      <p:ext uri="{BB962C8B-B14F-4D97-AF65-F5344CB8AC3E}">
        <p14:creationId xmlns:p14="http://schemas.microsoft.com/office/powerpoint/2010/main" val="36008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12" grpId="0" animBg="1"/>
      <p:bldP spid="14" grpId="0"/>
      <p:bldP spid="15"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A038FD9E-3582-4270-8FCB-C2302EB3A1F9}"/>
              </a:ext>
            </a:extLst>
          </p:cNvPr>
          <p:cNvPicPr>
            <a:picLocks noChangeAspect="1"/>
          </p:cNvPicPr>
          <p:nvPr/>
        </p:nvPicPr>
        <p:blipFill>
          <a:blip r:embed="rId3"/>
          <a:stretch>
            <a:fillRect/>
          </a:stretch>
        </p:blipFill>
        <p:spPr>
          <a:xfrm>
            <a:off x="115451" y="3608425"/>
            <a:ext cx="12076550" cy="3267075"/>
          </a:xfrm>
          <a:prstGeom prst="rect">
            <a:avLst/>
          </a:prstGeom>
        </p:spPr>
      </p:pic>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轉移階段分析</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71501" y="1672688"/>
            <a:ext cx="11564450"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在危險還未看見的狀態下（危害出現後的</a:t>
            </a:r>
            <a:r>
              <a:rPr lang="en-US" altLang="zh-TW" sz="2800" b="1" dirty="0">
                <a:solidFill>
                  <a:prstClr val="black"/>
                </a:solidFill>
                <a:latin typeface="微軟正黑體" panose="020B0604030504040204" pitchFamily="34" charset="-120"/>
                <a:ea typeface="微軟正黑體" panose="020B0604030504040204" pitchFamily="34" charset="-120"/>
              </a:rPr>
              <a:t>3920</a:t>
            </a:r>
            <a:r>
              <a:rPr lang="zh-TW" altLang="en-US" sz="2800" b="1" dirty="0">
                <a:solidFill>
                  <a:prstClr val="black"/>
                </a:solidFill>
                <a:latin typeface="微軟正黑體" panose="020B0604030504040204" pitchFamily="34" charset="-120"/>
                <a:ea typeface="微軟正黑體" panose="020B0604030504040204" pitchFamily="34" charset="-120"/>
              </a:rPr>
              <a:t>毫秒），有受過訓練的有經驗，在</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危險目標的注視次數</a:t>
            </a:r>
            <a:r>
              <a:rPr lang="zh-TW" altLang="en-US" sz="2800" b="1" dirty="0">
                <a:solidFill>
                  <a:prstClr val="black"/>
                </a:solidFill>
                <a:latin typeface="微軟正黑體" panose="020B0604030504040204" pitchFamily="34" charset="-120"/>
                <a:ea typeface="微軟正黑體" panose="020B0604030504040204" pitchFamily="34" charset="-120"/>
              </a:rPr>
              <a:t>上，比沒有訓練的無經驗年輕駕駛者還多。</a:t>
            </a:r>
          </a:p>
        </p:txBody>
      </p:sp>
      <p:sp>
        <p:nvSpPr>
          <p:cNvPr id="17" name="矩形 16">
            <a:extLst>
              <a:ext uri="{FF2B5EF4-FFF2-40B4-BE49-F238E27FC236}">
                <a16:creationId xmlns:a16="http://schemas.microsoft.com/office/drawing/2014/main" id="{304DFAA6-17DA-432E-9F90-ACFDAC22E612}"/>
              </a:ext>
            </a:extLst>
          </p:cNvPr>
          <p:cNvSpPr/>
          <p:nvPr/>
        </p:nvSpPr>
        <p:spPr>
          <a:xfrm>
            <a:off x="627017" y="146205"/>
            <a:ext cx="3416320"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潛在還未看見的危險</a:t>
            </a:r>
            <a:endParaRPr lang="zh-TW" altLang="en-US" dirty="0"/>
          </a:p>
        </p:txBody>
      </p:sp>
      <p:sp>
        <p:nvSpPr>
          <p:cNvPr id="21" name="矩形: 圓角 20">
            <a:extLst>
              <a:ext uri="{FF2B5EF4-FFF2-40B4-BE49-F238E27FC236}">
                <a16:creationId xmlns:a16="http://schemas.microsoft.com/office/drawing/2014/main" id="{81BD7D00-666C-4DE8-8FA4-A879AEF855C5}"/>
              </a:ext>
            </a:extLst>
          </p:cNvPr>
          <p:cNvSpPr/>
          <p:nvPr/>
        </p:nvSpPr>
        <p:spPr>
          <a:xfrm>
            <a:off x="10504449" y="4378687"/>
            <a:ext cx="1687551" cy="18131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圓角 21">
            <a:extLst>
              <a:ext uri="{FF2B5EF4-FFF2-40B4-BE49-F238E27FC236}">
                <a16:creationId xmlns:a16="http://schemas.microsoft.com/office/drawing/2014/main" id="{223B78B6-B6B5-4BE6-AC84-12FDF2D532A8}"/>
              </a:ext>
            </a:extLst>
          </p:cNvPr>
          <p:cNvSpPr/>
          <p:nvPr/>
        </p:nvSpPr>
        <p:spPr>
          <a:xfrm>
            <a:off x="115450" y="4032687"/>
            <a:ext cx="2293213" cy="2132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1164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A038FD9E-3582-4270-8FCB-C2302EB3A1F9}"/>
              </a:ext>
            </a:extLst>
          </p:cNvPr>
          <p:cNvPicPr>
            <a:picLocks noChangeAspect="1"/>
          </p:cNvPicPr>
          <p:nvPr/>
        </p:nvPicPr>
        <p:blipFill>
          <a:blip r:embed="rId3"/>
          <a:stretch>
            <a:fillRect/>
          </a:stretch>
        </p:blipFill>
        <p:spPr>
          <a:xfrm>
            <a:off x="115451" y="3608425"/>
            <a:ext cx="12076550" cy="3267075"/>
          </a:xfrm>
          <a:prstGeom prst="rect">
            <a:avLst/>
          </a:prstGeom>
        </p:spPr>
      </p:pic>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轉移階段分析</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45052" y="1437304"/>
            <a:ext cx="11564450"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有經驗的駕駛者</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訓練過</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比無經驗年輕駕駛者</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有訓練和無訓練</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表現出較窄的水平搜索範圍。</a:t>
            </a:r>
          </a:p>
        </p:txBody>
      </p:sp>
      <p:sp>
        <p:nvSpPr>
          <p:cNvPr id="17" name="矩形 16">
            <a:extLst>
              <a:ext uri="{FF2B5EF4-FFF2-40B4-BE49-F238E27FC236}">
                <a16:creationId xmlns:a16="http://schemas.microsoft.com/office/drawing/2014/main" id="{304DFAA6-17DA-432E-9F90-ACFDAC22E612}"/>
              </a:ext>
            </a:extLst>
          </p:cNvPr>
          <p:cNvSpPr/>
          <p:nvPr/>
        </p:nvSpPr>
        <p:spPr>
          <a:xfrm>
            <a:off x="627017" y="146205"/>
            <a:ext cx="3416320"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潛在還未看見的危險</a:t>
            </a:r>
            <a:endParaRPr lang="zh-TW" altLang="en-US" dirty="0"/>
          </a:p>
        </p:txBody>
      </p:sp>
      <p:sp>
        <p:nvSpPr>
          <p:cNvPr id="14" name="矩形 13">
            <a:extLst>
              <a:ext uri="{FF2B5EF4-FFF2-40B4-BE49-F238E27FC236}">
                <a16:creationId xmlns:a16="http://schemas.microsoft.com/office/drawing/2014/main" id="{C99756C4-D4CE-4F8E-BDA2-BCACD127F44D}"/>
              </a:ext>
            </a:extLst>
          </p:cNvPr>
          <p:cNvSpPr/>
          <p:nvPr/>
        </p:nvSpPr>
        <p:spPr>
          <a:xfrm>
            <a:off x="345052" y="2593850"/>
            <a:ext cx="11274519"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有經驗的駕駛者</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訓練過</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比無經驗年輕駕駛者</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無訓練</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表現出較窄的垂直的搜索範圍。</a:t>
            </a:r>
          </a:p>
        </p:txBody>
      </p:sp>
      <p:sp>
        <p:nvSpPr>
          <p:cNvPr id="16" name="矩形: 圓角 15">
            <a:extLst>
              <a:ext uri="{FF2B5EF4-FFF2-40B4-BE49-F238E27FC236}">
                <a16:creationId xmlns:a16="http://schemas.microsoft.com/office/drawing/2014/main" id="{226EB3E4-2D33-471D-8F1A-6C38C2D0C24A}"/>
              </a:ext>
            </a:extLst>
          </p:cNvPr>
          <p:cNvSpPr/>
          <p:nvPr/>
        </p:nvSpPr>
        <p:spPr>
          <a:xfrm>
            <a:off x="41964" y="5347452"/>
            <a:ext cx="2293213" cy="2132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25150708-00DB-4868-ABD1-C5472050F717}"/>
              </a:ext>
            </a:extLst>
          </p:cNvPr>
          <p:cNvSpPr/>
          <p:nvPr/>
        </p:nvSpPr>
        <p:spPr>
          <a:xfrm>
            <a:off x="60328" y="5984996"/>
            <a:ext cx="2293213" cy="2132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a16="http://schemas.microsoft.com/office/drawing/2014/main" id="{0257F922-DAE9-4F3E-8413-B919120CE9C8}"/>
              </a:ext>
            </a:extLst>
          </p:cNvPr>
          <p:cNvSpPr/>
          <p:nvPr/>
        </p:nvSpPr>
        <p:spPr>
          <a:xfrm>
            <a:off x="5576037" y="5492379"/>
            <a:ext cx="2586656" cy="2132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3A131030-4A31-4E0E-B71B-0DFCF3F93727}"/>
              </a:ext>
            </a:extLst>
          </p:cNvPr>
          <p:cNvSpPr/>
          <p:nvPr/>
        </p:nvSpPr>
        <p:spPr>
          <a:xfrm>
            <a:off x="5553736" y="6175975"/>
            <a:ext cx="1493836" cy="1289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89585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轉移階段分析</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45052" y="1950258"/>
            <a:ext cx="11564450"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訓練過後的參與者在</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反應靈敏性</a:t>
            </a:r>
            <a:r>
              <a:rPr lang="zh-TW" altLang="en-US" sz="2800" b="1" dirty="0">
                <a:solidFill>
                  <a:prstClr val="black"/>
                </a:solidFill>
                <a:latin typeface="微軟正黑體" panose="020B0604030504040204" pitchFamily="34" charset="-120"/>
                <a:ea typeface="微軟正黑體" panose="020B0604030504040204" pitchFamily="34" charset="-120"/>
              </a:rPr>
              <a:t>上，都比沒訓練過的參與者要來的好</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304DFAA6-17DA-432E-9F90-ACFDAC22E612}"/>
              </a:ext>
            </a:extLst>
          </p:cNvPr>
          <p:cNvSpPr/>
          <p:nvPr/>
        </p:nvSpPr>
        <p:spPr>
          <a:xfrm>
            <a:off x="627017" y="146205"/>
            <a:ext cx="3416320"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潛在還未看見的危險</a:t>
            </a:r>
            <a:endParaRPr lang="zh-TW" altLang="en-US" dirty="0"/>
          </a:p>
        </p:txBody>
      </p:sp>
      <p:sp>
        <p:nvSpPr>
          <p:cNvPr id="2" name="矩形 1">
            <a:extLst>
              <a:ext uri="{FF2B5EF4-FFF2-40B4-BE49-F238E27FC236}">
                <a16:creationId xmlns:a16="http://schemas.microsoft.com/office/drawing/2014/main" id="{D86F6FE5-18EB-44DB-89A5-78ABE885E7A9}"/>
              </a:ext>
            </a:extLst>
          </p:cNvPr>
          <p:cNvSpPr/>
          <p:nvPr/>
        </p:nvSpPr>
        <p:spPr>
          <a:xfrm>
            <a:off x="345052" y="2584984"/>
            <a:ext cx="9936372" cy="1384995"/>
          </a:xfrm>
          <a:prstGeom prst="rect">
            <a:avLst/>
          </a:prstGeom>
        </p:spPr>
        <p:txBody>
          <a:bodyPr wrap="square">
            <a:spAutoFit/>
          </a:bodyPr>
          <a:lstStyle/>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有經驗的駕駛者： </a:t>
            </a:r>
            <a:r>
              <a:rPr lang="en-US" altLang="zh-TW" sz="2800" b="1" dirty="0">
                <a:solidFill>
                  <a:prstClr val="black"/>
                </a:solidFill>
                <a:latin typeface="微軟正黑體" panose="020B0604030504040204" pitchFamily="34" charset="-120"/>
                <a:ea typeface="微軟正黑體" panose="020B0604030504040204" pitchFamily="34" charset="-120"/>
              </a:rPr>
              <a:t>RS: M = 0.38, SE = 0.01</a:t>
            </a: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訓練過後的年輕駕駛者：</a:t>
            </a:r>
            <a:r>
              <a:rPr lang="en-US" altLang="zh-TW" sz="2800" b="1" dirty="0">
                <a:solidFill>
                  <a:prstClr val="black"/>
                </a:solidFill>
                <a:latin typeface="微軟正黑體" panose="020B0604030504040204" pitchFamily="34" charset="-120"/>
                <a:ea typeface="微軟正黑體" panose="020B0604030504040204" pitchFamily="34" charset="-120"/>
              </a:rPr>
              <a:t>RS: M = 0.50, SE = 0.01</a:t>
            </a: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未訓練過的年輕駕駛者：</a:t>
            </a:r>
            <a:r>
              <a:rPr lang="en-US" altLang="zh-TW" sz="2800" b="1" dirty="0">
                <a:solidFill>
                  <a:prstClr val="black"/>
                </a:solidFill>
                <a:latin typeface="微軟正黑體" panose="020B0604030504040204" pitchFamily="34" charset="-120"/>
                <a:ea typeface="微軟正黑體" panose="020B0604030504040204" pitchFamily="34" charset="-120"/>
              </a:rPr>
              <a:t>M = 0.25, SE = 0.01</a:t>
            </a:r>
          </a:p>
        </p:txBody>
      </p:sp>
      <p:sp>
        <p:nvSpPr>
          <p:cNvPr id="12" name="矩形 11">
            <a:extLst>
              <a:ext uri="{FF2B5EF4-FFF2-40B4-BE49-F238E27FC236}">
                <a16:creationId xmlns:a16="http://schemas.microsoft.com/office/drawing/2014/main" id="{2E223DB4-0460-4A50-ABBC-2506D51D2E80}"/>
              </a:ext>
            </a:extLst>
          </p:cNvPr>
          <p:cNvSpPr/>
          <p:nvPr/>
        </p:nvSpPr>
        <p:spPr>
          <a:xfrm>
            <a:off x="4573539" y="5036132"/>
            <a:ext cx="3044919"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之間沒有顯著差異</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cxnSp>
        <p:nvCxnSpPr>
          <p:cNvPr id="14" name="直線單箭頭接點 13">
            <a:extLst>
              <a:ext uri="{FF2B5EF4-FFF2-40B4-BE49-F238E27FC236}">
                <a16:creationId xmlns:a16="http://schemas.microsoft.com/office/drawing/2014/main" id="{38407666-64A2-4996-B6B9-8F58880DA9E0}"/>
              </a:ext>
            </a:extLst>
          </p:cNvPr>
          <p:cNvCxnSpPr/>
          <p:nvPr/>
        </p:nvCxnSpPr>
        <p:spPr>
          <a:xfrm>
            <a:off x="6051394" y="4346884"/>
            <a:ext cx="0" cy="4885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532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轉移階段分析</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1232158" y="2786451"/>
            <a:ext cx="9980977" cy="1384995"/>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重複訓練方法的轉移階段可看出，對於沒有經驗的駕駛者來說，</a:t>
            </a:r>
            <a:r>
              <a:rPr lang="zh-TW" altLang="en-US" sz="2800" b="1" dirty="0">
                <a:solidFill>
                  <a:srgbClr val="C00000"/>
                </a:solidFill>
                <a:latin typeface="微軟正黑體" panose="020B0604030504040204" pitchFamily="34" charset="-120"/>
                <a:ea typeface="微軟正黑體" panose="020B0604030504040204" pitchFamily="34" charset="-120"/>
              </a:rPr>
              <a:t>可視的危害</a:t>
            </a:r>
            <a:r>
              <a:rPr lang="en-US" altLang="zh-TW" sz="2800" b="1" dirty="0">
                <a:solidFill>
                  <a:srgbClr val="C00000"/>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已看見或未看見</a:t>
            </a:r>
            <a:r>
              <a:rPr lang="en-US" altLang="zh-TW" sz="2800" b="1" dirty="0">
                <a:solidFill>
                  <a:srgbClr val="C00000"/>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能在訓練後有效提升危害感知</a:t>
            </a:r>
            <a:r>
              <a:rPr lang="zh-TW" altLang="en-US" sz="2800" b="1" dirty="0">
                <a:solidFill>
                  <a:prstClr val="black"/>
                </a:solidFill>
                <a:latin typeface="微軟正黑體" panose="020B0604030504040204" pitchFamily="34" charset="-120"/>
                <a:ea typeface="微軟正黑體" panose="020B0604030504040204" pitchFamily="34" charset="-120"/>
              </a:rPr>
              <a:t>，但對於潛在危害中，訓練前訓練後沒有顯著差異。</a:t>
            </a:r>
          </a:p>
        </p:txBody>
      </p:sp>
      <p:sp>
        <p:nvSpPr>
          <p:cNvPr id="3" name="矩形: 圓角 2">
            <a:extLst>
              <a:ext uri="{FF2B5EF4-FFF2-40B4-BE49-F238E27FC236}">
                <a16:creationId xmlns:a16="http://schemas.microsoft.com/office/drawing/2014/main" id="{755FC364-F05E-4EBA-A2A7-FEF24A3C3B74}"/>
              </a:ext>
            </a:extLst>
          </p:cNvPr>
          <p:cNvSpPr/>
          <p:nvPr/>
        </p:nvSpPr>
        <p:spPr>
          <a:xfrm>
            <a:off x="978864" y="2570125"/>
            <a:ext cx="10234271" cy="1761892"/>
          </a:xfrm>
          <a:prstGeom prst="roundRect">
            <a:avLst/>
          </a:prstGeom>
          <a:noFill/>
          <a:ln w="57150">
            <a:solidFill>
              <a:srgbClr val="F5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585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98303" y="1434995"/>
            <a:ext cx="10953638"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經驗豐富的新手和年輕新手之間的危險意識和風險感知能力上的差異也可以通過</a:t>
            </a:r>
            <a:r>
              <a:rPr lang="zh-TW" altLang="en-US" sz="2800" b="1" dirty="0">
                <a:solidFill>
                  <a:prstClr val="black"/>
                </a:solidFill>
                <a:highlight>
                  <a:srgbClr val="F5B487"/>
                </a:highlight>
                <a:latin typeface="微軟正黑體" panose="020B0604030504040204" pitchFamily="34" charset="-120"/>
                <a:ea typeface="微軟正黑體" panose="020B0604030504040204" pitchFamily="34" charset="-120"/>
              </a:rPr>
              <a:t>回顧任務等級</a:t>
            </a:r>
            <a:r>
              <a:rPr lang="zh-TW" altLang="en-US" sz="2800" b="1" dirty="0">
                <a:solidFill>
                  <a:prstClr val="black"/>
                </a:solidFill>
                <a:latin typeface="微軟正黑體" panose="020B0604030504040204" pitchFamily="34" charset="-120"/>
                <a:ea typeface="微軟正黑體" panose="020B0604030504040204" pitchFamily="34" charset="-120"/>
              </a:rPr>
              <a:t>來檢查</a:t>
            </a:r>
          </a:p>
        </p:txBody>
      </p:sp>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6" name="矩形 5"/>
          <p:cNvSpPr/>
          <p:nvPr/>
        </p:nvSpPr>
        <p:spPr>
          <a:xfrm>
            <a:off x="398303" y="3149468"/>
            <a:ext cx="11622712" cy="1384995"/>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駕駛員對危險或風險相關的變量進行評分（例如，評估自己處理某些情況的能力）或將交通場景進行分類任務</a:t>
            </a:r>
            <a:r>
              <a:rPr lang="en-US" altLang="zh-TW" sz="2800" b="1" dirty="0">
                <a:solidFill>
                  <a:prstClr val="black"/>
                </a:solidFill>
                <a:latin typeface="微軟正黑體" panose="020B0604030504040204" pitchFamily="34" charset="-120"/>
                <a:ea typeface="微軟正黑體" panose="020B0604030504040204" pitchFamily="34" charset="-120"/>
              </a:rPr>
              <a:t>(e.g., Benda and </a:t>
            </a:r>
            <a:r>
              <a:rPr lang="en-US" altLang="zh-TW" sz="2800" b="1" dirty="0" err="1">
                <a:solidFill>
                  <a:prstClr val="black"/>
                </a:solidFill>
                <a:latin typeface="微軟正黑體" panose="020B0604030504040204" pitchFamily="34" charset="-120"/>
                <a:ea typeface="微軟正黑體" panose="020B0604030504040204" pitchFamily="34" charset="-120"/>
              </a:rPr>
              <a:t>Hoyos</a:t>
            </a:r>
            <a:r>
              <a:rPr lang="en-US" altLang="zh-TW" sz="2800" b="1" dirty="0">
                <a:solidFill>
                  <a:prstClr val="black"/>
                </a:solidFill>
                <a:latin typeface="微軟正黑體" panose="020B0604030504040204" pitchFamily="34" charset="-120"/>
                <a:ea typeface="微軟正黑體" panose="020B0604030504040204" pitchFamily="34" charset="-120"/>
              </a:rPr>
              <a:t>, 1983, </a:t>
            </a:r>
            <a:r>
              <a:rPr lang="en-US" altLang="zh-TW" sz="2800" b="1" dirty="0" err="1">
                <a:solidFill>
                  <a:prstClr val="black"/>
                </a:solidFill>
                <a:latin typeface="微軟正黑體" panose="020B0604030504040204" pitchFamily="34" charset="-120"/>
                <a:ea typeface="微軟正黑體" panose="020B0604030504040204" pitchFamily="34" charset="-120"/>
              </a:rPr>
              <a:t>Borowsky</a:t>
            </a:r>
            <a:r>
              <a:rPr lang="en-US" altLang="zh-TW" sz="2800" b="1" dirty="0">
                <a:solidFill>
                  <a:prstClr val="black"/>
                </a:solidFill>
                <a:latin typeface="微軟正黑體" panose="020B0604030504040204" pitchFamily="34" charset="-120"/>
                <a:ea typeface="微軟正黑體" panose="020B0604030504040204" pitchFamily="34" charset="-120"/>
              </a:rPr>
              <a:t> et al., 2009).</a:t>
            </a:r>
          </a:p>
        </p:txBody>
      </p:sp>
      <p:sp>
        <p:nvSpPr>
          <p:cNvPr id="2" name="矩形 1">
            <a:extLst>
              <a:ext uri="{FF2B5EF4-FFF2-40B4-BE49-F238E27FC236}">
                <a16:creationId xmlns:a16="http://schemas.microsoft.com/office/drawing/2014/main" id="{B916A0ED-4E01-42CA-A97C-96E899F9F413}"/>
              </a:ext>
            </a:extLst>
          </p:cNvPr>
          <p:cNvSpPr/>
          <p:nvPr/>
        </p:nvSpPr>
        <p:spPr>
          <a:xfrm>
            <a:off x="627017" y="2448124"/>
            <a:ext cx="2339102" cy="523220"/>
          </a:xfrm>
          <a:prstGeom prst="rect">
            <a:avLst/>
          </a:prstGeom>
        </p:spPr>
        <p:txBody>
          <a:bodyPr wrap="none">
            <a:spAutoFit/>
          </a:bodyPr>
          <a:lstStyle/>
          <a:p>
            <a:r>
              <a:rPr lang="zh-TW" altLang="en-US" sz="2800" b="1" dirty="0">
                <a:solidFill>
                  <a:prstClr val="black"/>
                </a:solidFill>
                <a:highlight>
                  <a:srgbClr val="F5B487"/>
                </a:highlight>
                <a:latin typeface="微軟正黑體" panose="020B0604030504040204" pitchFamily="34" charset="-120"/>
                <a:ea typeface="微軟正黑體" panose="020B0604030504040204" pitchFamily="34" charset="-120"/>
              </a:rPr>
              <a:t>回顧任務等級</a:t>
            </a:r>
            <a:endParaRPr lang="zh-TW" altLang="en-US" dirty="0"/>
          </a:p>
        </p:txBody>
      </p:sp>
      <p:sp>
        <p:nvSpPr>
          <p:cNvPr id="8" name="矩形 7">
            <a:extLst>
              <a:ext uri="{FF2B5EF4-FFF2-40B4-BE49-F238E27FC236}">
                <a16:creationId xmlns:a16="http://schemas.microsoft.com/office/drawing/2014/main" id="{FB606185-66D8-437D-878E-C3F0CA53516C}"/>
              </a:ext>
            </a:extLst>
          </p:cNvPr>
          <p:cNvSpPr/>
          <p:nvPr/>
        </p:nvSpPr>
        <p:spPr>
          <a:xfrm>
            <a:off x="783832" y="5196471"/>
            <a:ext cx="11081762" cy="1384995"/>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回顧性任務往往會將危險與風險混為一談。即，當要求駕駛者對特定情況下的危險程度進行評分時</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危害意識</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，駕駛者無法在某種程度上放棄評估他或她應對情況的能力 </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風險感知</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9" name="圓角矩形 1">
            <a:extLst>
              <a:ext uri="{FF2B5EF4-FFF2-40B4-BE49-F238E27FC236}">
                <a16:creationId xmlns:a16="http://schemas.microsoft.com/office/drawing/2014/main" id="{FBDCD7E7-D373-418C-9DAB-C240D886C125}"/>
              </a:ext>
            </a:extLst>
          </p:cNvPr>
          <p:cNvSpPr/>
          <p:nvPr/>
        </p:nvSpPr>
        <p:spPr>
          <a:xfrm>
            <a:off x="627017" y="5196471"/>
            <a:ext cx="11081762" cy="1409748"/>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單箭頭接點 9">
            <a:extLst>
              <a:ext uri="{FF2B5EF4-FFF2-40B4-BE49-F238E27FC236}">
                <a16:creationId xmlns:a16="http://schemas.microsoft.com/office/drawing/2014/main" id="{0E6940B3-2377-4CEB-86B7-4484DEE5F489}"/>
              </a:ext>
            </a:extLst>
          </p:cNvPr>
          <p:cNvCxnSpPr>
            <a:cxnSpLocks/>
          </p:cNvCxnSpPr>
          <p:nvPr/>
        </p:nvCxnSpPr>
        <p:spPr>
          <a:xfrm>
            <a:off x="6066263" y="4534463"/>
            <a:ext cx="0" cy="662008"/>
          </a:xfrm>
          <a:prstGeom prst="straightConnector1">
            <a:avLst/>
          </a:prstGeom>
          <a:ln w="762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92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Discussion</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2E223DB4-0460-4A50-ABBC-2506D51D2E80}"/>
              </a:ext>
            </a:extLst>
          </p:cNvPr>
          <p:cNvSpPr/>
          <p:nvPr/>
        </p:nvSpPr>
        <p:spPr>
          <a:xfrm>
            <a:off x="627017" y="4212160"/>
            <a:ext cx="11062006" cy="1815882"/>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重複過程中，經驗豐富的駕駛員轉移他們的注視點從可見、已看見的危險到周圍環境中的其他相關元素，同時也注意著危險的存在。</a:t>
            </a:r>
            <a:endParaRPr lang="en-US" altLang="zh-TW" sz="2800" b="1" dirty="0">
              <a:solidFill>
                <a:prstClr val="black"/>
              </a:solidFill>
              <a:latin typeface="微軟正黑體" panose="020B0604030504040204" pitchFamily="34" charset="-120"/>
              <a:ea typeface="微軟正黑體" panose="020B0604030504040204" pitchFamily="34" charset="-120"/>
            </a:endParaRPr>
          </a:p>
          <a:p>
            <a:r>
              <a:rPr lang="zh-TW" altLang="en-US" sz="2800" b="1" dirty="0">
                <a:solidFill>
                  <a:prstClr val="black"/>
                </a:solidFill>
                <a:latin typeface="微軟正黑體" panose="020B0604030504040204" pitchFamily="34" charset="-120"/>
                <a:ea typeface="微軟正黑體" panose="020B0604030504040204" pitchFamily="34" charset="-120"/>
              </a:rPr>
              <a:t>因此，與沒有經驗的年輕駕駛員相比，有經驗的駕駛員展示的這種道路掃描模式</a:t>
            </a:r>
            <a:r>
              <a:rPr lang="zh-TW" altLang="en-US" sz="2800" b="1" dirty="0">
                <a:solidFill>
                  <a:srgbClr val="C00000"/>
                </a:solidFill>
                <a:latin typeface="微軟正黑體" panose="020B0604030504040204" pitchFamily="34" charset="-120"/>
                <a:ea typeface="微軟正黑體" panose="020B0604030504040204" pitchFamily="34" charset="-120"/>
              </a:rPr>
              <a:t>實際上證明了他們的優越掃描策略</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cxnSp>
        <p:nvCxnSpPr>
          <p:cNvPr id="14" name="直線單箭頭接點 13">
            <a:extLst>
              <a:ext uri="{FF2B5EF4-FFF2-40B4-BE49-F238E27FC236}">
                <a16:creationId xmlns:a16="http://schemas.microsoft.com/office/drawing/2014/main" id="{38407666-64A2-4996-B6B9-8F58880DA9E0}"/>
              </a:ext>
            </a:extLst>
          </p:cNvPr>
          <p:cNvCxnSpPr/>
          <p:nvPr/>
        </p:nvCxnSpPr>
        <p:spPr>
          <a:xfrm>
            <a:off x="6051394" y="3387887"/>
            <a:ext cx="0" cy="4885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圓角 7">
            <a:extLst>
              <a:ext uri="{FF2B5EF4-FFF2-40B4-BE49-F238E27FC236}">
                <a16:creationId xmlns:a16="http://schemas.microsoft.com/office/drawing/2014/main" id="{A5CCCD76-9149-43D5-8258-BF25A27BE1E8}"/>
              </a:ext>
            </a:extLst>
          </p:cNvPr>
          <p:cNvSpPr/>
          <p:nvPr/>
        </p:nvSpPr>
        <p:spPr>
          <a:xfrm>
            <a:off x="1646663" y="1943365"/>
            <a:ext cx="8809462" cy="1015638"/>
          </a:xfrm>
          <a:prstGeom prst="roundRect">
            <a:avLst/>
          </a:prstGeom>
          <a:solidFill>
            <a:srgbClr val="F7C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在可視已看見的危險中，第三次重複過程下，有經驗的駕駛員比沒有經驗的駕駛員的反應時間還慢。</a:t>
            </a:r>
            <a:endParaRPr lang="zh-TW" altLang="en-US" dirty="0"/>
          </a:p>
        </p:txBody>
      </p:sp>
    </p:spTree>
    <p:extLst>
      <p:ext uri="{BB962C8B-B14F-4D97-AF65-F5344CB8AC3E}">
        <p14:creationId xmlns:p14="http://schemas.microsoft.com/office/powerpoint/2010/main" val="58241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轉移階段分析</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45052" y="1593418"/>
            <a:ext cx="5342070"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沒有訓練的無經驗年輕駕駛者在危險目標上的注視次數，都比有訓練的無經驗年輕駕駛者還要少。</a:t>
            </a:r>
          </a:p>
        </p:txBody>
      </p:sp>
      <p:sp>
        <p:nvSpPr>
          <p:cNvPr id="17" name="矩形 16">
            <a:extLst>
              <a:ext uri="{FF2B5EF4-FFF2-40B4-BE49-F238E27FC236}">
                <a16:creationId xmlns:a16="http://schemas.microsoft.com/office/drawing/2014/main" id="{304DFAA6-17DA-432E-9F90-ACFDAC22E612}"/>
              </a:ext>
            </a:extLst>
          </p:cNvPr>
          <p:cNvSpPr/>
          <p:nvPr/>
        </p:nvSpPr>
        <p:spPr>
          <a:xfrm>
            <a:off x="627017" y="146205"/>
            <a:ext cx="3057247" cy="523220"/>
          </a:xfrm>
          <a:prstGeom prst="rect">
            <a:avLst/>
          </a:prstGeom>
          <a:noFill/>
          <a:ln w="38100">
            <a:solidFill>
              <a:schemeClr val="accent2"/>
            </a:solidFill>
          </a:ln>
        </p:spPr>
        <p:txBody>
          <a:bodyPr wrap="non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可視會發生的危險</a:t>
            </a:r>
            <a:endParaRPr lang="zh-TW" altLang="en-US" dirty="0"/>
          </a:p>
        </p:txBody>
      </p:sp>
      <p:pic>
        <p:nvPicPr>
          <p:cNvPr id="2" name="圖片 1">
            <a:extLst>
              <a:ext uri="{FF2B5EF4-FFF2-40B4-BE49-F238E27FC236}">
                <a16:creationId xmlns:a16="http://schemas.microsoft.com/office/drawing/2014/main" id="{2F8131FB-68EE-4160-AFC5-2FBB14BB3CD5}"/>
              </a:ext>
            </a:extLst>
          </p:cNvPr>
          <p:cNvPicPr>
            <a:picLocks noChangeAspect="1"/>
          </p:cNvPicPr>
          <p:nvPr/>
        </p:nvPicPr>
        <p:blipFill>
          <a:blip r:embed="rId3"/>
          <a:stretch>
            <a:fillRect/>
          </a:stretch>
        </p:blipFill>
        <p:spPr>
          <a:xfrm>
            <a:off x="5894955" y="1392700"/>
            <a:ext cx="6297046" cy="5482027"/>
          </a:xfrm>
          <a:prstGeom prst="rect">
            <a:avLst/>
          </a:prstGeom>
        </p:spPr>
      </p:pic>
      <p:sp>
        <p:nvSpPr>
          <p:cNvPr id="9" name="矩形: 圓角 8">
            <a:extLst>
              <a:ext uri="{FF2B5EF4-FFF2-40B4-BE49-F238E27FC236}">
                <a16:creationId xmlns:a16="http://schemas.microsoft.com/office/drawing/2014/main" id="{313F0981-8E72-46D8-BE70-FDB22EB711E2}"/>
              </a:ext>
            </a:extLst>
          </p:cNvPr>
          <p:cNvSpPr/>
          <p:nvPr/>
        </p:nvSpPr>
        <p:spPr>
          <a:xfrm>
            <a:off x="6583716" y="2051675"/>
            <a:ext cx="2649494" cy="480632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7170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圓角 2">
            <a:extLst>
              <a:ext uri="{FF2B5EF4-FFF2-40B4-BE49-F238E27FC236}">
                <a16:creationId xmlns:a16="http://schemas.microsoft.com/office/drawing/2014/main" id="{07D00CD5-ADC6-4984-99F5-620CDF6CA96B}"/>
              </a:ext>
            </a:extLst>
          </p:cNvPr>
          <p:cNvSpPr/>
          <p:nvPr/>
        </p:nvSpPr>
        <p:spPr>
          <a:xfrm>
            <a:off x="424484" y="4285980"/>
            <a:ext cx="11343031" cy="2010317"/>
          </a:xfrm>
          <a:prstGeom prst="roundRect">
            <a:avLst/>
          </a:prstGeom>
          <a:solidFill>
            <a:srgbClr val="F5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627017" y="561703"/>
            <a:ext cx="3405099" cy="830997"/>
          </a:xfrm>
          <a:prstGeom prst="rect">
            <a:avLst/>
          </a:prstGeom>
          <a:noFill/>
        </p:spPr>
        <p:txBody>
          <a:bodyPr wrap="non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Conclusion</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2" name="矩形 1"/>
          <p:cNvSpPr/>
          <p:nvPr/>
        </p:nvSpPr>
        <p:spPr>
          <a:xfrm>
            <a:off x="848969" y="4493932"/>
            <a:ext cx="11343031"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本研究重複訓練的有效性可作為提高駕駛者危險感知的的初步指標。</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D41FA300-584A-4FF8-9852-38E519B53F51}"/>
              </a:ext>
            </a:extLst>
          </p:cNvPr>
          <p:cNvSpPr/>
          <p:nvPr/>
        </p:nvSpPr>
        <p:spPr>
          <a:xfrm>
            <a:off x="627017" y="1641687"/>
            <a:ext cx="10788323"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轉移階段的結果表示了重複訓練階段的有效性，因為與未經訓練的年輕駕駛員組相比，這兩個訓練組都更早注視到危險。</a:t>
            </a:r>
            <a:endParaRPr lang="zh-TW" altLang="en-US" sz="2800" b="1"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832FAD96-E2D7-4F8F-A6E7-F8B18F4A2BF6}"/>
              </a:ext>
            </a:extLst>
          </p:cNvPr>
          <p:cNvSpPr/>
          <p:nvPr/>
        </p:nvSpPr>
        <p:spPr>
          <a:xfrm>
            <a:off x="627017" y="2795849"/>
            <a:ext cx="10788323"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有訓練的年輕駕駛員顯示出更高的危險感知特性。這反應在更多注視次數上、更快的反應時間，以及更高的反應靈敏性上。</a:t>
            </a:r>
            <a:endParaRPr lang="zh-TW" altLang="en-US" sz="2800" b="1"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9B0E73AA-0B6E-4658-99CF-924997D407E3}"/>
              </a:ext>
            </a:extLst>
          </p:cNvPr>
          <p:cNvSpPr/>
          <p:nvPr/>
        </p:nvSpPr>
        <p:spPr>
          <a:xfrm>
            <a:off x="848969" y="5076122"/>
            <a:ext cx="10788323" cy="954107"/>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使年輕經驗不足的駕駛者在觀察潛在危險時，增強在正確的位置上發現到危險的能力。</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2073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54778E92-6A5C-4C2A-9869-35802E971687}"/>
              </a:ext>
            </a:extLst>
          </p:cNvPr>
          <p:cNvSpPr/>
          <p:nvPr/>
        </p:nvSpPr>
        <p:spPr>
          <a:xfrm>
            <a:off x="434840" y="1794561"/>
            <a:ext cx="11322320" cy="1815882"/>
          </a:xfrm>
          <a:prstGeom prst="rect">
            <a:avLst/>
          </a:prstGeom>
        </p:spPr>
        <p:txBody>
          <a:bodyPr wrap="square">
            <a:spAutoFit/>
          </a:bodyPr>
          <a:lstStyle/>
          <a:p>
            <a:r>
              <a:rPr lang="en-US" altLang="zh-TW" sz="2800" b="1" dirty="0" err="1">
                <a:solidFill>
                  <a:prstClr val="black"/>
                </a:solidFill>
                <a:latin typeface="微軟正黑體" panose="020B0604030504040204" pitchFamily="34" charset="-120"/>
                <a:ea typeface="微軟正黑體" panose="020B0604030504040204" pitchFamily="34" charset="-120"/>
              </a:rPr>
              <a:t>Borowsky</a:t>
            </a:r>
            <a:r>
              <a:rPr lang="en-US" altLang="zh-TW" sz="2800" b="1" dirty="0">
                <a:solidFill>
                  <a:prstClr val="black"/>
                </a:solidFill>
                <a:latin typeface="微軟正黑體" panose="020B0604030504040204" pitchFamily="34" charset="-120"/>
                <a:ea typeface="微軟正黑體" panose="020B0604030504040204" pitchFamily="34" charset="-120"/>
              </a:rPr>
              <a:t> et al. (2009)</a:t>
            </a:r>
            <a:r>
              <a:rPr lang="zh-TW" altLang="en-US" sz="2800" b="1" dirty="0">
                <a:solidFill>
                  <a:prstClr val="black"/>
                </a:solidFill>
                <a:latin typeface="微軟正黑體" panose="020B0604030504040204" pitchFamily="34" charset="-120"/>
                <a:ea typeface="微軟正黑體" panose="020B0604030504040204" pitchFamily="34" charset="-120"/>
              </a:rPr>
              <a:t>的研究中，沒有觀察到危害意識和風險感知其他的分類範圍，因為很難控制所有與危害和風險相關的範圍，且研究新手駕駛員對於危害感知訓練的影響，在分類相似危害情況時，也有相似的結果</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err="1">
                <a:solidFill>
                  <a:prstClr val="black"/>
                </a:solidFill>
                <a:latin typeface="微軟正黑體" panose="020B0604030504040204" pitchFamily="34" charset="-120"/>
                <a:ea typeface="微軟正黑體" panose="020B0604030504040204" pitchFamily="34" charset="-120"/>
              </a:rPr>
              <a:t>Borowsky</a:t>
            </a:r>
            <a:r>
              <a:rPr lang="en-US" altLang="zh-TW" sz="2800" b="1" dirty="0">
                <a:solidFill>
                  <a:prstClr val="black"/>
                </a:solidFill>
                <a:latin typeface="微軟正黑體" panose="020B0604030504040204" pitchFamily="34" charset="-120"/>
                <a:ea typeface="微軟正黑體" panose="020B0604030504040204" pitchFamily="34" charset="-120"/>
              </a:rPr>
              <a:t> et al. ,2010a)</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BE0B319D-AB20-4901-9D03-02276E13D859}"/>
              </a:ext>
            </a:extLst>
          </p:cNvPr>
          <p:cNvSpPr/>
          <p:nvPr/>
        </p:nvSpPr>
        <p:spPr>
          <a:xfrm>
            <a:off x="434840" y="5144712"/>
            <a:ext cx="11322320" cy="523220"/>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分類任務讓駕駛員選擇一個單一的分類標準</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這可能會有侷限性</a:t>
            </a:r>
            <a:r>
              <a:rPr lang="en-US" altLang="zh-TW" sz="2800" b="1" dirty="0">
                <a:solidFill>
                  <a:prstClr val="black"/>
                </a:solidFill>
                <a:latin typeface="微軟正黑體" panose="020B0604030504040204" pitchFamily="34" charset="-120"/>
                <a:ea typeface="微軟正黑體" panose="020B0604030504040204" pitchFamily="34" charset="-120"/>
              </a:rPr>
              <a:t>)</a:t>
            </a:r>
          </a:p>
        </p:txBody>
      </p:sp>
      <p:sp>
        <p:nvSpPr>
          <p:cNvPr id="13" name="矩形 12">
            <a:extLst>
              <a:ext uri="{FF2B5EF4-FFF2-40B4-BE49-F238E27FC236}">
                <a16:creationId xmlns:a16="http://schemas.microsoft.com/office/drawing/2014/main" id="{823900D5-595B-4061-9B7C-164AA7011EE6}"/>
              </a:ext>
            </a:extLst>
          </p:cNvPr>
          <p:cNvSpPr/>
          <p:nvPr/>
        </p:nvSpPr>
        <p:spPr>
          <a:xfrm>
            <a:off x="325215" y="3845754"/>
            <a:ext cx="11541569"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此研究主要探討危害意識、風險感知和碰撞感知時間，這</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種可能的分類標準，且採用預先建立交通場景的任務，已建立更多可控制的因素。</a:t>
            </a:r>
          </a:p>
        </p:txBody>
      </p:sp>
      <p:sp>
        <p:nvSpPr>
          <p:cNvPr id="15" name="圓角矩形 1">
            <a:extLst>
              <a:ext uri="{FF2B5EF4-FFF2-40B4-BE49-F238E27FC236}">
                <a16:creationId xmlns:a16="http://schemas.microsoft.com/office/drawing/2014/main" id="{BAA7CC60-ED79-4F9A-89BD-4818CE52169C}"/>
              </a:ext>
            </a:extLst>
          </p:cNvPr>
          <p:cNvSpPr/>
          <p:nvPr/>
        </p:nvSpPr>
        <p:spPr>
          <a:xfrm>
            <a:off x="325215" y="3679269"/>
            <a:ext cx="11541570" cy="1287076"/>
          </a:xfrm>
          <a:prstGeom prst="roundRect">
            <a:avLst/>
          </a:prstGeom>
          <a:noFill/>
          <a:ln w="76200">
            <a:solidFill>
              <a:srgbClr val="F2A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CAC2A080-04BB-4AE5-8267-DD44E9D72DA8}"/>
              </a:ext>
            </a:extLst>
          </p:cNvPr>
          <p:cNvSpPr/>
          <p:nvPr/>
        </p:nvSpPr>
        <p:spPr>
          <a:xfrm>
            <a:off x="434839" y="5753456"/>
            <a:ext cx="11322320" cy="954107"/>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等級評分任務為駕駛者提供了更大的靈活性，使他們能夠基於多個標準做出判斷。</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0567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FCF3A5C3-2258-4030-94CC-EF27062877B0}"/>
              </a:ext>
            </a:extLst>
          </p:cNvPr>
          <p:cNvSpPr/>
          <p:nvPr/>
        </p:nvSpPr>
        <p:spPr>
          <a:xfrm>
            <a:off x="200722" y="7549335"/>
            <a:ext cx="9340249" cy="523220"/>
          </a:xfrm>
          <a:prstGeom prst="rect">
            <a:avLst/>
          </a:prstGeom>
        </p:spPr>
        <p:txBody>
          <a:bodyPr wrap="none">
            <a:spAutoFit/>
          </a:bodyPr>
          <a:lstStyle/>
          <a:p>
            <a:r>
              <a:rPr lang="zh-TW" altLang="en-US" sz="2800" b="1" dirty="0">
                <a:solidFill>
                  <a:prstClr val="black"/>
                </a:solidFill>
                <a:highlight>
                  <a:srgbClr val="F2A068"/>
                </a:highlight>
                <a:latin typeface="微軟正黑體" panose="020B0604030504040204" pitchFamily="34" charset="-120"/>
                <a:ea typeface="微軟正黑體" panose="020B0604030504040204" pitchFamily="34" charset="-120"/>
              </a:rPr>
              <a:t>環境預測的危害 </a:t>
            </a:r>
            <a:r>
              <a:rPr lang="en-US" altLang="zh-TW" sz="2800" b="1" dirty="0">
                <a:solidFill>
                  <a:prstClr val="black"/>
                </a:solidFill>
                <a:highlight>
                  <a:srgbClr val="F2A068"/>
                </a:highlight>
                <a:latin typeface="微軟正黑體" panose="020B0604030504040204" pitchFamily="34" charset="-120"/>
                <a:ea typeface="微軟正黑體" panose="020B0604030504040204" pitchFamily="34" charset="-120"/>
              </a:rPr>
              <a:t> Environment Prediction (EP) hazards </a:t>
            </a:r>
            <a:r>
              <a:rPr lang="zh-TW" altLang="en-US" sz="2800" b="1" dirty="0">
                <a:solidFill>
                  <a:prstClr val="black"/>
                </a:solidFill>
                <a:highlight>
                  <a:srgbClr val="F2A068"/>
                </a:highlight>
                <a:latin typeface="微軟正黑體" panose="020B0604030504040204" pitchFamily="34" charset="-120"/>
                <a:ea typeface="微軟正黑體" panose="020B0604030504040204" pitchFamily="34" charset="-120"/>
              </a:rPr>
              <a:t> </a:t>
            </a:r>
          </a:p>
        </p:txBody>
      </p:sp>
      <p:sp>
        <p:nvSpPr>
          <p:cNvPr id="11" name="矩形 10">
            <a:extLst>
              <a:ext uri="{FF2B5EF4-FFF2-40B4-BE49-F238E27FC236}">
                <a16:creationId xmlns:a16="http://schemas.microsoft.com/office/drawing/2014/main" id="{7196A8D3-A261-4762-83C7-55B0AB139586}"/>
              </a:ext>
            </a:extLst>
          </p:cNvPr>
          <p:cNvSpPr/>
          <p:nvPr/>
        </p:nvSpPr>
        <p:spPr>
          <a:xfrm>
            <a:off x="0" y="7370968"/>
            <a:ext cx="3518912" cy="523220"/>
          </a:xfrm>
          <a:prstGeom prst="rect">
            <a:avLst/>
          </a:prstGeom>
        </p:spPr>
        <p:txBody>
          <a:bodyPr wrap="non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可以直接識別危險</a:t>
            </a:r>
          </a:p>
        </p:txBody>
      </p:sp>
      <p:sp>
        <p:nvSpPr>
          <p:cNvPr id="12" name="矩形 11">
            <a:extLst>
              <a:ext uri="{FF2B5EF4-FFF2-40B4-BE49-F238E27FC236}">
                <a16:creationId xmlns:a16="http://schemas.microsoft.com/office/drawing/2014/main" id="{BE0B319D-AB20-4901-9D03-02276E13D859}"/>
              </a:ext>
            </a:extLst>
          </p:cNvPr>
          <p:cNvSpPr/>
          <p:nvPr/>
        </p:nvSpPr>
        <p:spPr>
          <a:xfrm>
            <a:off x="310347" y="3135237"/>
            <a:ext cx="11322320" cy="523220"/>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分類任務讓駕駛員選擇一個單一的分類標準</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這可能會有侷限性</a:t>
            </a:r>
            <a:r>
              <a:rPr lang="en-US" altLang="zh-TW" sz="2800" b="1" dirty="0">
                <a:solidFill>
                  <a:prstClr val="black"/>
                </a:solidFill>
                <a:latin typeface="微軟正黑體" panose="020B0604030504040204" pitchFamily="34" charset="-120"/>
                <a:ea typeface="微軟正黑體" panose="020B0604030504040204" pitchFamily="34" charset="-120"/>
              </a:rPr>
              <a:t>)</a:t>
            </a:r>
          </a:p>
        </p:txBody>
      </p:sp>
      <p:sp>
        <p:nvSpPr>
          <p:cNvPr id="13" name="矩形 12">
            <a:extLst>
              <a:ext uri="{FF2B5EF4-FFF2-40B4-BE49-F238E27FC236}">
                <a16:creationId xmlns:a16="http://schemas.microsoft.com/office/drawing/2014/main" id="{823900D5-595B-4061-9B7C-164AA7011EE6}"/>
              </a:ext>
            </a:extLst>
          </p:cNvPr>
          <p:cNvSpPr/>
          <p:nvPr/>
        </p:nvSpPr>
        <p:spPr>
          <a:xfrm>
            <a:off x="200722" y="1836279"/>
            <a:ext cx="11541569"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此研究主要探討危害意識、風險感知和碰撞感知時間，這</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種可能的分類標準，且採用預先建立交通場景的任務，已建立更多可控制的因素。</a:t>
            </a:r>
          </a:p>
        </p:txBody>
      </p:sp>
      <p:sp>
        <p:nvSpPr>
          <p:cNvPr id="15" name="圓角矩形 1">
            <a:extLst>
              <a:ext uri="{FF2B5EF4-FFF2-40B4-BE49-F238E27FC236}">
                <a16:creationId xmlns:a16="http://schemas.microsoft.com/office/drawing/2014/main" id="{BAA7CC60-ED79-4F9A-89BD-4818CE52169C}"/>
              </a:ext>
            </a:extLst>
          </p:cNvPr>
          <p:cNvSpPr/>
          <p:nvPr/>
        </p:nvSpPr>
        <p:spPr>
          <a:xfrm>
            <a:off x="200722" y="1669794"/>
            <a:ext cx="11541570" cy="1287076"/>
          </a:xfrm>
          <a:prstGeom prst="roundRect">
            <a:avLst/>
          </a:prstGeom>
          <a:noFill/>
          <a:ln w="76200">
            <a:solidFill>
              <a:srgbClr val="F2A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CAC2A080-04BB-4AE5-8267-DD44E9D72DA8}"/>
              </a:ext>
            </a:extLst>
          </p:cNvPr>
          <p:cNvSpPr/>
          <p:nvPr/>
        </p:nvSpPr>
        <p:spPr>
          <a:xfrm>
            <a:off x="310346" y="3743981"/>
            <a:ext cx="11322320" cy="954107"/>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等級評分任務為駕駛者提供了更大的靈活性，使他們能夠基於多個標準做出判斷。</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B8391202-9486-4AD3-8650-114EC44060B6}"/>
              </a:ext>
            </a:extLst>
          </p:cNvPr>
          <p:cNvSpPr/>
          <p:nvPr/>
        </p:nvSpPr>
        <p:spPr>
          <a:xfrm>
            <a:off x="310346" y="4698088"/>
            <a:ext cx="11322320" cy="523220"/>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回顧性評分任務提供危害意識和風險感知的經驗差異訊息</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2485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15498" y="1467889"/>
            <a:ext cx="228332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參與者：</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627017" y="2289587"/>
            <a:ext cx="9551699" cy="523220"/>
          </a:xfrm>
          <a:prstGeom prst="rect">
            <a:avLst/>
          </a:prstGeom>
        </p:spPr>
        <p:txBody>
          <a:bodyPr wrap="square">
            <a:spAutoFit/>
          </a:bodyPr>
          <a:lstStyle/>
          <a:p>
            <a:pPr lvl="0"/>
            <a:r>
              <a:rPr lang="en-US" altLang="zh-TW" sz="2800" b="1" dirty="0">
                <a:solidFill>
                  <a:prstClr val="black"/>
                </a:solidFill>
                <a:latin typeface="微軟正黑體" panose="020B0604030504040204" pitchFamily="34" charset="-120"/>
                <a:ea typeface="微軟正黑體" panose="020B0604030504040204" pitchFamily="34" charset="-120"/>
              </a:rPr>
              <a:t>82</a:t>
            </a:r>
            <a:r>
              <a:rPr lang="zh-TW" altLang="en-US" sz="2800" b="1" dirty="0">
                <a:solidFill>
                  <a:prstClr val="black"/>
                </a:solidFill>
                <a:latin typeface="微軟正黑體" panose="020B0604030504040204" pitchFamily="34" charset="-120"/>
                <a:ea typeface="微軟正黑體" panose="020B0604030504040204" pitchFamily="34" charset="-120"/>
              </a:rPr>
              <a:t>位駕駛者（</a:t>
            </a:r>
            <a:r>
              <a:rPr lang="en-US" altLang="zh-TW" sz="2800" b="1" dirty="0">
                <a:solidFill>
                  <a:prstClr val="black"/>
                </a:solidFill>
                <a:latin typeface="微軟正黑體" panose="020B0604030504040204" pitchFamily="34" charset="-120"/>
                <a:ea typeface="微軟正黑體" panose="020B0604030504040204" pitchFamily="34" charset="-120"/>
              </a:rPr>
              <a:t> 57</a:t>
            </a:r>
            <a:r>
              <a:rPr lang="zh-TW" altLang="en-US" sz="2800" b="1" dirty="0">
                <a:solidFill>
                  <a:prstClr val="black"/>
                </a:solidFill>
                <a:latin typeface="微軟正黑體" panose="020B0604030504040204" pitchFamily="34" charset="-120"/>
                <a:ea typeface="微軟正黑體" panose="020B0604030504040204" pitchFamily="34" charset="-120"/>
              </a:rPr>
              <a:t>名男性，</a:t>
            </a:r>
            <a:r>
              <a:rPr lang="en-US" altLang="zh-TW" sz="2800" b="1" dirty="0">
                <a:solidFill>
                  <a:prstClr val="black"/>
                </a:solidFill>
                <a:latin typeface="微軟正黑體" panose="020B0604030504040204" pitchFamily="34" charset="-120"/>
                <a:ea typeface="微軟正黑體" panose="020B0604030504040204" pitchFamily="34" charset="-120"/>
              </a:rPr>
              <a:t>25</a:t>
            </a:r>
            <a:r>
              <a:rPr lang="zh-TW" altLang="en-US" sz="2800" b="1" dirty="0">
                <a:solidFill>
                  <a:prstClr val="black"/>
                </a:solidFill>
                <a:latin typeface="微軟正黑體" panose="020B0604030504040204" pitchFamily="34" charset="-120"/>
                <a:ea typeface="微軟正黑體" panose="020B0604030504040204" pitchFamily="34" charset="-120"/>
              </a:rPr>
              <a:t>名女性）</a:t>
            </a:r>
          </a:p>
        </p:txBody>
      </p:sp>
      <p:sp>
        <p:nvSpPr>
          <p:cNvPr id="19" name="矩形 18">
            <a:extLst>
              <a:ext uri="{FF2B5EF4-FFF2-40B4-BE49-F238E27FC236}">
                <a16:creationId xmlns:a16="http://schemas.microsoft.com/office/drawing/2014/main" id="{325203E6-72F2-4104-B963-98D2F99543AB}"/>
              </a:ext>
            </a:extLst>
          </p:cNvPr>
          <p:cNvSpPr/>
          <p:nvPr/>
        </p:nvSpPr>
        <p:spPr>
          <a:xfrm>
            <a:off x="779417" y="3111285"/>
            <a:ext cx="10633166" cy="1384995"/>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這項研究在以色列的兩個地點執行：</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Wingdings" panose="05000000000000000000" pitchFamily="2" charset="2"/>
              <a:buChar char="ü"/>
            </a:pPr>
            <a:r>
              <a:rPr lang="zh-TW" altLang="en-US" sz="2800" b="1" dirty="0">
                <a:solidFill>
                  <a:prstClr val="black"/>
                </a:solidFill>
                <a:latin typeface="微軟正黑體" panose="020B0604030504040204" pitchFamily="34" charset="-120"/>
                <a:ea typeface="微軟正黑體" panose="020B0604030504040204" pitchFamily="34" charset="-120"/>
              </a:rPr>
              <a:t>內蓋夫本古里安大學（</a:t>
            </a:r>
            <a:r>
              <a:rPr lang="en-US" altLang="zh-TW" sz="2800" b="1" dirty="0">
                <a:solidFill>
                  <a:prstClr val="black"/>
                </a:solidFill>
                <a:latin typeface="微軟正黑體" panose="020B0604030504040204" pitchFamily="34" charset="-120"/>
                <a:ea typeface="微軟正黑體" panose="020B0604030504040204" pitchFamily="34" charset="-120"/>
              </a:rPr>
              <a:t>BGU</a:t>
            </a:r>
            <a:r>
              <a:rPr lang="zh-TW" altLang="en-US" sz="2800" b="1" dirty="0">
                <a:solidFill>
                  <a:prstClr val="black"/>
                </a:solidFill>
                <a:latin typeface="微軟正黑體" panose="020B0604030504040204" pitchFamily="34" charset="-120"/>
                <a:ea typeface="微軟正黑體" panose="020B0604030504040204" pitchFamily="34" charset="-120"/>
              </a:rPr>
              <a:t>）→ 比爾謝瓦市</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Wingdings" panose="05000000000000000000" pitchFamily="2" charset="2"/>
              <a:buChar char="ü"/>
            </a:pPr>
            <a:r>
              <a:rPr lang="zh-TW" altLang="en-US" sz="2800" b="1" dirty="0">
                <a:solidFill>
                  <a:prstClr val="black"/>
                </a:solidFill>
                <a:latin typeface="微軟正黑體" panose="020B0604030504040204" pitchFamily="34" charset="-120"/>
                <a:ea typeface="微軟正黑體" panose="020B0604030504040204" pitchFamily="34" charset="-120"/>
              </a:rPr>
              <a:t>巴伊蘭大學（</a:t>
            </a:r>
            <a:r>
              <a:rPr lang="en-US" altLang="zh-TW" sz="2800" b="1" dirty="0">
                <a:solidFill>
                  <a:prstClr val="black"/>
                </a:solidFill>
                <a:latin typeface="微軟正黑體" panose="020B0604030504040204" pitchFamily="34" charset="-120"/>
                <a:ea typeface="微軟正黑體" panose="020B0604030504040204" pitchFamily="34" charset="-120"/>
              </a:rPr>
              <a:t>BIU</a:t>
            </a:r>
            <a:r>
              <a:rPr lang="zh-TW" altLang="en-US" sz="2800" b="1" dirty="0">
                <a:solidFill>
                  <a:prstClr val="black"/>
                </a:solidFill>
                <a:latin typeface="微軟正黑體" panose="020B0604030504040204" pitchFamily="34" charset="-120"/>
                <a:ea typeface="微軟正黑體" panose="020B0604030504040204" pitchFamily="34" charset="-120"/>
              </a:rPr>
              <a:t>） →拉馬特甘市</a:t>
            </a:r>
          </a:p>
        </p:txBody>
      </p:sp>
      <p:sp>
        <p:nvSpPr>
          <p:cNvPr id="20" name="矩形 19">
            <a:extLst>
              <a:ext uri="{FF2B5EF4-FFF2-40B4-BE49-F238E27FC236}">
                <a16:creationId xmlns:a16="http://schemas.microsoft.com/office/drawing/2014/main" id="{96932837-036F-43EC-9021-A1AE5D3DCA72}"/>
              </a:ext>
            </a:extLst>
          </p:cNvPr>
          <p:cNvSpPr/>
          <p:nvPr/>
        </p:nvSpPr>
        <p:spPr>
          <a:xfrm>
            <a:off x="779417" y="4760339"/>
            <a:ext cx="9473330"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視力為</a:t>
            </a:r>
            <a:r>
              <a:rPr lang="en-US" altLang="zh-TW" sz="2800" b="1" dirty="0">
                <a:solidFill>
                  <a:prstClr val="black"/>
                </a:solidFill>
                <a:latin typeface="微軟正黑體" panose="020B0604030504040204" pitchFamily="34" charset="-120"/>
                <a:ea typeface="微軟正黑體" panose="020B0604030504040204" pitchFamily="34" charset="-120"/>
              </a:rPr>
              <a:t>6/9</a:t>
            </a:r>
            <a:r>
              <a:rPr lang="zh-TW" altLang="en-US" sz="2800" b="1" dirty="0">
                <a:solidFill>
                  <a:prstClr val="black"/>
                </a:solidFill>
                <a:latin typeface="微軟正黑體" panose="020B0604030504040204" pitchFamily="34" charset="-120"/>
                <a:ea typeface="微軟正黑體" panose="020B0604030504040204" pitchFamily="34" charset="-120"/>
              </a:rPr>
              <a:t>或更高</a:t>
            </a:r>
          </a:p>
        </p:txBody>
      </p:sp>
    </p:spTree>
    <p:extLst>
      <p:ext uri="{BB962C8B-B14F-4D97-AF65-F5344CB8AC3E}">
        <p14:creationId xmlns:p14="http://schemas.microsoft.com/office/powerpoint/2010/main" val="352399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5" name="矩形 4"/>
          <p:cNvSpPr/>
          <p:nvPr/>
        </p:nvSpPr>
        <p:spPr>
          <a:xfrm>
            <a:off x="339440" y="2222464"/>
            <a:ext cx="11091538"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可視的危害</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已看見、未看見</a:t>
            </a:r>
            <a:r>
              <a:rPr lang="en-US" altLang="zh-TW" sz="2800" b="1" dirty="0">
                <a:latin typeface="微軟正黑體" panose="020B0604030504040204" pitchFamily="34" charset="-120"/>
                <a:ea typeface="微軟正黑體" panose="020B0604030504040204" pitchFamily="34" charset="-120"/>
              </a:rPr>
              <a:t>)</a:t>
            </a:r>
          </a:p>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潛在的危害</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已看見、未看見</a:t>
            </a:r>
            <a:r>
              <a:rPr lang="en-US" altLang="zh-TW" sz="2800" b="1" dirty="0">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8E2719A7-2BD4-49AC-A723-6F83161F5ADA}"/>
              </a:ext>
            </a:extLst>
          </p:cNvPr>
          <p:cNvSpPr/>
          <p:nvPr/>
        </p:nvSpPr>
        <p:spPr>
          <a:xfrm>
            <a:off x="339440" y="1532759"/>
            <a:ext cx="6096000" cy="523220"/>
          </a:xfrm>
          <a:prstGeom prst="rect">
            <a:avLst/>
          </a:prstGeom>
        </p:spPr>
        <p:txBody>
          <a:bodyPr>
            <a:spAutoFit/>
          </a:bodyPr>
          <a:lstStyle/>
          <a:p>
            <a:pPr lvl="0"/>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種為危害類型：</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99E3A47C-C0C1-4DD2-9805-04A2E0336329}"/>
              </a:ext>
            </a:extLst>
          </p:cNvPr>
          <p:cNvSpPr/>
          <p:nvPr/>
        </p:nvSpPr>
        <p:spPr>
          <a:xfrm>
            <a:off x="352631" y="3395172"/>
            <a:ext cx="11198967"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對於潛在的危害，人們的預期需求更高</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2016; </a:t>
            </a: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2012)</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A957EC7A-4C54-4F44-8B3E-FB5EC6E1652C}"/>
              </a:ext>
            </a:extLst>
          </p:cNvPr>
          <p:cNvSpPr/>
          <p:nvPr/>
        </p:nvSpPr>
        <p:spPr>
          <a:xfrm>
            <a:off x="352631" y="4444641"/>
            <a:ext cx="11198967" cy="954107"/>
          </a:xfrm>
          <a:prstGeom prst="rect">
            <a:avLst/>
          </a:prstGeom>
        </p:spPr>
        <p:txBody>
          <a:bodyPr wrap="square">
            <a:spAutoFit/>
          </a:bodyPr>
          <a:lstStyle/>
          <a:p>
            <a:pPr marL="457200" lvl="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Borowsky</a:t>
            </a:r>
            <a:r>
              <a:rPr lang="en-US" altLang="zh-TW" sz="2800" b="1" dirty="0">
                <a:solidFill>
                  <a:prstClr val="black"/>
                </a:solidFill>
                <a:latin typeface="微軟正黑體" panose="020B0604030504040204" pitchFamily="34" charset="-120"/>
                <a:ea typeface="微軟正黑體" panose="020B0604030504040204" pitchFamily="34" charset="-120"/>
              </a:rPr>
              <a:t> et al. (2010) </a:t>
            </a:r>
            <a:r>
              <a:rPr lang="zh-TW" altLang="en-US" sz="2800" b="1" dirty="0">
                <a:solidFill>
                  <a:prstClr val="black"/>
                </a:solidFill>
                <a:latin typeface="微軟正黑體" panose="020B0604030504040204" pitchFamily="34" charset="-120"/>
                <a:ea typeface="微軟正黑體" panose="020B0604030504040204" pitchFamily="34" charset="-120"/>
              </a:rPr>
              <a:t>的研究說明，有經驗的駕駛者比沒有經驗的駕駛者更能檢測到潛在的危險。</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2F63A7E8-9259-4D74-A806-4EFF66937B96}"/>
              </a:ext>
            </a:extLst>
          </p:cNvPr>
          <p:cNvSpPr/>
          <p:nvPr/>
        </p:nvSpPr>
        <p:spPr>
          <a:xfrm>
            <a:off x="352631" y="5494110"/>
            <a:ext cx="10762712" cy="954107"/>
          </a:xfrm>
          <a:prstGeom prst="rect">
            <a:avLst/>
          </a:prstGeom>
        </p:spPr>
        <p:txBody>
          <a:bodyPr wrap="square">
            <a:spAutoFit/>
          </a:bodyPr>
          <a:lstStyle/>
          <a:p>
            <a:pPr marL="457200" lvl="0" indent="-457200">
              <a:buFont typeface="Arial" panose="020B0604020202020204" pitchFamily="34" charset="0"/>
              <a:buChar char="•"/>
            </a:pPr>
            <a:r>
              <a:rPr lang="en-US" altLang="zh-TW" sz="2800" b="1" dirty="0">
                <a:latin typeface="微軟正黑體" panose="020B0604030504040204" pitchFamily="34" charset="-120"/>
                <a:ea typeface="微軟正黑體" panose="020B0604030504040204" pitchFamily="34" charset="-120"/>
              </a:rPr>
              <a:t> Underwood (2007)</a:t>
            </a:r>
            <a:r>
              <a:rPr lang="zh-TW" altLang="en-US" sz="2800" b="1" dirty="0">
                <a:latin typeface="微軟正黑體" panose="020B0604030504040204" pitchFamily="34" charset="-120"/>
                <a:ea typeface="微軟正黑體" panose="020B0604030504040204" pitchFamily="34" charset="-120"/>
              </a:rPr>
              <a:t>發現沒有經驗的駕駛者在道路上的搜索範圍比有經驗的駕駛者還廣，且更不可能發現危險的存在。</a:t>
            </a:r>
          </a:p>
        </p:txBody>
      </p:sp>
    </p:spTree>
    <p:extLst>
      <p:ext uri="{BB962C8B-B14F-4D97-AF65-F5344CB8AC3E}">
        <p14:creationId xmlns:p14="http://schemas.microsoft.com/office/powerpoint/2010/main" val="195218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5" name="矩形 4"/>
          <p:cNvSpPr/>
          <p:nvPr/>
        </p:nvSpPr>
        <p:spPr>
          <a:xfrm>
            <a:off x="221405" y="1655302"/>
            <a:ext cx="11091538"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在公路駕駛測試中，發現了幾種針對經驗不足的年輕駕駛者，能有效提升其危害感知能力的方法（</a:t>
            </a:r>
            <a:r>
              <a:rPr lang="en-US" altLang="zh-TW" sz="2800" b="1" dirty="0">
                <a:latin typeface="微軟正黑體" panose="020B0604030504040204" pitchFamily="34" charset="-120"/>
                <a:ea typeface="微軟正黑體" panose="020B0604030504040204" pitchFamily="34" charset="-120"/>
              </a:rPr>
              <a:t>Pradhan</a:t>
            </a:r>
            <a:r>
              <a:rPr lang="zh-TW" altLang="en-US" sz="2800" b="1" dirty="0">
                <a:latin typeface="微軟正黑體" panose="020B0604030504040204" pitchFamily="34" charset="-120"/>
                <a:ea typeface="微軟正黑體" panose="020B0604030504040204" pitchFamily="34" charset="-120"/>
              </a:rPr>
              <a:t>等，</a:t>
            </a:r>
            <a:r>
              <a:rPr lang="en-US" altLang="zh-TW" sz="2800" b="1" dirty="0">
                <a:latin typeface="微軟正黑體" panose="020B0604030504040204" pitchFamily="34" charset="-120"/>
                <a:ea typeface="微軟正黑體" panose="020B0604030504040204" pitchFamily="34" charset="-120"/>
              </a:rPr>
              <a:t>2009</a:t>
            </a:r>
            <a:r>
              <a:rPr lang="zh-TW" altLang="en-US" sz="2800" b="1" dirty="0">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555EB6EF-D23B-4BEC-A0E1-8CF5A00DE810}"/>
              </a:ext>
            </a:extLst>
          </p:cNvPr>
          <p:cNvSpPr/>
          <p:nvPr/>
        </p:nvSpPr>
        <p:spPr>
          <a:xfrm>
            <a:off x="221405" y="2754332"/>
            <a:ext cx="11091538" cy="1815882"/>
          </a:xfrm>
          <a:prstGeom prst="rect">
            <a:avLst/>
          </a:prstGeom>
        </p:spPr>
        <p:txBody>
          <a:bodyPr wrap="square">
            <a:spAutoFit/>
          </a:bodyPr>
          <a:lstStyle/>
          <a:p>
            <a:pPr marL="457200" lvl="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有越來越多的證據表示，在訓練期間積極參與任務對於學習轉移至實際場景中時非常重要</a:t>
            </a:r>
            <a:r>
              <a:rPr lang="en-US" altLang="zh-TW" sz="2800" b="1" dirty="0">
                <a:latin typeface="微軟正黑體" panose="020B0604030504040204" pitchFamily="34" charset="-120"/>
                <a:ea typeface="微軟正黑體" panose="020B0604030504040204" pitchFamily="34" charset="-120"/>
              </a:rPr>
              <a:t>(</a:t>
            </a:r>
            <a:r>
              <a:rPr lang="en-US" altLang="zh-TW" sz="2800" b="1" dirty="0" err="1">
                <a:latin typeface="微軟正黑體" panose="020B0604030504040204" pitchFamily="34" charset="-120"/>
                <a:ea typeface="微軟正黑體" panose="020B0604030504040204" pitchFamily="34" charset="-120"/>
              </a:rPr>
              <a:t>Borowsky</a:t>
            </a:r>
            <a:r>
              <a:rPr lang="en-US" altLang="zh-TW" sz="2800" b="1" dirty="0">
                <a:latin typeface="微軟正黑體" panose="020B0604030504040204" pitchFamily="34" charset="-120"/>
                <a:ea typeface="微軟正黑體" panose="020B0604030504040204" pitchFamily="34" charset="-120"/>
              </a:rPr>
              <a:t> and </a:t>
            </a:r>
            <a:r>
              <a:rPr lang="en-US" altLang="zh-TW" sz="2800" b="1" dirty="0" err="1">
                <a:latin typeface="微軟正黑體" panose="020B0604030504040204" pitchFamily="34" charset="-120"/>
                <a:ea typeface="微軟正黑體" panose="020B0604030504040204" pitchFamily="34" charset="-120"/>
              </a:rPr>
              <a:t>Oron</a:t>
            </a:r>
            <a:r>
              <a:rPr lang="en-US" altLang="zh-TW" sz="2800" b="1" dirty="0">
                <a:latin typeface="微軟正黑體" panose="020B0604030504040204" pitchFamily="34" charset="-120"/>
                <a:ea typeface="微軟正黑體" panose="020B0604030504040204" pitchFamily="34" charset="-120"/>
              </a:rPr>
              <a:t>-Gilad, 2013; </a:t>
            </a:r>
            <a:r>
              <a:rPr lang="en-US" altLang="zh-TW" sz="2800" b="1" dirty="0" err="1">
                <a:latin typeface="微軟正黑體" panose="020B0604030504040204" pitchFamily="34" charset="-120"/>
                <a:ea typeface="微軟正黑體" panose="020B0604030504040204" pitchFamily="34" charset="-120"/>
              </a:rPr>
              <a:t>Horswill</a:t>
            </a:r>
            <a:r>
              <a:rPr lang="en-US" altLang="zh-TW" sz="2800" b="1" dirty="0">
                <a:latin typeface="微軟正黑體" panose="020B0604030504040204" pitchFamily="34" charset="-120"/>
                <a:ea typeface="微軟正黑體" panose="020B0604030504040204" pitchFamily="34" charset="-120"/>
              </a:rPr>
              <a:t> et al., 2013; Isler et al., 2009; </a:t>
            </a:r>
            <a:r>
              <a:rPr lang="en-US" altLang="zh-TW" sz="2800" b="1" dirty="0" err="1">
                <a:latin typeface="微軟正黑體" panose="020B0604030504040204" pitchFamily="34" charset="-120"/>
                <a:ea typeface="微軟正黑體" panose="020B0604030504040204" pitchFamily="34" charset="-120"/>
              </a:rPr>
              <a:t>Kahana</a:t>
            </a:r>
            <a:r>
              <a:rPr lang="en-US" altLang="zh-TW" sz="2800" b="1" dirty="0">
                <a:latin typeface="微軟正黑體" panose="020B0604030504040204" pitchFamily="34" charset="-120"/>
                <a:ea typeface="微軟正黑體" panose="020B0604030504040204" pitchFamily="34" charset="-120"/>
              </a:rPr>
              <a:t>-Levy et al., 2018; McKenna et al., 2006; </a:t>
            </a:r>
            <a:r>
              <a:rPr lang="en-US" altLang="zh-TW" sz="2800" b="1" dirty="0" err="1">
                <a:latin typeface="微軟正黑體" panose="020B0604030504040204" pitchFamily="34" charset="-120"/>
                <a:ea typeface="微軟正黑體" panose="020B0604030504040204" pitchFamily="34" charset="-120"/>
              </a:rPr>
              <a:t>Wetton</a:t>
            </a:r>
            <a:r>
              <a:rPr lang="en-US" altLang="zh-TW" sz="2800" b="1" dirty="0">
                <a:latin typeface="微軟正黑體" panose="020B0604030504040204" pitchFamily="34" charset="-120"/>
                <a:ea typeface="微軟正黑體" panose="020B0604030504040204" pitchFamily="34" charset="-120"/>
              </a:rPr>
              <a:t> et al., 2013)</a:t>
            </a:r>
            <a:r>
              <a:rPr lang="zh-TW" altLang="en-US" sz="2800" b="1" dirty="0">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FFBC74A2-3E3D-4DDB-A371-E499A11FC232}"/>
              </a:ext>
            </a:extLst>
          </p:cNvPr>
          <p:cNvSpPr/>
          <p:nvPr/>
        </p:nvSpPr>
        <p:spPr>
          <a:xfrm>
            <a:off x="221405" y="4715137"/>
            <a:ext cx="11091538"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自我學習的訓練方法，對於提升駕駛者</a:t>
            </a:r>
            <a:r>
              <a:rPr lang="en-US" altLang="zh-TW" sz="2800" b="1" dirty="0">
                <a:latin typeface="微軟正黑體" panose="020B0604030504040204" pitchFamily="34" charset="-120"/>
                <a:ea typeface="微軟正黑體" panose="020B0604030504040204" pitchFamily="34" charset="-120"/>
              </a:rPr>
              <a:t>HP</a:t>
            </a:r>
            <a:r>
              <a:rPr lang="zh-TW" altLang="en-US" sz="2800" b="1" dirty="0">
                <a:latin typeface="微軟正黑體" panose="020B0604030504040204" pitchFamily="34" charset="-120"/>
                <a:ea typeface="微軟正黑體" panose="020B0604030504040204" pitchFamily="34" charset="-120"/>
              </a:rPr>
              <a:t>能力的也具有有效性</a:t>
            </a:r>
            <a:r>
              <a:rPr lang="da-DK" altLang="zh-TW" sz="2800" b="1" dirty="0">
                <a:latin typeface="微軟正黑體" panose="020B0604030504040204" pitchFamily="34" charset="-120"/>
                <a:ea typeface="微軟正黑體" panose="020B0604030504040204" pitchFamily="34" charset="-120"/>
              </a:rPr>
              <a:t>(Horswill et al., 2017; Young et al., 2017)</a:t>
            </a:r>
            <a:r>
              <a:rPr lang="zh-TW" altLang="en-US" sz="2800" b="1" dirty="0">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7642242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106295</TotalTime>
  <Words>4579</Words>
  <Application>Microsoft Office PowerPoint</Application>
  <PresentationFormat>寬螢幕</PresentationFormat>
  <Paragraphs>351</Paragraphs>
  <Slides>42</Slides>
  <Notes>42</Notes>
  <HiddenSlides>1</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42</vt:i4>
      </vt:variant>
    </vt:vector>
  </HeadingPairs>
  <TitlesOfParts>
    <vt:vector size="52" baseType="lpstr">
      <vt:lpstr>等线</vt:lpstr>
      <vt:lpstr>NexusSerif</vt:lpstr>
      <vt:lpstr>微軟正黑體</vt:lpstr>
      <vt:lpstr>新細明體</vt:lpstr>
      <vt:lpstr>Arial</vt:lpstr>
      <vt:lpstr>Calibri</vt:lpstr>
      <vt:lpstr>Calibri Light</vt:lpstr>
      <vt:lpstr>times new roman</vt:lpstr>
      <vt:lpstr>Wingdings</vt:lpstr>
      <vt:lpstr>Office 佈景主題</vt:lpstr>
      <vt:lpstr>The effects of repetitive presentation of specific hazards on eye movements in hazard perception training, of experienced and young-inexperienced drivers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 FOR NEWBORNS - CERTAIN IMPLICATIONS AND RECOMMENDATIONS FOR PARENTS AND DESIGNERS</dc:title>
  <dc:creator>姿璇 陳</dc:creator>
  <cp:lastModifiedBy>姿璇</cp:lastModifiedBy>
  <cp:revision>1201</cp:revision>
  <cp:lastPrinted>2020-02-05T01:20:37Z</cp:lastPrinted>
  <dcterms:created xsi:type="dcterms:W3CDTF">2019-09-16T01:58:32Z</dcterms:created>
  <dcterms:modified xsi:type="dcterms:W3CDTF">2020-07-11T13:56:11Z</dcterms:modified>
</cp:coreProperties>
</file>