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handoutMasterIdLst>
    <p:handoutMasterId r:id="rId29"/>
  </p:handoutMasterIdLst>
  <p:sldIdLst>
    <p:sldId id="256" r:id="rId2"/>
    <p:sldId id="307" r:id="rId3"/>
    <p:sldId id="339" r:id="rId4"/>
    <p:sldId id="340" r:id="rId5"/>
    <p:sldId id="259" r:id="rId6"/>
    <p:sldId id="325" r:id="rId7"/>
    <p:sldId id="329" r:id="rId8"/>
    <p:sldId id="328" r:id="rId9"/>
    <p:sldId id="327" r:id="rId10"/>
    <p:sldId id="331" r:id="rId11"/>
    <p:sldId id="330" r:id="rId12"/>
    <p:sldId id="298" r:id="rId13"/>
    <p:sldId id="332" r:id="rId14"/>
    <p:sldId id="336" r:id="rId15"/>
    <p:sldId id="335" r:id="rId16"/>
    <p:sldId id="334" r:id="rId17"/>
    <p:sldId id="333" r:id="rId18"/>
    <p:sldId id="337" r:id="rId19"/>
    <p:sldId id="338" r:id="rId20"/>
    <p:sldId id="299" r:id="rId21"/>
    <p:sldId id="296" r:id="rId22"/>
    <p:sldId id="320" r:id="rId23"/>
    <p:sldId id="321" r:id="rId24"/>
    <p:sldId id="324" r:id="rId25"/>
    <p:sldId id="323" r:id="rId26"/>
    <p:sldId id="278" r:id="rId27"/>
  </p:sldIdLst>
  <p:sldSz cx="9144000" cy="5143500" type="screen16x9"/>
  <p:notesSz cx="6858000" cy="9144000"/>
  <p:embeddedFontLst>
    <p:embeddedFont>
      <p:font typeface="宋体" panose="02010600030101010101" pitchFamily="2" charset="-122"/>
      <p:regular r:id="rId30"/>
    </p:embeddedFont>
    <p:embeddedFont>
      <p:font typeface="Arvo" panose="02020500000000000000"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Condensed" panose="02020500000000000000" charset="0"/>
      <p:regular r:id="rId39"/>
      <p:bold r:id="rId40"/>
      <p:italic r:id="rId41"/>
      <p:boldItalic r:id="rId42"/>
    </p:embeddedFont>
    <p:embeddedFont>
      <p:font typeface="Roboto Condensed Light" panose="02020500000000000000" charset="0"/>
      <p:regular r:id="rId43"/>
      <p:bold r:id="rId44"/>
      <p:italic r:id="rId45"/>
      <p:boldItalic r:id="rId46"/>
    </p:embeddedFont>
    <p:embeddedFont>
      <p:font typeface="微軟正黑體" panose="020B0604030504040204" pitchFamily="34" charset="-12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58002" autoAdjust="0"/>
  </p:normalViewPr>
  <p:slideViewPr>
    <p:cSldViewPr snapToGrid="0">
      <p:cViewPr varScale="1">
        <p:scale>
          <a:sx n="81" d="100"/>
          <a:sy n="81"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2022年5月12日星期四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50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011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099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77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a:t>只有少數研究檢驗了民族文化對自動化信任的影響。</a:t>
            </a:r>
            <a:r>
              <a:rPr lang="fr-FR" altLang="zh-TW" sz="1050" b="0" i="0" dirty="0">
                <a:solidFill>
                  <a:srgbClr val="333333"/>
                </a:solidFill>
                <a:effectLst/>
                <a:latin typeface="Arial" panose="020B0604020202020204" pitchFamily="34" charset="0"/>
              </a:rPr>
              <a:t> </a:t>
            </a:r>
            <a:endParaRPr dirty="0"/>
          </a:p>
        </p:txBody>
      </p:sp>
    </p:spTree>
    <p:extLst>
      <p:ext uri="{BB962C8B-B14F-4D97-AF65-F5344CB8AC3E}">
        <p14:creationId xmlns:p14="http://schemas.microsoft.com/office/powerpoint/2010/main" val="2921094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571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5880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800" b="0" i="0" u="none" strike="noStrike" dirty="0">
                <a:solidFill>
                  <a:srgbClr val="595959"/>
                </a:solidFill>
                <a:effectLst/>
                <a:latin typeface="Arial" panose="020B0604020202020204" pitchFamily="34" charset="0"/>
              </a:rPr>
              <a:t>[65]</a:t>
            </a:r>
            <a:r>
              <a:rPr lang="zh-TW" altLang="en-US" sz="1800" b="0" i="0" u="none" strike="noStrike" dirty="0">
                <a:solidFill>
                  <a:srgbClr val="595959"/>
                </a:solidFill>
                <a:effectLst/>
                <a:latin typeface="Arial" panose="020B0604020202020204" pitchFamily="34" charset="0"/>
              </a:rPr>
              <a:t>，這表明女性在越軌後信任度下降的幅度小於男性，因為她們更願意維持人際關係。</a:t>
            </a:r>
            <a:endParaRPr dirty="0"/>
          </a:p>
        </p:txBody>
      </p:sp>
    </p:spTree>
    <p:extLst>
      <p:ext uri="{BB962C8B-B14F-4D97-AF65-F5344CB8AC3E}">
        <p14:creationId xmlns:p14="http://schemas.microsoft.com/office/powerpoint/2010/main" val="392074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a:t>
            </a: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旅途訊息準確性對路線選擇的影響</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t>2.</a:t>
            </a:r>
            <a:r>
              <a:rPr lang="zh-TW" altLang="en-US" dirty="0"/>
              <a:t>職業與非職業駕駛因疲勞而產生之駕駛行威績效與風險差異之研究</a:t>
            </a:r>
            <a:endParaRPr lang="en-US" altLang="zh-TW" dirty="0"/>
          </a:p>
          <a:p>
            <a:pPr marL="0" lvl="0" indent="0" algn="l" rtl="0">
              <a:spcBef>
                <a:spcPts val="0"/>
              </a:spcBef>
              <a:spcAft>
                <a:spcPts val="0"/>
              </a:spcAft>
              <a:buNone/>
            </a:pPr>
            <a:r>
              <a:rPr lang="zh-TW" altLang="en-US" dirty="0"/>
              <a:t>   不同酒精濃度下酒價回饋對駕駛意願及行為績效的影響</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使用生理數據結合即時旅行資訊的潛在認知效應預測混合路線選擇模型</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800" dirty="0"/>
              <a:t>   通過技術協助駕駛的合作行為 </a:t>
            </a:r>
            <a:r>
              <a:rPr lang="en-US" altLang="zh-TW" sz="1800" dirty="0"/>
              <a:t>– </a:t>
            </a:r>
            <a:r>
              <a:rPr lang="en-US" altLang="zh-TW" sz="1100" dirty="0"/>
              <a:t>HMI </a:t>
            </a:r>
            <a:r>
              <a:rPr lang="zh-TW" altLang="en-US" sz="1100" dirty="0"/>
              <a:t>、駕駛接受度影響駕駛的行為和負荷量</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dirty="0">
                <a:latin typeface="微軟正黑體" panose="020B0604030504040204" pitchFamily="34" charset="-120"/>
                <a:ea typeface="微軟正黑體" panose="020B0604030504040204" pitchFamily="34" charset="-120"/>
              </a:rPr>
              <a:t>   多種交通訊息源對路徑選擇的影響</a:t>
            </a:r>
            <a:endParaRPr lang="en-US" altLang="zh-TW" dirty="0"/>
          </a:p>
          <a:p>
            <a:pPr marL="0" lvl="0" indent="0" algn="l" rtl="0">
              <a:spcBef>
                <a:spcPts val="0"/>
              </a:spcBef>
              <a:spcAft>
                <a:spcPts val="0"/>
              </a:spcAft>
              <a:buNone/>
            </a:pPr>
            <a:r>
              <a:rPr lang="en-US" altLang="zh-TW" sz="1100" dirty="0"/>
              <a:t>3.</a:t>
            </a:r>
            <a:r>
              <a:rPr lang="zh-TW" altLang="en-US" sz="1100" dirty="0"/>
              <a:t> 在自動化系統中即時估計駕駛的信任度</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4.</a:t>
            </a:r>
            <a:r>
              <a:rPr lang="zh-TW" altLang="en-US" sz="1100" dirty="0"/>
              <a:t>順從性和信任的獨立性：自動化中誤警比漏失更糟糕嗎？</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自動化可靠性和信任：貝氏定理方法</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cs typeface="Arial"/>
                <a:sym typeface="Arial"/>
              </a:rPr>
              <a:t>   </a:t>
            </a:r>
            <a:r>
              <a:rPr lang="zh-TW" altLang="en-US" sz="1100" dirty="0"/>
              <a:t>旅途訊息準確性對路線選擇的影響</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0" dirty="0"/>
              <a:t>   你想讓我相信機器人嗎？人機交互信任量表的開發</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人機交互過程中動態信任的計算建模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5.</a:t>
            </a:r>
            <a:r>
              <a:rPr lang="zh-TW" altLang="en-US" sz="1100" dirty="0"/>
              <a:t>在自動化系統中即時估計駕駛的信任度</a:t>
            </a:r>
            <a:endParaRPr lang="en-US" altLang="zh-TW" sz="1100" dirty="0"/>
          </a:p>
          <a:p>
            <a:pPr marL="0" lvl="0" indent="0" algn="l" rtl="0">
              <a:spcBef>
                <a:spcPts val="0"/>
              </a:spcBef>
              <a:spcAft>
                <a:spcPts val="0"/>
              </a:spcAft>
              <a:buNone/>
            </a:pPr>
            <a:r>
              <a:rPr lang="en-US" altLang="zh-TW" sz="1100" dirty="0"/>
              <a:t>6.</a:t>
            </a:r>
            <a:r>
              <a:rPr lang="zh-TW" altLang="en-US" sz="1100" dirty="0"/>
              <a:t>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 </a:t>
            </a:r>
            <a:r>
              <a:rPr lang="zh-TW" altLang="en-US" dirty="0"/>
              <a:t>使受託人能夠影響領域的一組技能、能力和特徵。</a:t>
            </a:r>
          </a:p>
          <a:p>
            <a:pPr marL="0" lvl="0" indent="0" algn="l" rtl="0">
              <a:spcBef>
                <a:spcPts val="0"/>
              </a:spcBef>
              <a:spcAft>
                <a:spcPts val="0"/>
              </a:spcAft>
              <a:buNone/>
            </a:pPr>
            <a:r>
              <a:rPr lang="en-US" altLang="zh-TW" dirty="0"/>
              <a:t>2. </a:t>
            </a:r>
            <a:r>
              <a:rPr lang="zh-TW" altLang="en-US" dirty="0"/>
              <a:t>特定領域的專業技能或深入知識。</a:t>
            </a:r>
          </a:p>
          <a:p>
            <a:pPr marL="0" lvl="0" indent="0" algn="l" rtl="0">
              <a:spcBef>
                <a:spcPts val="0"/>
              </a:spcBef>
              <a:spcAft>
                <a:spcPts val="0"/>
              </a:spcAft>
              <a:buNone/>
            </a:pPr>
            <a:r>
              <a:rPr lang="en-US" altLang="zh-TW" dirty="0"/>
              <a:t>3. </a:t>
            </a:r>
            <a:r>
              <a:rPr lang="zh-TW" altLang="en-US" dirty="0"/>
              <a:t>成功完成一項任務（或操作）的能力。</a:t>
            </a:r>
          </a:p>
          <a:p>
            <a:pPr marL="0" lvl="0" indent="0" algn="l" rtl="0">
              <a:spcBef>
                <a:spcPts val="0"/>
              </a:spcBef>
              <a:spcAft>
                <a:spcPts val="0"/>
              </a:spcAft>
              <a:buNone/>
            </a:pPr>
            <a:r>
              <a:rPr lang="en-US" altLang="zh-TW" dirty="0"/>
              <a:t>4. </a:t>
            </a:r>
            <a:r>
              <a:rPr lang="zh-TW" altLang="en-US" dirty="0"/>
              <a:t>行為一致和預期的程度。</a:t>
            </a:r>
          </a:p>
          <a:p>
            <a:pPr marL="0" lvl="0" indent="0" algn="l" rtl="0">
              <a:spcBef>
                <a:spcPts val="0"/>
              </a:spcBef>
              <a:spcAft>
                <a:spcPts val="0"/>
              </a:spcAft>
              <a:buNone/>
            </a:pPr>
            <a:r>
              <a:rPr lang="en-US" altLang="zh-TW" dirty="0"/>
              <a:t>5. </a:t>
            </a:r>
            <a:r>
              <a:rPr lang="zh-TW" altLang="en-US" dirty="0"/>
              <a:t>任務或操作中動作的一致性。</a:t>
            </a:r>
          </a:p>
          <a:p>
            <a:pPr marL="0" lvl="0" indent="0" algn="l" rtl="0">
              <a:spcBef>
                <a:spcPts val="0"/>
              </a:spcBef>
              <a:spcAft>
                <a:spcPts val="0"/>
              </a:spcAft>
              <a:buNone/>
            </a:pPr>
            <a:r>
              <a:rPr lang="en-US" altLang="zh-TW" dirty="0"/>
              <a:t>6. </a:t>
            </a:r>
            <a:r>
              <a:rPr lang="zh-TW" altLang="en-US" dirty="0"/>
              <a:t>對未來行為的預期程度。</a:t>
            </a:r>
          </a:p>
          <a:p>
            <a:pPr marL="0" lvl="0" indent="0" algn="l" rtl="0">
              <a:spcBef>
                <a:spcPts val="0"/>
              </a:spcBef>
              <a:spcAft>
                <a:spcPts val="0"/>
              </a:spcAft>
              <a:buNone/>
            </a:pPr>
            <a:r>
              <a:rPr lang="en-US" altLang="zh-TW" dirty="0"/>
              <a:t>7. </a:t>
            </a:r>
            <a:r>
              <a:rPr lang="zh-TW" altLang="en-US" dirty="0"/>
              <a:t>始終如一的良好表現。</a:t>
            </a:r>
          </a:p>
          <a:p>
            <a:pPr marL="0" lvl="0" indent="0" algn="l" rtl="0">
              <a:spcBef>
                <a:spcPts val="0"/>
              </a:spcBef>
              <a:spcAft>
                <a:spcPts val="0"/>
              </a:spcAft>
              <a:buNone/>
            </a:pPr>
            <a:r>
              <a:rPr lang="en-US" altLang="zh-TW" dirty="0"/>
              <a:t>8. </a:t>
            </a:r>
            <a:r>
              <a:rPr lang="zh-TW" altLang="en-US" dirty="0"/>
              <a:t>在有利或有用的時間完成或發生。</a:t>
            </a:r>
          </a:p>
          <a:p>
            <a:pPr marL="0" lvl="0" indent="0" algn="l" rtl="0">
              <a:spcBef>
                <a:spcPts val="0"/>
              </a:spcBef>
              <a:spcAft>
                <a:spcPts val="0"/>
              </a:spcAft>
              <a:buNone/>
            </a:pPr>
            <a:r>
              <a:rPr lang="en-US" altLang="zh-TW" dirty="0"/>
              <a:t>9. </a:t>
            </a:r>
            <a:r>
              <a:rPr lang="zh-TW" altLang="en-US" dirty="0"/>
              <a:t>理解力或理解某事的能力。</a:t>
            </a:r>
            <a:endParaRPr dirty="0"/>
          </a:p>
        </p:txBody>
      </p:sp>
    </p:spTree>
    <p:extLst>
      <p:ext uri="{BB962C8B-B14F-4D97-AF65-F5344CB8AC3E}">
        <p14:creationId xmlns:p14="http://schemas.microsoft.com/office/powerpoint/2010/main" val="1755820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423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a:t>
            </a:r>
            <a:r>
              <a:rPr lang="zh-TW" altLang="en-US" dirty="0"/>
              <a:t>要不要有</a:t>
            </a:r>
            <a:endParaRPr lang="en-US" altLang="zh-TW" dirty="0"/>
          </a:p>
          <a:p>
            <a:pPr marL="0" lvl="0" indent="0" algn="l" rtl="0">
              <a:spcBef>
                <a:spcPts val="0"/>
              </a:spcBef>
              <a:spcAft>
                <a:spcPts val="0"/>
              </a:spcAft>
              <a:buNone/>
            </a:pPr>
            <a:r>
              <a:rPr lang="en-US" altLang="zh-TW" dirty="0"/>
              <a:t>2.</a:t>
            </a:r>
            <a:r>
              <a:rPr lang="zh-TW" altLang="en-US" dirty="0"/>
              <a:t>可以出現。但是對於實際的作用</a:t>
            </a:r>
            <a:endParaRPr dirty="0"/>
          </a:p>
        </p:txBody>
      </p:sp>
    </p:spTree>
    <p:extLst>
      <p:ext uri="{BB962C8B-B14F-4D97-AF65-F5344CB8AC3E}">
        <p14:creationId xmlns:p14="http://schemas.microsoft.com/office/powerpoint/2010/main" val="285501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986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5242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54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0" i="0" dirty="0">
                <a:solidFill>
                  <a:srgbClr val="FF0000"/>
                </a:solidFill>
                <a:effectLst/>
                <a:latin typeface="Roboto" panose="02000000000000000000" pitchFamily="2" charset="0"/>
              </a:rPr>
              <a:t>研究表明，信任對自動化的影響可能因不同領域而異 </a:t>
            </a:r>
            <a:r>
              <a:rPr lang="en-US" altLang="zh-TW" sz="1100" b="0" i="0" dirty="0">
                <a:solidFill>
                  <a:srgbClr val="FF0000"/>
                </a:solidFill>
                <a:effectLst/>
                <a:latin typeface="Roboto" panose="02000000000000000000" pitchFamily="2" charset="0"/>
              </a:rPr>
              <a:t>[21]</a:t>
            </a:r>
            <a:endParaRPr lang="zh-TW" altLang="en-US" sz="1100" dirty="0">
              <a:solidFill>
                <a:srgbClr val="FF00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823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86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503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551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dirty="0"/>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775704"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進度</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307777"/>
          </a:xfrm>
          <a:prstGeom prst="rect">
            <a:avLst/>
          </a:prstGeom>
          <a:noFill/>
        </p:spPr>
        <p:txBody>
          <a:bodyPr wrap="square" rtlCol="0">
            <a:spAutoFit/>
          </a:bodyPr>
          <a:lstStyle/>
          <a:p>
            <a:r>
              <a:rPr lang="en-US" altLang="zh-TW" dirty="0">
                <a:solidFill>
                  <a:schemeClr val="bg1"/>
                </a:solidFill>
              </a:rPr>
              <a:t>We're right on target.</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日期</a:t>
            </a:r>
            <a:r>
              <a:rPr lang="en-US" altLang="zh-TW" i="1" dirty="0">
                <a:latin typeface="微軟正黑體" panose="020B0604030504040204" pitchFamily="34" charset="-120"/>
                <a:ea typeface="微軟正黑體" panose="020B0604030504040204" pitchFamily="34" charset="-120"/>
              </a:rPr>
              <a:t>:2022/5/6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23" name="內容版面配置區 2">
            <a:extLst>
              <a:ext uri="{FF2B5EF4-FFF2-40B4-BE49-F238E27FC236}">
                <a16:creationId xmlns:a16="http://schemas.microsoft.com/office/drawing/2014/main" id="{8591A6B9-0C9D-D64A-138A-BBECC7E84FD0}"/>
              </a:ext>
            </a:extLst>
          </p:cNvPr>
          <p:cNvSpPr txBox="1">
            <a:spLocks/>
          </p:cNvSpPr>
          <p:nvPr/>
        </p:nvSpPr>
        <p:spPr>
          <a:xfrm>
            <a:off x="141120" y="1685784"/>
            <a:ext cx="2981159" cy="2883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500" dirty="0">
                <a:solidFill>
                  <a:srgbClr val="000000"/>
                </a:solidFill>
                <a:latin typeface="微軟正黑體" panose="020B0604030504040204" pitchFamily="34" charset="-120"/>
                <a:ea typeface="微軟正黑體" panose="020B0604030504040204" pitchFamily="34" charset="-120"/>
              </a:rPr>
              <a:t>顯著的交互作用包括</a:t>
            </a:r>
            <a:endParaRPr lang="en-US" altLang="zh-TW" sz="1500" dirty="0">
              <a:solidFill>
                <a:srgbClr val="000000"/>
              </a:solidFill>
              <a:latin typeface="微軟正黑體" panose="020B0604030504040204" pitchFamily="34" charset="-120"/>
              <a:ea typeface="微軟正黑體" panose="020B0604030504040204" pitchFamily="34" charset="-120"/>
            </a:endParaRPr>
          </a:p>
          <a:p>
            <a:pPr lvl="1"/>
            <a:r>
              <a:rPr lang="zh-TW" altLang="en-US" sz="1500" dirty="0">
                <a:solidFill>
                  <a:srgbClr val="000000"/>
                </a:solidFill>
                <a:latin typeface="微軟正黑體" panose="020B0604030504040204" pitchFamily="34" charset="-120"/>
                <a:ea typeface="微軟正黑體" panose="020B0604030504040204" pitchFamily="34" charset="-120"/>
              </a:rPr>
              <a:t>可靠性 </a:t>
            </a:r>
            <a:r>
              <a:rPr lang="en-US" altLang="zh-TW" sz="1500" dirty="0">
                <a:solidFill>
                  <a:srgbClr val="000000"/>
                </a:solidFill>
                <a:latin typeface="微軟正黑體" panose="020B0604030504040204" pitchFamily="34" charset="-120"/>
                <a:ea typeface="微軟正黑體" panose="020B0604030504040204" pitchFamily="34" charset="-120"/>
              </a:rPr>
              <a:t>× </a:t>
            </a:r>
            <a:r>
              <a:rPr lang="zh-TW" altLang="en-US" sz="1500" dirty="0">
                <a:solidFill>
                  <a:srgbClr val="000000"/>
                </a:solidFill>
                <a:latin typeface="微軟正黑體" panose="020B0604030504040204" pitchFamily="34" charset="-120"/>
                <a:ea typeface="微軟正黑體" panose="020B0604030504040204" pitchFamily="34" charset="-120"/>
              </a:rPr>
              <a:t>描述，</a:t>
            </a:r>
            <a:r>
              <a:rPr lang="en-US" altLang="zh-TW" sz="1500" dirty="0">
                <a:solidFill>
                  <a:srgbClr val="000000"/>
                </a:solidFill>
                <a:latin typeface="微軟正黑體" panose="020B0604030504040204" pitchFamily="34" charset="-120"/>
                <a:ea typeface="微軟正黑體" panose="020B0604030504040204" pitchFamily="34" charset="-120"/>
              </a:rPr>
              <a:t>F (1, 439) = 6.69, p = 0.010</a:t>
            </a:r>
          </a:p>
          <a:p>
            <a:pPr lvl="1"/>
            <a:r>
              <a:rPr lang="zh-TW" altLang="en-US" sz="1500" dirty="0">
                <a:solidFill>
                  <a:srgbClr val="000000"/>
                </a:solidFill>
                <a:latin typeface="微軟正黑體" panose="020B0604030504040204" pitchFamily="34" charset="-120"/>
                <a:ea typeface="微軟正黑體" panose="020B0604030504040204" pitchFamily="34" charset="-120"/>
              </a:rPr>
              <a:t>可靠性 </a:t>
            </a:r>
            <a:r>
              <a:rPr lang="en-US" altLang="zh-TW" sz="1500" dirty="0">
                <a:solidFill>
                  <a:srgbClr val="000000"/>
                </a:solidFill>
                <a:latin typeface="微軟正黑體" panose="020B0604030504040204" pitchFamily="34" charset="-120"/>
                <a:ea typeface="微軟正黑體" panose="020B0604030504040204" pitchFamily="34" charset="-120"/>
              </a:rPr>
              <a:t>× </a:t>
            </a:r>
            <a:r>
              <a:rPr lang="zh-TW" altLang="en-US" sz="1500" dirty="0">
                <a:solidFill>
                  <a:srgbClr val="000000"/>
                </a:solidFill>
                <a:latin typeface="微軟正黑體" panose="020B0604030504040204" pitchFamily="34" charset="-120"/>
                <a:ea typeface="微軟正黑體" panose="020B0604030504040204" pitchFamily="34" charset="-120"/>
              </a:rPr>
              <a:t>回饋</a:t>
            </a:r>
            <a:r>
              <a:rPr lang="en-US" altLang="zh-TW" sz="1500" dirty="0">
                <a:solidFill>
                  <a:srgbClr val="000000"/>
                </a:solidFill>
                <a:latin typeface="微軟正黑體" panose="020B0604030504040204" pitchFamily="34" charset="-120"/>
                <a:ea typeface="微軟正黑體" panose="020B0604030504040204" pitchFamily="34" charset="-120"/>
              </a:rPr>
              <a:t>, F(1, 439)=14.53, p&lt;0.001</a:t>
            </a:r>
          </a:p>
          <a:p>
            <a:pPr lvl="1"/>
            <a:r>
              <a:rPr lang="zh-TW" altLang="en-US" sz="1500" dirty="0">
                <a:solidFill>
                  <a:srgbClr val="000000"/>
                </a:solidFill>
                <a:latin typeface="微軟正黑體" panose="020B0604030504040204" pitchFamily="34" charset="-120"/>
                <a:ea typeface="微軟正黑體" panose="020B0604030504040204" pitchFamily="34" charset="-120"/>
              </a:rPr>
              <a:t>描述</a:t>
            </a:r>
            <a:r>
              <a:rPr lang="en-US" altLang="zh-TW" sz="1500" dirty="0">
                <a:solidFill>
                  <a:srgbClr val="000000"/>
                </a:solidFill>
                <a:latin typeface="微軟正黑體" panose="020B0604030504040204" pitchFamily="34" charset="-120"/>
                <a:ea typeface="微軟正黑體" panose="020B0604030504040204" pitchFamily="34" charset="-120"/>
              </a:rPr>
              <a:t>× </a:t>
            </a:r>
            <a:r>
              <a:rPr lang="zh-TW" altLang="en-US" sz="1500" dirty="0">
                <a:solidFill>
                  <a:srgbClr val="000000"/>
                </a:solidFill>
                <a:latin typeface="微軟正黑體" panose="020B0604030504040204" pitchFamily="34" charset="-120"/>
                <a:ea typeface="微軟正黑體" panose="020B0604030504040204" pitchFamily="34" charset="-120"/>
              </a:rPr>
              <a:t>回饋</a:t>
            </a:r>
            <a:r>
              <a:rPr lang="en-US" altLang="zh-TW" sz="1500" dirty="0">
                <a:solidFill>
                  <a:srgbClr val="000000"/>
                </a:solidFill>
                <a:latin typeface="微軟正黑體" panose="020B0604030504040204" pitchFamily="34" charset="-120"/>
                <a:ea typeface="微軟正黑體" panose="020B0604030504040204" pitchFamily="34" charset="-120"/>
              </a:rPr>
              <a:t>, F(1, 439)=4..44, p=0.036</a:t>
            </a:r>
          </a:p>
          <a:p>
            <a:pPr lvl="1"/>
            <a:endParaRPr lang="zh-TW" altLang="en-US" sz="1500" dirty="0">
              <a:solidFill>
                <a:schemeClr val="bg1">
                  <a:alpha val="60000"/>
                </a:schemeClr>
              </a:solidFill>
              <a:latin typeface="微軟正黑體" panose="020B0604030504040204" pitchFamily="34" charset="-120"/>
              <a:ea typeface="微軟正黑體" panose="020B0604030504040204" pitchFamily="34" charset="-120"/>
            </a:endParaRPr>
          </a:p>
          <a:p>
            <a:endParaRPr lang="zh-TW" altLang="en-US" sz="1500" dirty="0">
              <a:solidFill>
                <a:schemeClr val="bg1">
                  <a:alpha val="60000"/>
                </a:schemeClr>
              </a:solidFill>
              <a:latin typeface="微軟正黑體" panose="020B0604030504040204" pitchFamily="34" charset="-120"/>
              <a:ea typeface="微軟正黑體" panose="020B0604030504040204" pitchFamily="34" charset="-120"/>
            </a:endParaRPr>
          </a:p>
        </p:txBody>
      </p:sp>
      <p:pic>
        <p:nvPicPr>
          <p:cNvPr id="24" name="圖片 23">
            <a:extLst>
              <a:ext uri="{FF2B5EF4-FFF2-40B4-BE49-F238E27FC236}">
                <a16:creationId xmlns:a16="http://schemas.microsoft.com/office/drawing/2014/main" id="{248D37FA-14FC-B392-4F93-24A329739178}"/>
              </a:ext>
            </a:extLst>
          </p:cNvPr>
          <p:cNvPicPr>
            <a:picLocks noChangeAspect="1"/>
          </p:cNvPicPr>
          <p:nvPr/>
        </p:nvPicPr>
        <p:blipFill>
          <a:blip r:embed="rId3"/>
          <a:stretch>
            <a:fillRect/>
          </a:stretch>
        </p:blipFill>
        <p:spPr>
          <a:xfrm>
            <a:off x="3972987" y="1348826"/>
            <a:ext cx="3509459" cy="2729579"/>
          </a:xfrm>
          <a:prstGeom prst="rect">
            <a:avLst/>
          </a:prstGeom>
        </p:spPr>
      </p:pic>
      <p:sp>
        <p:nvSpPr>
          <p:cNvPr id="25" name="文字方塊 24">
            <a:extLst>
              <a:ext uri="{FF2B5EF4-FFF2-40B4-BE49-F238E27FC236}">
                <a16:creationId xmlns:a16="http://schemas.microsoft.com/office/drawing/2014/main" id="{53E5FEFF-A679-C898-5EAA-73A9B4882359}"/>
              </a:ext>
            </a:extLst>
          </p:cNvPr>
          <p:cNvSpPr txBox="1"/>
          <p:nvPr/>
        </p:nvSpPr>
        <p:spPr>
          <a:xfrm>
            <a:off x="2728073" y="4374890"/>
            <a:ext cx="4574040" cy="523220"/>
          </a:xfrm>
          <a:prstGeom prst="rect">
            <a:avLst/>
          </a:prstGeom>
          <a:noFill/>
        </p:spPr>
        <p:txBody>
          <a:bodyPr wrap="square">
            <a:spAutoFit/>
          </a:bodyPr>
          <a:lstStyle/>
          <a:p>
            <a:pPr rtl="0"/>
            <a:r>
              <a:rPr lang="zh-TW" altLang="en-US" dirty="0"/>
              <a:t>靈敏度 </a:t>
            </a:r>
            <a:r>
              <a:rPr lang="en-US" altLang="zh-TW" dirty="0"/>
              <a:t>(d‘) </a:t>
            </a:r>
            <a:r>
              <a:rPr lang="zh-TW" altLang="en-US" dirty="0"/>
              <a:t>作為回饋、描述和可靠性的函數 ，並且所有三個交互都是顯著的。</a:t>
            </a:r>
          </a:p>
        </p:txBody>
      </p:sp>
    </p:spTree>
    <p:extLst>
      <p:ext uri="{BB962C8B-B14F-4D97-AF65-F5344CB8AC3E}">
        <p14:creationId xmlns:p14="http://schemas.microsoft.com/office/powerpoint/2010/main" val="140410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總結</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當系統可靠性從 </a:t>
            </a:r>
            <a:r>
              <a:rPr lang="en-US" altLang="zh-TW" sz="1800" dirty="0">
                <a:latin typeface="微軟正黑體" panose="020B0604030504040204" pitchFamily="34" charset="-120"/>
                <a:ea typeface="微軟正黑體" panose="020B0604030504040204" pitchFamily="34" charset="-120"/>
              </a:rPr>
              <a:t>60% </a:t>
            </a:r>
            <a:r>
              <a:rPr lang="zh-TW" altLang="en-US" sz="1800" dirty="0">
                <a:latin typeface="微軟正黑體" panose="020B0604030504040204" pitchFamily="34" charset="-120"/>
                <a:ea typeface="微軟正黑體" panose="020B0604030504040204" pitchFamily="34" charset="-120"/>
              </a:rPr>
              <a:t>提高到 </a:t>
            </a:r>
            <a:r>
              <a:rPr lang="en-US" altLang="zh-TW" sz="1800" dirty="0">
                <a:latin typeface="微軟正黑體" panose="020B0604030504040204" pitchFamily="34" charset="-120"/>
                <a:ea typeface="微軟正黑體" panose="020B0604030504040204" pitchFamily="34" charset="-120"/>
              </a:rPr>
              <a:t>90% </a:t>
            </a:r>
            <a:r>
              <a:rPr lang="zh-TW" altLang="en-US" sz="1800" dirty="0">
                <a:latin typeface="微軟正黑體" panose="020B0604030504040204" pitchFamily="34" charset="-120"/>
                <a:ea typeface="微軟正黑體" panose="020B0604030504040204" pitchFamily="34" charset="-120"/>
              </a:rPr>
              <a:t>時，參與者的決策敏感度有所提高，這一結果與先前的研究一致，表明具有更高可靠性的自動化系統可以提高性能 </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Chen et al.,2018; Chancey et al., 2017; Dixon</a:t>
            </a:r>
            <a:r>
              <a:rPr lang="en-US" altLang="zh-TW" sz="1800" dirty="0">
                <a:latin typeface="微軟正黑體" panose="020B0604030504040204" pitchFamily="34" charset="-120"/>
                <a:ea typeface="微軟正黑體" panose="020B0604030504040204" pitchFamily="34" charset="-120"/>
              </a:rPr>
              <a:t> et al., 2004; </a:t>
            </a:r>
            <a:r>
              <a:rPr lang="fr-FR" altLang="zh-TW" sz="1800" dirty="0">
                <a:latin typeface="微軟正黑體" panose="020B0604030504040204" pitchFamily="34" charset="-120"/>
                <a:ea typeface="微軟正黑體" panose="020B0604030504040204" pitchFamily="34" charset="-120"/>
              </a:rPr>
              <a:t>Sanchez et al., 2014)</a:t>
            </a:r>
            <a:r>
              <a:rPr lang="zh-TW" altLang="en-US" sz="1800" dirty="0">
                <a:latin typeface="微軟正黑體" panose="020B0604030504040204" pitchFamily="34" charset="-120"/>
                <a:ea typeface="微軟正黑體" panose="020B0604030504040204" pitchFamily="34" charset="-120"/>
              </a:rPr>
              <a:t>。</a:t>
            </a:r>
          </a:p>
          <a:p>
            <a:r>
              <a:rPr lang="en-US" altLang="zh-TW" sz="1800" dirty="0">
                <a:latin typeface="微軟正黑體" panose="020B0604030504040204" pitchFamily="34" charset="-120"/>
                <a:ea typeface="微軟正黑體" panose="020B0604030504040204" pitchFamily="34" charset="-120"/>
              </a:rPr>
              <a:t>60% </a:t>
            </a:r>
            <a:r>
              <a:rPr lang="zh-TW" altLang="en-US" sz="1800" dirty="0">
                <a:latin typeface="微軟正黑體" panose="020B0604030504040204" pitchFamily="34" charset="-120"/>
                <a:ea typeface="微軟正黑體" panose="020B0604030504040204" pitchFamily="34" charset="-120"/>
              </a:rPr>
              <a:t>可靠性水準（</a:t>
            </a:r>
            <a:r>
              <a:rPr lang="en-US" altLang="zh-TW" sz="1800" dirty="0">
                <a:latin typeface="微軟正黑體" panose="020B0604030504040204" pitchFamily="34" charset="-120"/>
                <a:ea typeface="微軟正黑體" panose="020B0604030504040204" pitchFamily="34" charset="-120"/>
              </a:rPr>
              <a:t>3.9, 57.3%</a:t>
            </a:r>
            <a:r>
              <a:rPr lang="zh-TW" altLang="en-US" sz="1800" dirty="0">
                <a:latin typeface="微軟正黑體" panose="020B0604030504040204" pitchFamily="34" charset="-120"/>
                <a:ea typeface="微軟正黑體" panose="020B0604030504040204" pitchFamily="34" charset="-120"/>
              </a:rPr>
              <a:t>）和 </a:t>
            </a:r>
            <a:r>
              <a:rPr lang="en-US" altLang="zh-TW" sz="1800" dirty="0">
                <a:latin typeface="微軟正黑體" panose="020B0604030504040204" pitchFamily="34" charset="-120"/>
                <a:ea typeface="微軟正黑體" panose="020B0604030504040204" pitchFamily="34" charset="-120"/>
              </a:rPr>
              <a:t>90% </a:t>
            </a:r>
            <a:r>
              <a:rPr lang="zh-TW" altLang="en-US" sz="1800" dirty="0">
                <a:latin typeface="微軟正黑體" panose="020B0604030504040204" pitchFamily="34" charset="-120"/>
                <a:ea typeface="微軟正黑體" panose="020B0604030504040204" pitchFamily="34" charset="-120"/>
              </a:rPr>
              <a:t>水準（</a:t>
            </a:r>
            <a:r>
              <a:rPr lang="en-US" altLang="zh-TW" sz="1800" dirty="0">
                <a:latin typeface="微軟正黑體" panose="020B0604030504040204" pitchFamily="34" charset="-120"/>
                <a:ea typeface="微軟正黑體" panose="020B0604030504040204" pitchFamily="34" charset="-120"/>
              </a:rPr>
              <a:t>4.6, 69.2%</a:t>
            </a:r>
            <a:r>
              <a:rPr lang="zh-TW" altLang="en-US" sz="1800" dirty="0">
                <a:latin typeface="微軟正黑體" panose="020B0604030504040204" pitchFamily="34" charset="-120"/>
                <a:ea typeface="微軟正黑體" panose="020B0604030504040204" pitchFamily="34" charset="-120"/>
              </a:rPr>
              <a:t>），這種糟糕的平均可能的原因是我們使用了一項艱鉅的任務</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Chen et al., 2018)</a:t>
            </a:r>
            <a:r>
              <a:rPr lang="zh-TW" altLang="en-US" sz="1800" dirty="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71059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02519" y="2995749"/>
            <a:ext cx="4553523" cy="979700"/>
          </a:xfrm>
          <a:prstGeom prst="rect">
            <a:avLst/>
          </a:prstGeom>
        </p:spPr>
        <p:txBody>
          <a:bodyPr spcFirstLastPara="1" wrap="square" lIns="91425" tIns="91425" rIns="91425" bIns="91425" anchor="b" anchorCtr="0">
            <a:noAutofit/>
          </a:bodyPr>
          <a:lstStyle/>
          <a:p>
            <a:pPr algn="ctr"/>
            <a:r>
              <a:rPr lang="zh-TW" altLang="en-US" sz="3200" dirty="0"/>
              <a:t>人機交互過程中</a:t>
            </a:r>
            <a:br>
              <a:rPr lang="en-US" altLang="zh-TW" sz="3200" dirty="0"/>
            </a:br>
            <a:r>
              <a:rPr lang="zh-TW" altLang="en-US" sz="3200" dirty="0"/>
              <a:t>動態信任的計算建模</a:t>
            </a:r>
            <a:endParaRPr lang="zh-TW" altLang="en-US" dirty="0">
              <a:cs typeface="+mn-ea"/>
              <a:sym typeface="+mn-lt"/>
            </a:endParaRPr>
          </a:p>
        </p:txBody>
      </p:sp>
      <p:sp>
        <p:nvSpPr>
          <p:cNvPr id="222" name="Google Shape;222;p14"/>
          <p:cNvSpPr txBox="1">
            <a:spLocks noGrp="1"/>
          </p:cNvSpPr>
          <p:nvPr>
            <p:ph type="subTitle" idx="1"/>
          </p:nvPr>
        </p:nvSpPr>
        <p:spPr>
          <a:xfrm>
            <a:off x="-32306" y="3851700"/>
            <a:ext cx="5223172" cy="784800"/>
          </a:xfrm>
          <a:prstGeom prst="rect">
            <a:avLst/>
          </a:prstGeom>
        </p:spPr>
        <p:txBody>
          <a:bodyPr spcFirstLastPara="1" wrap="square" lIns="91425" tIns="91425" rIns="91425" bIns="91425" anchor="t" anchorCtr="0">
            <a:noAutofit/>
          </a:bodyPr>
          <a:lstStyle/>
          <a:p>
            <a:pPr marL="0" lvl="0" indent="0">
              <a:spcAft>
                <a:spcPts val="1000"/>
              </a:spcAft>
            </a:pPr>
            <a:r>
              <a:rPr lang="en-US" dirty="0"/>
              <a:t>Computational Modeling of the Dynamics of Human</a:t>
            </a:r>
            <a:r>
              <a:rPr lang="zh-TW" altLang="en-US" dirty="0"/>
              <a:t> </a:t>
            </a:r>
            <a:r>
              <a:rPr lang="en-US" dirty="0"/>
              <a:t>Trust During Human–Machine Interactions</a:t>
            </a:r>
            <a:endParaRPr dirty="0"/>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54434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fontAlgn="base">
              <a:spcBef>
                <a:spcPts val="0"/>
              </a:spcBef>
            </a:pPr>
            <a:r>
              <a:rPr lang="zh-TW" altLang="en-US" sz="1800" dirty="0">
                <a:solidFill>
                  <a:srgbClr val="595959"/>
                </a:solidFill>
                <a:latin typeface="微軟正黑體" panose="020B0604030504040204" pitchFamily="34" charset="-120"/>
                <a:ea typeface="微軟正黑體" panose="020B0604030504040204" pitchFamily="34" charset="-120"/>
              </a:rPr>
              <a:t>研究人員使用來自社會心理學的實驗方法和建模技術研究了人機交互 </a:t>
            </a:r>
            <a:r>
              <a:rPr lang="en-US" altLang="zh-TW" sz="1800" dirty="0">
                <a:solidFill>
                  <a:srgbClr val="595959"/>
                </a:solidFill>
                <a:latin typeface="微軟正黑體" panose="020B0604030504040204" pitchFamily="34" charset="-120"/>
                <a:ea typeface="微軟正黑體" panose="020B0604030504040204" pitchFamily="34" charset="-120"/>
              </a:rPr>
              <a:t>(HMI) </a:t>
            </a:r>
            <a:r>
              <a:rPr lang="zh-TW" altLang="en-US" sz="1800" dirty="0">
                <a:solidFill>
                  <a:srgbClr val="595959"/>
                </a:solidFill>
                <a:latin typeface="微軟正黑體" panose="020B0604030504040204" pitchFamily="34" charset="-120"/>
                <a:ea typeface="微軟正黑體" panose="020B0604030504040204" pitchFamily="34" charset="-120"/>
              </a:rPr>
              <a:t>和人機交互 </a:t>
            </a:r>
            <a:r>
              <a:rPr lang="en-US" altLang="zh-TW" sz="1800" dirty="0">
                <a:solidFill>
                  <a:srgbClr val="595959"/>
                </a:solidFill>
                <a:latin typeface="微軟正黑體" panose="020B0604030504040204" pitchFamily="34" charset="-120"/>
                <a:ea typeface="微軟正黑體" panose="020B0604030504040204" pitchFamily="34" charset="-120"/>
              </a:rPr>
              <a:t>(HCI) </a:t>
            </a:r>
            <a:r>
              <a:rPr lang="zh-TW" altLang="en-US" sz="1800" dirty="0">
                <a:solidFill>
                  <a:srgbClr val="595959"/>
                </a:solidFill>
                <a:latin typeface="微軟正黑體" panose="020B0604030504040204" pitchFamily="34" charset="-120"/>
                <a:ea typeface="微軟正黑體" panose="020B0604030504040204" pitchFamily="34" charset="-120"/>
              </a:rPr>
              <a:t>中的信任行為 </a:t>
            </a:r>
            <a:r>
              <a:rPr lang="en-US" altLang="zh-TW" sz="1800" dirty="0">
                <a:solidFill>
                  <a:srgbClr val="595959"/>
                </a:solidFill>
                <a:latin typeface="微軟正黑體" panose="020B0604030504040204" pitchFamily="34" charset="-120"/>
                <a:ea typeface="微軟正黑體" panose="020B0604030504040204" pitchFamily="34" charset="-120"/>
              </a:rPr>
              <a:t>(</a:t>
            </a:r>
            <a:r>
              <a:rPr lang="fr-FR" altLang="zh-TW" sz="1800" dirty="0">
                <a:solidFill>
                  <a:srgbClr val="595959"/>
                </a:solidFill>
                <a:latin typeface="微軟正黑體" panose="020B0604030504040204" pitchFamily="34" charset="-120"/>
                <a:ea typeface="微軟正黑體" panose="020B0604030504040204" pitchFamily="34" charset="-120"/>
              </a:rPr>
              <a:t>Muir, 1987; Jonker &amp; J. Treur ,1999; Lee &amp; Moray, 1992)</a:t>
            </a:r>
            <a:r>
              <a:rPr lang="zh-TW" altLang="en-US" sz="1800" dirty="0">
                <a:solidFill>
                  <a:srgbClr val="595959"/>
                </a:solidFill>
                <a:latin typeface="微軟正黑體" panose="020B0604030504040204" pitchFamily="34" charset="-120"/>
                <a:ea typeface="微軟正黑體" panose="020B0604030504040204" pitchFamily="34" charset="-120"/>
              </a:rPr>
              <a:t>。</a:t>
            </a:r>
            <a:endParaRPr lang="en-US" altLang="zh-TW" sz="1800" dirty="0">
              <a:solidFill>
                <a:srgbClr val="595959"/>
              </a:solidFill>
              <a:latin typeface="微軟正黑體" panose="020B0604030504040204" pitchFamily="34" charset="-120"/>
              <a:ea typeface="微軟正黑體" panose="020B0604030504040204" pitchFamily="34" charset="-120"/>
            </a:endParaRPr>
          </a:p>
          <a:p>
            <a:pPr fontAlgn="base">
              <a:spcBef>
                <a:spcPts val="0"/>
              </a:spcBef>
            </a:pPr>
            <a:r>
              <a:rPr lang="zh-TW" altLang="en-US" sz="1800" dirty="0">
                <a:solidFill>
                  <a:srgbClr val="595959"/>
                </a:solidFill>
                <a:latin typeface="微軟正黑體" panose="020B0604030504040204" pitchFamily="34" charset="-120"/>
                <a:ea typeface="微軟正黑體" panose="020B0604030504040204" pitchFamily="34" charset="-120"/>
              </a:rPr>
              <a:t>一些研究側重於分析人的因素（例如年齡、性別）對信任行為的的影響</a:t>
            </a:r>
            <a:r>
              <a:rPr lang="en-US" altLang="zh-TW" sz="1800" dirty="0">
                <a:solidFill>
                  <a:srgbClr val="595959"/>
                </a:solidFill>
                <a:latin typeface="微軟正黑體" panose="020B0604030504040204" pitchFamily="34" charset="-120"/>
                <a:ea typeface="微軟正黑體" panose="020B0604030504040204" pitchFamily="34" charset="-120"/>
              </a:rPr>
              <a:t>(</a:t>
            </a:r>
            <a:r>
              <a:rPr lang="fr-FR" altLang="zh-TW" sz="1800" dirty="0">
                <a:solidFill>
                  <a:srgbClr val="595959"/>
                </a:solidFill>
                <a:latin typeface="微軟正黑體" panose="020B0604030504040204" pitchFamily="34" charset="-120"/>
                <a:ea typeface="微軟正黑體" panose="020B0604030504040204" pitchFamily="34" charset="-120"/>
              </a:rPr>
              <a:t>Croson &amp; Buchan, 1999; Nomura &amp; Takagi, 2011)</a:t>
            </a:r>
            <a:r>
              <a:rPr lang="zh-TW" altLang="en-US" sz="1800" dirty="0">
                <a:solidFill>
                  <a:srgbClr val="595959"/>
                </a:solidFill>
                <a:latin typeface="微軟正黑體" panose="020B0604030504040204" pitchFamily="34" charset="-120"/>
                <a:ea typeface="微軟正黑體" panose="020B0604030504040204" pitchFamily="34" charset="-120"/>
              </a:rPr>
              <a:t>。</a:t>
            </a:r>
          </a:p>
          <a:p>
            <a:pPr fontAlgn="base">
              <a:spcBef>
                <a:spcPts val="0"/>
              </a:spcBef>
            </a:pPr>
            <a:r>
              <a:rPr lang="zh-TW" altLang="en-US" sz="1800" dirty="0">
                <a:solidFill>
                  <a:srgbClr val="595959"/>
                </a:solidFill>
                <a:latin typeface="微軟正黑體" panose="020B0604030504040204" pitchFamily="34" charset="-120"/>
                <a:ea typeface="微軟正黑體" panose="020B0604030504040204" pitchFamily="34" charset="-120"/>
              </a:rPr>
              <a:t>由於經驗的影響，人類的信任水準隨時間而變化，因此，任何定量信任模型都應該是動態的</a:t>
            </a:r>
            <a:r>
              <a:rPr lang="en-US" altLang="zh-TW" sz="1800" dirty="0">
                <a:solidFill>
                  <a:srgbClr val="595959"/>
                </a:solidFill>
                <a:latin typeface="微軟正黑體" panose="020B0604030504040204" pitchFamily="34" charset="-120"/>
                <a:ea typeface="微軟正黑體" panose="020B0604030504040204" pitchFamily="34" charset="-120"/>
              </a:rPr>
              <a:t>(</a:t>
            </a:r>
            <a:r>
              <a:rPr lang="fr-FR" altLang="zh-TW" sz="1800" dirty="0">
                <a:solidFill>
                  <a:srgbClr val="595959"/>
                </a:solidFill>
                <a:latin typeface="微軟正黑體" panose="020B0604030504040204" pitchFamily="34" charset="-120"/>
                <a:ea typeface="微軟正黑體" panose="020B0604030504040204" pitchFamily="34" charset="-120"/>
              </a:rPr>
              <a:t>Jonker </a:t>
            </a:r>
            <a:r>
              <a:rPr lang="en-US" altLang="zh-TW" sz="1800" dirty="0">
                <a:solidFill>
                  <a:srgbClr val="595959"/>
                </a:solidFill>
                <a:latin typeface="微軟正黑體" panose="020B0604030504040204" pitchFamily="34" charset="-120"/>
                <a:ea typeface="微軟正黑體" panose="020B0604030504040204" pitchFamily="34" charset="-120"/>
              </a:rPr>
              <a:t>&amp;</a:t>
            </a:r>
            <a:r>
              <a:rPr lang="zh-TW" altLang="en-US" sz="1800" dirty="0">
                <a:solidFill>
                  <a:srgbClr val="595959"/>
                </a:solidFill>
                <a:latin typeface="微軟正黑體" panose="020B0604030504040204" pitchFamily="34" charset="-120"/>
                <a:ea typeface="微軟正黑體" panose="020B0604030504040204" pitchFamily="34" charset="-120"/>
              </a:rPr>
              <a:t> </a:t>
            </a:r>
            <a:r>
              <a:rPr lang="fr-FR" altLang="zh-TW" sz="1800" dirty="0">
                <a:solidFill>
                  <a:srgbClr val="595959"/>
                </a:solidFill>
                <a:latin typeface="微軟正黑體" panose="020B0604030504040204" pitchFamily="34" charset="-120"/>
                <a:ea typeface="微軟正黑體" panose="020B0604030504040204" pitchFamily="34" charset="-120"/>
              </a:rPr>
              <a:t>Treur, 1999;  Hoogendoorn et al., 2013)</a:t>
            </a:r>
            <a:r>
              <a:rPr lang="zh-TW" altLang="en-US" sz="1800" dirty="0">
                <a:solidFill>
                  <a:srgbClr val="595959"/>
                </a:solidFill>
                <a:latin typeface="微軟正黑體" panose="020B0604030504040204" pitchFamily="34" charset="-120"/>
                <a:ea typeface="微軟正黑體" panose="020B0604030504040204" pitchFamily="34" charset="-120"/>
              </a:rPr>
              <a:t>。</a:t>
            </a:r>
          </a:p>
          <a:p>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93728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340604"/>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latin typeface="微軟正黑體" panose="020B0604030504040204" pitchFamily="34" charset="-120"/>
                <a:ea typeface="微軟正黑體" panose="020B0604030504040204" pitchFamily="34" charset="-120"/>
              </a:rPr>
              <a:t>Hoff &amp;</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Bashir </a:t>
            </a:r>
            <a:r>
              <a:rPr lang="en-US" altLang="zh-TW" sz="1800">
                <a:latin typeface="微軟正黑體" panose="020B0604030504040204" pitchFamily="34" charset="-120"/>
                <a:ea typeface="微軟正黑體" panose="020B0604030504040204" pitchFamily="34" charset="-120"/>
              </a:rPr>
              <a:t>(2015)</a:t>
            </a:r>
            <a:r>
              <a:rPr lang="zh-TW" altLang="en-US" sz="1800" dirty="0">
                <a:latin typeface="微軟正黑體" panose="020B0604030504040204" pitchFamily="34" charset="-120"/>
                <a:ea typeface="微軟正黑體" panose="020B0604030504040204" pitchFamily="34" charset="-120"/>
              </a:rPr>
              <a:t>將信任分為三類：</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傾向性</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 情境</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學習</a:t>
            </a:r>
          </a:p>
          <a:p>
            <a:r>
              <a:rPr lang="fr-FR" altLang="zh-TW" sz="1800" b="0" i="0" dirty="0">
                <a:solidFill>
                  <a:srgbClr val="333333"/>
                </a:solidFill>
                <a:effectLst/>
                <a:latin typeface="微軟正黑體" panose="020B0604030504040204" pitchFamily="34" charset="-120"/>
                <a:ea typeface="微軟正黑體" panose="020B0604030504040204" pitchFamily="34" charset="-120"/>
              </a:rPr>
              <a:t>Colquitt et al.(2007)</a:t>
            </a:r>
            <a:r>
              <a:rPr lang="zh-TW" altLang="en-US" sz="1800" b="0" i="0" dirty="0">
                <a:solidFill>
                  <a:srgbClr val="333333"/>
                </a:solidFill>
                <a:effectLst/>
                <a:latin typeface="微軟正黑體" panose="020B0604030504040204" pitchFamily="34" charset="-120"/>
                <a:ea typeface="微軟正黑體" panose="020B0604030504040204" pitchFamily="34" charset="-120"/>
              </a:rPr>
              <a:t>、</a:t>
            </a:r>
            <a:r>
              <a:rPr lang="fr-FR" altLang="zh-TW" sz="1800" b="0" i="0" dirty="0">
                <a:solidFill>
                  <a:srgbClr val="333333"/>
                </a:solidFill>
                <a:effectLst/>
                <a:latin typeface="微軟正黑體" panose="020B0604030504040204" pitchFamily="34" charset="-120"/>
                <a:ea typeface="微軟正黑體" panose="020B0604030504040204" pitchFamily="34" charset="-120"/>
              </a:rPr>
              <a:t> Ho et al.(2005)</a:t>
            </a:r>
            <a:r>
              <a:rPr lang="zh-TW" altLang="en-US" sz="1800" b="0" i="0" dirty="0">
                <a:solidFill>
                  <a:srgbClr val="333333"/>
                </a:solidFill>
                <a:effectLst/>
                <a:latin typeface="微軟正黑體" panose="020B0604030504040204" pitchFamily="34" charset="-120"/>
                <a:ea typeface="微軟正黑體" panose="020B0604030504040204" pitchFamily="34" charset="-120"/>
              </a:rPr>
              <a:t>和</a:t>
            </a:r>
            <a:r>
              <a:rPr lang="fr-FR" altLang="zh-TW" sz="1800" b="0" i="0" dirty="0">
                <a:solidFill>
                  <a:srgbClr val="333333"/>
                </a:solidFill>
                <a:effectLst/>
                <a:latin typeface="微軟正黑體" panose="020B0604030504040204" pitchFamily="34" charset="-120"/>
                <a:ea typeface="微軟正黑體" panose="020B0604030504040204" pitchFamily="34" charset="-120"/>
              </a:rPr>
              <a:t> Naef</a:t>
            </a:r>
            <a:r>
              <a:rPr lang="zh-TW" altLang="en-US" sz="1800" b="0" i="0" dirty="0">
                <a:solidFill>
                  <a:srgbClr val="333333"/>
                </a:solidFill>
                <a:effectLst/>
                <a:latin typeface="微軟正黑體" panose="020B0604030504040204" pitchFamily="34" charset="-120"/>
                <a:ea typeface="微軟正黑體" panose="020B0604030504040204" pitchFamily="34" charset="-120"/>
              </a:rPr>
              <a:t> </a:t>
            </a:r>
            <a:r>
              <a:rPr lang="en-US" altLang="zh-TW" sz="1800" b="0" i="0" dirty="0">
                <a:solidFill>
                  <a:srgbClr val="333333"/>
                </a:solidFill>
                <a:effectLst/>
                <a:latin typeface="微軟正黑體" panose="020B0604030504040204" pitchFamily="34" charset="-120"/>
                <a:ea typeface="微軟正黑體" panose="020B0604030504040204" pitchFamily="34" charset="-120"/>
              </a:rPr>
              <a:t>et al.(2008)</a:t>
            </a:r>
            <a:r>
              <a:rPr lang="zh-TW" altLang="en-US" sz="1800" dirty="0">
                <a:latin typeface="微軟正黑體" panose="020B0604030504040204" pitchFamily="34" charset="-120"/>
                <a:ea typeface="微軟正黑體" panose="020B0604030504040204" pitchFamily="34" charset="-120"/>
              </a:rPr>
              <a:t>表明不同文化、年齡組和人格類型的人之間的信任行為存在差異。</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情境信任包括操作員外部的因素（例如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任務難度、潛在風險）和操作員內部的因素（例如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自信、領域知識）</a:t>
            </a:r>
            <a:r>
              <a:rPr lang="fr-FR" altLang="zh-TW" sz="1800" b="0" i="0" dirty="0">
                <a:solidFill>
                  <a:srgbClr val="333333"/>
                </a:solidFill>
                <a:effectLst/>
                <a:latin typeface="微軟正黑體" panose="020B0604030504040204" pitchFamily="34" charset="-120"/>
                <a:ea typeface="微軟正黑體" panose="020B0604030504040204" pitchFamily="34" charset="-120"/>
              </a:rPr>
              <a:t> (Hofstede &amp; Hofstede, 2007)</a:t>
            </a:r>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100590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當在航路空中交通管制員的背景下，高誤警率似乎不會對信任產生負面影響</a:t>
            </a:r>
            <a:r>
              <a:rPr lang="en-US" altLang="zh-TW" sz="1800" dirty="0">
                <a:latin typeface="微軟正黑體" panose="020B0604030504040204" pitchFamily="34" charset="-120"/>
                <a:ea typeface="微軟正黑體" panose="020B0604030504040204" pitchFamily="34" charset="-120"/>
              </a:rPr>
              <a:t>(</a:t>
            </a:r>
            <a:r>
              <a:rPr lang="fr-FR" altLang="zh-TW" sz="1800" b="0" i="0" dirty="0">
                <a:solidFill>
                  <a:srgbClr val="333333"/>
                </a:solidFill>
                <a:effectLst/>
                <a:latin typeface="微軟正黑體" panose="020B0604030504040204" pitchFamily="34" charset="-120"/>
                <a:ea typeface="微軟正黑體" panose="020B0604030504040204" pitchFamily="34" charset="-120"/>
              </a:rPr>
              <a:t>Wickens et al., 2009)</a:t>
            </a:r>
            <a:r>
              <a:rPr lang="zh-TW" altLang="en-US" sz="1800" dirty="0">
                <a:latin typeface="微軟正黑體" panose="020B0604030504040204" pitchFamily="34" charset="-120"/>
                <a:ea typeface="微軟正黑體" panose="020B0604030504040204" pitchFamily="34" charset="-120"/>
              </a:rPr>
              <a:t>。事實上，一些研究顯示了相反的結果，其中容易誤警的系統比容易漏報的系統更值得信賴</a:t>
            </a:r>
            <a:r>
              <a:rPr lang="en-US" altLang="zh-TW" sz="1800" dirty="0">
                <a:latin typeface="微軟正黑體" panose="020B0604030504040204" pitchFamily="34" charset="-120"/>
                <a:ea typeface="微軟正黑體" panose="020B0604030504040204" pitchFamily="34" charset="-120"/>
              </a:rPr>
              <a:t>(</a:t>
            </a:r>
            <a:r>
              <a:rPr lang="fr-FR" altLang="zh-TW" sz="1800" b="0" i="0" dirty="0">
                <a:solidFill>
                  <a:srgbClr val="333333"/>
                </a:solidFill>
                <a:effectLst/>
                <a:latin typeface="微軟正黑體" panose="020B0604030504040204" pitchFamily="34" charset="-120"/>
                <a:ea typeface="微軟正黑體" panose="020B0604030504040204" pitchFamily="34" charset="-120"/>
              </a:rPr>
              <a:t>Stanton et al., 2009; </a:t>
            </a:r>
            <a:r>
              <a:rPr lang="en-US" altLang="zh-TW" sz="1800" b="0" i="0" dirty="0">
                <a:solidFill>
                  <a:srgbClr val="333333"/>
                </a:solidFill>
                <a:effectLst/>
                <a:latin typeface="微軟正黑體" panose="020B0604030504040204" pitchFamily="34" charset="-120"/>
                <a:ea typeface="微軟正黑體" panose="020B0604030504040204" pitchFamily="34" charset="-120"/>
              </a:rPr>
              <a:t>Davenport &amp; Bustamante, 2010) </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信任行為中的性別差異已在經濟背景下進行了深入研究 </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Croson &amp; Buchan, 1999; Chaudhuri &amp; Gangadharan, 2003; Berg et al.,)</a:t>
            </a:r>
            <a:r>
              <a:rPr lang="zh-TW" altLang="en-US" sz="1800" dirty="0">
                <a:latin typeface="微軟正黑體" panose="020B0604030504040204" pitchFamily="34" charset="-120"/>
                <a:ea typeface="微軟正黑體" panose="020B0604030504040204" pitchFamily="34" charset="-120"/>
              </a:rPr>
              <a:t>。此外，一些研究表明，</a:t>
            </a:r>
            <a:r>
              <a:rPr lang="zh-TW" altLang="en-US" sz="1800" u="sng" dirty="0">
                <a:latin typeface="微軟正黑體" panose="020B0604030504040204" pitchFamily="34" charset="-120"/>
                <a:ea typeface="微軟正黑體" panose="020B0604030504040204" pitchFamily="34" charset="-120"/>
              </a:rPr>
              <a:t>人機交互環境</a:t>
            </a:r>
            <a:r>
              <a:rPr lang="zh-TW" altLang="en-US" sz="1800" dirty="0">
                <a:latin typeface="微軟正黑體" panose="020B0604030504040204" pitchFamily="34" charset="-120"/>
                <a:ea typeface="微軟正黑體" panose="020B0604030504040204" pitchFamily="34" charset="-120"/>
              </a:rPr>
              <a:t>和</a:t>
            </a:r>
            <a:r>
              <a:rPr lang="zh-TW" altLang="en-US" sz="1800" u="sng" dirty="0">
                <a:latin typeface="微軟正黑體" panose="020B0604030504040204" pitchFamily="34" charset="-120"/>
                <a:ea typeface="微軟正黑體" panose="020B0604030504040204" pitchFamily="34" charset="-120"/>
              </a:rPr>
              <a:t>技術使用選擇</a:t>
            </a:r>
            <a:r>
              <a:rPr lang="zh-TW" altLang="en-US" sz="1800" dirty="0">
                <a:latin typeface="微軟正黑體" panose="020B0604030504040204" pitchFamily="34" charset="-120"/>
                <a:ea typeface="微軟正黑體" panose="020B0604030504040204" pitchFamily="34" charset="-120"/>
              </a:rPr>
              <a:t>存在性別差異</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Nomura &amp; Takagi, 2011 </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 Venkatesh,2000; Nomura et al., 2008)</a:t>
            </a:r>
            <a:r>
              <a:rPr lang="zh-TW" altLang="en-US" sz="1800" dirty="0">
                <a:latin typeface="微軟正黑體" panose="020B0604030504040204" pitchFamily="34" charset="-120"/>
                <a:ea typeface="微軟正黑體" panose="020B0604030504040204" pitchFamily="34" charset="-120"/>
              </a:rPr>
              <a:t>。例如，男性更有可能對女性機器人產生信任和積極的態度，而女性則很少表現出偏好 </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Siegel et al.,2009)</a:t>
            </a:r>
            <a:r>
              <a:rPr lang="zh-TW" altLang="en-US" sz="1800" dirty="0">
                <a:latin typeface="微軟正黑體" panose="020B0604030504040204" pitchFamily="34" charset="-120"/>
                <a:ea typeface="微軟正黑體" panose="020B0604030504040204" pitchFamily="34" charset="-120"/>
              </a:rPr>
              <a:t>。</a:t>
            </a: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62339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兒童對人形機器人的態度也受到性別的影響。 </a:t>
            </a:r>
            <a:r>
              <a:rPr lang="en-US" altLang="zh-TW" sz="1800" dirty="0">
                <a:latin typeface="微軟正黑體" panose="020B0604030504040204" pitchFamily="34" charset="-120"/>
                <a:ea typeface="微軟正黑體" panose="020B0604030504040204" pitchFamily="34" charset="-120"/>
              </a:rPr>
              <a:t>Tung (2011)</a:t>
            </a:r>
            <a:r>
              <a:rPr lang="zh-TW" altLang="en-US" sz="1800" dirty="0">
                <a:latin typeface="微軟正黑體" panose="020B0604030504040204" pitchFamily="34" charset="-120"/>
                <a:ea typeface="微軟正黑體" panose="020B0604030504040204" pitchFamily="34" charset="-120"/>
              </a:rPr>
              <a:t>表明，女孩比男孩更喜歡類似人類的女性機器人。此外，女性認為高度自動駕駛系統的可信度明顯低於男性</a:t>
            </a:r>
            <a:r>
              <a:rPr lang="fr-FR" altLang="zh-TW" sz="1600" b="0" i="0" dirty="0">
                <a:solidFill>
                  <a:srgbClr val="333333"/>
                </a:solidFill>
                <a:effectLst/>
                <a:latin typeface="微軟正黑體" panose="020B0604030504040204" pitchFamily="34" charset="-120"/>
                <a:ea typeface="微軟正黑體" panose="020B0604030504040204" pitchFamily="34" charset="-120"/>
              </a:rPr>
              <a:t>Feldhütter</a:t>
            </a:r>
            <a:r>
              <a:rPr lang="en-US" altLang="zh-TW" sz="1800" dirty="0">
                <a:latin typeface="微軟正黑體" panose="020B0604030504040204" pitchFamily="34" charset="-120"/>
                <a:ea typeface="微軟正黑體" panose="020B0604030504040204" pitchFamily="34" charset="-120"/>
              </a:rPr>
              <a:t>(2016)</a:t>
            </a:r>
            <a:r>
              <a:rPr lang="zh-TW" altLang="en-US" sz="1800" dirty="0">
                <a:latin typeface="微軟正黑體" panose="020B0604030504040204" pitchFamily="34" charset="-120"/>
                <a:ea typeface="微軟正黑體" panose="020B0604030504040204" pitchFamily="34" charset="-120"/>
              </a:rPr>
              <a:t>。</a:t>
            </a:r>
          </a:p>
          <a:p>
            <a:r>
              <a:rPr lang="fr-FR" altLang="zh-TW" sz="1600" b="0" i="0" dirty="0">
                <a:solidFill>
                  <a:srgbClr val="333333"/>
                </a:solidFill>
                <a:effectLst/>
                <a:latin typeface="微軟正黑體" panose="020B0604030504040204" pitchFamily="34" charset="-120"/>
                <a:ea typeface="微軟正黑體" panose="020B0604030504040204" pitchFamily="34" charset="-120"/>
              </a:rPr>
              <a:t>Rice et al.(2014)</a:t>
            </a:r>
            <a:r>
              <a:rPr lang="zh-TW" altLang="en-US" sz="1800" dirty="0">
                <a:latin typeface="微軟正黑體" panose="020B0604030504040204" pitchFamily="34" charset="-120"/>
                <a:ea typeface="微軟正黑體" panose="020B0604030504040204" pitchFamily="34" charset="-120"/>
              </a:rPr>
              <a:t>觀察到，在“自動駕駛”的背景下，與印度人相比，美國人對自動化系統的信任度較低。</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在另一項研究中，發現美國人對自主（決策輔助）系統的信任程度低於墨西哥人 </a:t>
            </a:r>
            <a:r>
              <a:rPr lang="fr-FR" altLang="zh-TW" sz="1600" b="0" i="0" dirty="0">
                <a:solidFill>
                  <a:srgbClr val="333333"/>
                </a:solidFill>
                <a:effectLst/>
                <a:latin typeface="微軟正黑體" panose="020B0604030504040204" pitchFamily="34" charset="-120"/>
                <a:ea typeface="微軟正黑體" panose="020B0604030504040204" pitchFamily="34" charset="-120"/>
              </a:rPr>
              <a:t>Huerta</a:t>
            </a:r>
            <a:r>
              <a:rPr lang="en-US" altLang="zh-TW" sz="1800" dirty="0">
                <a:latin typeface="微軟正黑體" panose="020B0604030504040204" pitchFamily="34" charset="-120"/>
                <a:ea typeface="微軟正黑體" panose="020B0604030504040204" pitchFamily="34" charset="-120"/>
              </a:rPr>
              <a:t>(2012)</a:t>
            </a:r>
            <a:r>
              <a:rPr lang="zh-TW" altLang="en-US" sz="1800" dirty="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96322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第一個實驗旨在了解由自主系統性能引起的人類信任動態，並確定人類的</a:t>
            </a:r>
            <a:r>
              <a:rPr lang="zh-TW" altLang="en-US" sz="1800" b="0" i="0" strike="noStrike" dirty="0">
                <a:solidFill>
                  <a:srgbClr val="FF0000"/>
                </a:solidFill>
                <a:effectLst/>
                <a:latin typeface="微軟正黑體" panose="020B0604030504040204" pitchFamily="34" charset="-120"/>
                <a:ea typeface="微軟正黑體" panose="020B0604030504040204" pitchFamily="34" charset="-120"/>
              </a:rPr>
              <a:t>民族文化</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和</a:t>
            </a:r>
            <a:r>
              <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rPr>
              <a:t>性別</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對信任行為的影響。</a:t>
            </a:r>
            <a:endPar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endParaRPr>
          </a:p>
          <a:p>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招募了總共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581 </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人（年齡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20-73 </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歲）參與研究。參與者中，男性</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340</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人，女性</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235</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人，</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6</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人未提供性別信息。</a:t>
            </a:r>
            <a:endPar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endParaRPr>
          </a:p>
          <a:p>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有兩種刺激：“檢測到障礙物”</a:t>
            </a:r>
            <a:r>
              <a:rPr lang="zh-TW" altLang="en-US" sz="1800" dirty="0">
                <a:solidFill>
                  <a:srgbClr val="595959"/>
                </a:solidFill>
                <a:latin typeface="微軟正黑體" panose="020B0604030504040204" pitchFamily="34" charset="-120"/>
                <a:ea typeface="微軟正黑體" panose="020B0604030504040204" pitchFamily="34" charset="-120"/>
              </a:rPr>
              <a:t>、</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 “暢通無阻的道路”，每個都有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50</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次。</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1026" name="Picture 2">
            <a:extLst>
              <a:ext uri="{FF2B5EF4-FFF2-40B4-BE49-F238E27FC236}">
                <a16:creationId xmlns:a16="http://schemas.microsoft.com/office/drawing/2014/main" id="{66E29372-66D8-1C6D-A90A-6D72B0FB4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24" y="3611608"/>
            <a:ext cx="7706762" cy="102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8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latin typeface="微軟正黑體" panose="020B0604030504040204" pitchFamily="34" charset="-120"/>
                <a:ea typeface="微軟正黑體" panose="020B0604030504040204" pitchFamily="34" charset="-120"/>
              </a:rPr>
              <a:t>實驗二的三種不同條件</a:t>
            </a:r>
            <a:r>
              <a:rPr lang="en-US" altLang="zh-TW" sz="1600" dirty="0">
                <a:latin typeface="微軟正黑體" panose="020B0604030504040204" pitchFamily="34" charset="-120"/>
                <a:ea typeface="微軟正黑體" panose="020B0604030504040204" pitchFamily="34" charset="-120"/>
              </a:rPr>
              <a:t>:</a:t>
            </a:r>
          </a:p>
          <a:p>
            <a:pPr lvl="1">
              <a:lnSpc>
                <a:spcPts val="2160"/>
              </a:lnSpc>
              <a:spcBef>
                <a:spcPts val="0"/>
              </a:spcBef>
              <a:spcAft>
                <a:spcPts val="1200"/>
              </a:spcAft>
            </a:pPr>
            <a:r>
              <a:rPr lang="en-US" altLang="zh-TW" sz="1600" b="0" i="0" u="none" strike="noStrike" dirty="0">
                <a:solidFill>
                  <a:srgbClr val="595959"/>
                </a:solidFill>
                <a:effectLst/>
                <a:latin typeface="微軟正黑體" panose="020B0604030504040204" pitchFamily="34" charset="-120"/>
                <a:ea typeface="微軟正黑體" panose="020B0604030504040204" pitchFamily="34" charset="-120"/>
              </a:rPr>
              <a:t>1) </a:t>
            </a:r>
            <a:r>
              <a:rPr lang="zh-TW" altLang="en-US" sz="1600" b="0" i="0" u="none" strike="noStrike" dirty="0">
                <a:solidFill>
                  <a:srgbClr val="595959"/>
                </a:solidFill>
                <a:effectLst/>
                <a:latin typeface="微軟正黑體" panose="020B0604030504040204" pitchFamily="34" charset="-120"/>
                <a:ea typeface="微軟正黑體" panose="020B0604030504040204" pitchFamily="34" charset="-120"/>
              </a:rPr>
              <a:t>試驗中，錯誤始終為漏失</a:t>
            </a:r>
            <a:endParaRPr lang="zh-TW" altLang="en-US" sz="1800" b="0" dirty="0">
              <a:effectLst/>
              <a:latin typeface="微軟正黑體" panose="020B0604030504040204" pitchFamily="34" charset="-120"/>
              <a:ea typeface="微軟正黑體" panose="020B0604030504040204" pitchFamily="34" charset="-120"/>
            </a:endParaRPr>
          </a:p>
          <a:p>
            <a:pPr lvl="1">
              <a:lnSpc>
                <a:spcPts val="2160"/>
              </a:lnSpc>
              <a:spcBef>
                <a:spcPts val="0"/>
              </a:spcBef>
              <a:spcAft>
                <a:spcPts val="1200"/>
              </a:spcAft>
            </a:pPr>
            <a:r>
              <a:rPr lang="en-US" altLang="zh-TW" sz="1600" b="0" i="0" u="none" strike="noStrike" dirty="0">
                <a:solidFill>
                  <a:srgbClr val="595959"/>
                </a:solidFill>
                <a:effectLst/>
                <a:latin typeface="微軟正黑體" panose="020B0604030504040204" pitchFamily="34" charset="-120"/>
                <a:ea typeface="微軟正黑體" panose="020B0604030504040204" pitchFamily="34" charset="-120"/>
              </a:rPr>
              <a:t>2) </a:t>
            </a:r>
            <a:r>
              <a:rPr lang="zh-TW" altLang="en-US" sz="1600" b="0" i="0" u="none" strike="noStrike" dirty="0">
                <a:solidFill>
                  <a:srgbClr val="595959"/>
                </a:solidFill>
                <a:effectLst/>
                <a:latin typeface="微軟正黑體" panose="020B0604030504040204" pitchFamily="34" charset="-120"/>
                <a:ea typeface="微軟正黑體" panose="020B0604030504040204" pitchFamily="34" charset="-120"/>
              </a:rPr>
              <a:t>試驗中，錯誤始終為誤警；</a:t>
            </a:r>
            <a:endParaRPr lang="zh-TW" altLang="en-US" sz="1800" b="0" dirty="0">
              <a:effectLst/>
              <a:latin typeface="微軟正黑體" panose="020B0604030504040204" pitchFamily="34" charset="-120"/>
              <a:ea typeface="微軟正黑體" panose="020B0604030504040204" pitchFamily="34" charset="-120"/>
            </a:endParaRPr>
          </a:p>
          <a:p>
            <a:pPr lvl="1">
              <a:lnSpc>
                <a:spcPts val="2160"/>
              </a:lnSpc>
              <a:spcBef>
                <a:spcPts val="0"/>
              </a:spcBef>
              <a:spcAft>
                <a:spcPts val="1200"/>
              </a:spcAft>
            </a:pPr>
            <a:r>
              <a:rPr lang="en-US" altLang="zh-TW" sz="1600" b="0" i="0" u="none" strike="noStrike" dirty="0">
                <a:solidFill>
                  <a:srgbClr val="595959"/>
                </a:solidFill>
                <a:effectLst/>
                <a:latin typeface="微軟正黑體" panose="020B0604030504040204" pitchFamily="34" charset="-120"/>
                <a:ea typeface="微軟正黑體" panose="020B0604030504040204" pitchFamily="34" charset="-120"/>
              </a:rPr>
              <a:t>3) </a:t>
            </a:r>
            <a:r>
              <a:rPr lang="zh-TW" altLang="en-US" sz="1600" b="0" i="0" u="none" strike="noStrike" dirty="0">
                <a:solidFill>
                  <a:srgbClr val="595959"/>
                </a:solidFill>
                <a:effectLst/>
                <a:latin typeface="微軟正黑體" panose="020B0604030504040204" pitchFamily="34" charset="-120"/>
                <a:ea typeface="微軟正黑體" panose="020B0604030504040204" pitchFamily="34" charset="-120"/>
              </a:rPr>
              <a:t>試驗中，錯誤同樣可能是錯過或誤警</a:t>
            </a:r>
            <a:endParaRPr lang="zh-TW" altLang="en-US" sz="1800" b="0" dirty="0">
              <a:effectLst/>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10369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489821"/>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遇到系統漏失時，美國參與者的信任度</a:t>
            </a:r>
            <a:r>
              <a:rPr lang="zh-TW" altLang="en-US" sz="1800" dirty="0">
                <a:solidFill>
                  <a:srgbClr val="595959"/>
                </a:solidFill>
                <a:latin typeface="微軟正黑體" panose="020B0604030504040204" pitchFamily="34" charset="-120"/>
                <a:ea typeface="微軟正黑體" panose="020B0604030504040204" pitchFamily="34" charset="-120"/>
              </a:rPr>
              <a:t>會</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低於印度參與者。</a:t>
            </a:r>
            <a:endPar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endParaRPr>
          </a:p>
          <a:p>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印度參與者的模型的</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β </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比美國參與者大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48.3%</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endParaRPr>
          </a:p>
          <a:p>
            <a:r>
              <a:rPr lang="zh-TW" altLang="en-US" sz="1800" dirty="0">
                <a:solidFill>
                  <a:srgbClr val="595959"/>
                </a:solidFill>
                <a:latin typeface="微軟正黑體" panose="020B0604030504040204" pitchFamily="34" charset="-120"/>
                <a:ea typeface="微軟正黑體" panose="020B0604030504040204" pitchFamily="34" charset="-120"/>
              </a:rPr>
              <a:t>漏失中女性</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參與者的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β </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比男性參與者大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18.0%</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，這意味著與女性參與者相比，對男性參與者的信任有更負面的影響</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更保守</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a:t>
            </a:r>
          </a:p>
          <a:p>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我們觀察到參與者需要大約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8 </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到 </a:t>
            </a:r>
            <a:r>
              <a:rPr lang="en-US" altLang="zh-TW" sz="1800" b="0" i="0" u="none" strike="noStrike" dirty="0">
                <a:solidFill>
                  <a:srgbClr val="595959"/>
                </a:solidFill>
                <a:effectLst/>
                <a:latin typeface="微軟正黑體" panose="020B0604030504040204" pitchFamily="34" charset="-120"/>
                <a:ea typeface="微軟正黑體" panose="020B0604030504040204" pitchFamily="34" charset="-120"/>
              </a:rPr>
              <a:t>10 </a:t>
            </a:r>
            <a:r>
              <a:rPr lang="zh-TW" altLang="en-US" sz="1800" b="0" i="0" u="none" strike="noStrike" dirty="0">
                <a:solidFill>
                  <a:srgbClr val="595959"/>
                </a:solidFill>
                <a:effectLst/>
                <a:latin typeface="微軟正黑體" panose="020B0604030504040204" pitchFamily="34" charset="-120"/>
                <a:ea typeface="微軟正黑體" panose="020B0604030504040204" pitchFamily="34" charset="-120"/>
              </a:rPr>
              <a:t>次試驗才能建立新的信任水準。</a:t>
            </a:r>
            <a:br>
              <a:rPr lang="zh-TW" altLang="en-US" sz="1800" dirty="0">
                <a:latin typeface="微軟正黑體" panose="020B0604030504040204" pitchFamily="34" charset="-120"/>
                <a:ea typeface="微軟正黑體" panose="020B0604030504040204" pitchFamily="34" charset="-120"/>
              </a:rPr>
            </a:br>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90881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觀念性架構</a:t>
            </a:r>
            <a:endParaRPr dirty="0"/>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
        <p:nvSpPr>
          <p:cNvPr id="20" name="文字方塊 19">
            <a:extLst>
              <a:ext uri="{FF2B5EF4-FFF2-40B4-BE49-F238E27FC236}">
                <a16:creationId xmlns:a16="http://schemas.microsoft.com/office/drawing/2014/main" id="{BC4297CD-8DDA-432B-BC3A-694BDCFEE399}"/>
              </a:ext>
            </a:extLst>
          </p:cNvPr>
          <p:cNvSpPr txBox="1"/>
          <p:nvPr/>
        </p:nvSpPr>
        <p:spPr>
          <a:xfrm>
            <a:off x="4777642" y="1478914"/>
            <a:ext cx="1908000" cy="3636000"/>
          </a:xfrm>
          <a:prstGeom prst="rect">
            <a:avLst/>
          </a:prstGeom>
          <a:noFill/>
          <a:ln w="53975">
            <a:solidFill>
              <a:srgbClr val="0070C0"/>
            </a:solidFill>
          </a:ln>
        </p:spPr>
        <p:txBody>
          <a:bodyPr wrap="square" rtlCol="0">
            <a:spAutoFit/>
          </a:bodyPr>
          <a:lstStyle/>
          <a:p>
            <a:r>
              <a:rPr lang="zh-TW" altLang="en-US" dirty="0"/>
              <a:t> </a:t>
            </a:r>
          </a:p>
        </p:txBody>
      </p:sp>
      <p:sp>
        <p:nvSpPr>
          <p:cNvPr id="21" name="文字方塊 20">
            <a:extLst>
              <a:ext uri="{FF2B5EF4-FFF2-40B4-BE49-F238E27FC236}">
                <a16:creationId xmlns:a16="http://schemas.microsoft.com/office/drawing/2014/main" id="{0C939E1A-9477-4F1D-9C7C-E8A49FBEE337}"/>
              </a:ext>
            </a:extLst>
          </p:cNvPr>
          <p:cNvSpPr txBox="1"/>
          <p:nvPr/>
        </p:nvSpPr>
        <p:spPr>
          <a:xfrm>
            <a:off x="4945087" y="2165769"/>
            <a:ext cx="1573110" cy="369332"/>
          </a:xfrm>
          <a:prstGeom prst="rect">
            <a:avLst/>
          </a:prstGeom>
          <a:noFill/>
          <a:ln w="53975">
            <a:solidFill>
              <a:srgbClr val="0070C0"/>
            </a:solidFill>
          </a:ln>
        </p:spPr>
        <p:txBody>
          <a:bodyPr wrap="square" rtlCol="0">
            <a:spAutoFit/>
          </a:bodyPr>
          <a:lstStyle/>
          <a:p>
            <a:pPr algn="ctr"/>
            <a:r>
              <a:rPr lang="zh-TW" altLang="en-US" dirty="0"/>
              <a:t>命中</a:t>
            </a:r>
          </a:p>
        </p:txBody>
      </p:sp>
      <p:sp>
        <p:nvSpPr>
          <p:cNvPr id="22" name="文字方塊 21">
            <a:extLst>
              <a:ext uri="{FF2B5EF4-FFF2-40B4-BE49-F238E27FC236}">
                <a16:creationId xmlns:a16="http://schemas.microsoft.com/office/drawing/2014/main" id="{547F7BF7-3EF7-4D93-868C-D2976778E046}"/>
              </a:ext>
            </a:extLst>
          </p:cNvPr>
          <p:cNvSpPr txBox="1"/>
          <p:nvPr/>
        </p:nvSpPr>
        <p:spPr>
          <a:xfrm>
            <a:off x="4945087" y="2857778"/>
            <a:ext cx="1573110" cy="369332"/>
          </a:xfrm>
          <a:prstGeom prst="rect">
            <a:avLst/>
          </a:prstGeom>
          <a:noFill/>
          <a:ln w="53975">
            <a:solidFill>
              <a:srgbClr val="0070C0"/>
            </a:solidFill>
          </a:ln>
        </p:spPr>
        <p:txBody>
          <a:bodyPr wrap="square" rtlCol="0">
            <a:spAutoFit/>
          </a:bodyPr>
          <a:lstStyle/>
          <a:p>
            <a:pPr algn="ctr"/>
            <a:r>
              <a:rPr lang="zh-TW" altLang="en-US" dirty="0"/>
              <a:t>漏失</a:t>
            </a:r>
          </a:p>
        </p:txBody>
      </p:sp>
      <p:sp>
        <p:nvSpPr>
          <p:cNvPr id="24" name="文字方塊 23">
            <a:extLst>
              <a:ext uri="{FF2B5EF4-FFF2-40B4-BE49-F238E27FC236}">
                <a16:creationId xmlns:a16="http://schemas.microsoft.com/office/drawing/2014/main" id="{5BAEC770-DCBF-497A-94C6-4534FB35E55B}"/>
              </a:ext>
            </a:extLst>
          </p:cNvPr>
          <p:cNvSpPr txBox="1"/>
          <p:nvPr/>
        </p:nvSpPr>
        <p:spPr>
          <a:xfrm>
            <a:off x="4945087" y="3549787"/>
            <a:ext cx="1573110" cy="369332"/>
          </a:xfrm>
          <a:prstGeom prst="rect">
            <a:avLst/>
          </a:prstGeom>
          <a:noFill/>
          <a:ln w="53975">
            <a:solidFill>
              <a:srgbClr val="0070C0"/>
            </a:solidFill>
          </a:ln>
        </p:spPr>
        <p:txBody>
          <a:bodyPr wrap="square" rtlCol="0">
            <a:spAutoFit/>
          </a:bodyPr>
          <a:lstStyle/>
          <a:p>
            <a:pPr algn="ctr"/>
            <a:r>
              <a:rPr lang="zh-TW" altLang="en-US" dirty="0"/>
              <a:t>誤警</a:t>
            </a:r>
          </a:p>
        </p:txBody>
      </p:sp>
      <p:sp>
        <p:nvSpPr>
          <p:cNvPr id="25" name="文字方塊 24">
            <a:extLst>
              <a:ext uri="{FF2B5EF4-FFF2-40B4-BE49-F238E27FC236}">
                <a16:creationId xmlns:a16="http://schemas.microsoft.com/office/drawing/2014/main" id="{3F3DB4C9-6CBB-46C2-BEDF-7E7E3747B25F}"/>
              </a:ext>
            </a:extLst>
          </p:cNvPr>
          <p:cNvSpPr txBox="1"/>
          <p:nvPr/>
        </p:nvSpPr>
        <p:spPr>
          <a:xfrm>
            <a:off x="449719" y="3124971"/>
            <a:ext cx="1908000" cy="307777"/>
          </a:xfrm>
          <a:prstGeom prst="rect">
            <a:avLst/>
          </a:prstGeom>
          <a:noFill/>
          <a:ln w="53975">
            <a:solidFill>
              <a:srgbClr val="0070C0"/>
            </a:solidFill>
          </a:ln>
        </p:spPr>
        <p:txBody>
          <a:bodyPr wrap="square" rtlCol="0">
            <a:spAutoFit/>
          </a:bodyPr>
          <a:lstStyle/>
          <a:p>
            <a:r>
              <a:rPr lang="zh-TW" altLang="en-US" dirty="0"/>
              <a:t>環境負荷</a:t>
            </a:r>
            <a:r>
              <a:rPr lang="en-US" altLang="zh-TW" dirty="0"/>
              <a:t>:</a:t>
            </a:r>
            <a:r>
              <a:rPr lang="zh-TW" altLang="en-US" dirty="0"/>
              <a:t>高、低</a:t>
            </a:r>
            <a:endParaRPr lang="en-US" altLang="zh-TW" dirty="0"/>
          </a:p>
        </p:txBody>
      </p:sp>
      <p:sp>
        <p:nvSpPr>
          <p:cNvPr id="26" name="文字方塊 25">
            <a:extLst>
              <a:ext uri="{FF2B5EF4-FFF2-40B4-BE49-F238E27FC236}">
                <a16:creationId xmlns:a16="http://schemas.microsoft.com/office/drawing/2014/main" id="{0C32A4B0-D99B-49BB-BBAE-55F833D5BE4E}"/>
              </a:ext>
            </a:extLst>
          </p:cNvPr>
          <p:cNvSpPr txBox="1"/>
          <p:nvPr/>
        </p:nvSpPr>
        <p:spPr>
          <a:xfrm>
            <a:off x="387310" y="3851914"/>
            <a:ext cx="1908000" cy="307777"/>
          </a:xfrm>
          <a:prstGeom prst="rect">
            <a:avLst/>
          </a:prstGeom>
          <a:noFill/>
          <a:ln w="53975">
            <a:solidFill>
              <a:srgbClr val="0070C0"/>
            </a:solidFill>
          </a:ln>
        </p:spPr>
        <p:txBody>
          <a:bodyPr wrap="square" rtlCol="0">
            <a:spAutoFit/>
          </a:bodyPr>
          <a:lstStyle/>
          <a:p>
            <a:r>
              <a:rPr lang="zh-TW" altLang="en-US" dirty="0"/>
              <a:t>次要任務難度</a:t>
            </a:r>
            <a:r>
              <a:rPr lang="en-US" altLang="zh-TW" dirty="0"/>
              <a:t>:</a:t>
            </a:r>
            <a:r>
              <a:rPr lang="zh-TW" altLang="en-US" dirty="0"/>
              <a:t>高、低</a:t>
            </a:r>
            <a:endParaRPr lang="en-US" altLang="zh-TW" dirty="0"/>
          </a:p>
        </p:txBody>
      </p:sp>
      <p:sp>
        <p:nvSpPr>
          <p:cNvPr id="27" name="文字方塊 26">
            <a:extLst>
              <a:ext uri="{FF2B5EF4-FFF2-40B4-BE49-F238E27FC236}">
                <a16:creationId xmlns:a16="http://schemas.microsoft.com/office/drawing/2014/main" id="{C3C3BB68-4109-4FB4-8528-17A5E6D43B54}"/>
              </a:ext>
            </a:extLst>
          </p:cNvPr>
          <p:cNvSpPr txBox="1"/>
          <p:nvPr/>
        </p:nvSpPr>
        <p:spPr>
          <a:xfrm>
            <a:off x="7157819" y="4041610"/>
            <a:ext cx="1609200" cy="523220"/>
          </a:xfrm>
          <a:prstGeom prst="rect">
            <a:avLst/>
          </a:prstGeom>
          <a:noFill/>
          <a:ln w="53975">
            <a:solidFill>
              <a:srgbClr val="0070C0"/>
            </a:solidFill>
          </a:ln>
        </p:spPr>
        <p:txBody>
          <a:bodyPr wrap="square" rtlCol="0">
            <a:spAutoFit/>
          </a:bodyPr>
          <a:lstStyle/>
          <a:p>
            <a:pPr algn="ctr"/>
            <a:r>
              <a:rPr lang="zh-TW" altLang="en-US" dirty="0"/>
              <a:t>信任結果</a:t>
            </a:r>
            <a:r>
              <a:rPr lang="en-US" altLang="zh-TW" dirty="0"/>
              <a:t>:</a:t>
            </a:r>
          </a:p>
          <a:p>
            <a:pPr algn="ctr"/>
            <a:r>
              <a:rPr lang="zh-TW" altLang="en-US" dirty="0"/>
              <a:t>遵守、依賴</a:t>
            </a:r>
            <a:endParaRPr lang="en-US" altLang="zh-TW" dirty="0"/>
          </a:p>
        </p:txBody>
      </p:sp>
      <p:sp>
        <p:nvSpPr>
          <p:cNvPr id="28" name="文字方塊 27">
            <a:extLst>
              <a:ext uri="{FF2B5EF4-FFF2-40B4-BE49-F238E27FC236}">
                <a16:creationId xmlns:a16="http://schemas.microsoft.com/office/drawing/2014/main" id="{C209E8EA-279C-4253-A3AA-9153E125B580}"/>
              </a:ext>
            </a:extLst>
          </p:cNvPr>
          <p:cNvSpPr txBox="1"/>
          <p:nvPr/>
        </p:nvSpPr>
        <p:spPr>
          <a:xfrm>
            <a:off x="7157816" y="3143025"/>
            <a:ext cx="1609200" cy="307777"/>
          </a:xfrm>
          <a:prstGeom prst="rect">
            <a:avLst/>
          </a:prstGeom>
          <a:noFill/>
          <a:ln w="53975">
            <a:solidFill>
              <a:srgbClr val="0070C0"/>
            </a:solidFill>
          </a:ln>
        </p:spPr>
        <p:txBody>
          <a:bodyPr wrap="square" rtlCol="0">
            <a:spAutoFit/>
          </a:bodyPr>
          <a:lstStyle/>
          <a:p>
            <a:pPr algn="ctr"/>
            <a:r>
              <a:rPr lang="zh-TW" altLang="en-US" dirty="0"/>
              <a:t>駕駛行為績效</a:t>
            </a:r>
            <a:endParaRPr lang="en-US" altLang="zh-TW" dirty="0"/>
          </a:p>
        </p:txBody>
      </p:sp>
      <p:sp>
        <p:nvSpPr>
          <p:cNvPr id="29" name="文字方塊 28">
            <a:extLst>
              <a:ext uri="{FF2B5EF4-FFF2-40B4-BE49-F238E27FC236}">
                <a16:creationId xmlns:a16="http://schemas.microsoft.com/office/drawing/2014/main" id="{606C61E7-9AD9-4E48-BEE8-B4BCDDEC7DAB}"/>
              </a:ext>
            </a:extLst>
          </p:cNvPr>
          <p:cNvSpPr txBox="1"/>
          <p:nvPr/>
        </p:nvSpPr>
        <p:spPr>
          <a:xfrm>
            <a:off x="7157819" y="2100612"/>
            <a:ext cx="1610802" cy="523220"/>
          </a:xfrm>
          <a:prstGeom prst="rect">
            <a:avLst/>
          </a:prstGeom>
          <a:noFill/>
          <a:ln w="53975">
            <a:solidFill>
              <a:srgbClr val="0070C0"/>
            </a:solidFill>
          </a:ln>
        </p:spPr>
        <p:txBody>
          <a:bodyPr wrap="square" rtlCol="0">
            <a:spAutoFit/>
          </a:bodyPr>
          <a:lstStyle/>
          <a:p>
            <a:r>
              <a:rPr lang="zh-TW" altLang="en-US" dirty="0"/>
              <a:t>次要任務績效</a:t>
            </a:r>
            <a:r>
              <a:rPr lang="en-US" altLang="zh-TW" dirty="0"/>
              <a:t>:</a:t>
            </a:r>
          </a:p>
          <a:p>
            <a:r>
              <a:rPr lang="zh-TW" altLang="en-US" dirty="0"/>
              <a:t>反應時間、正確率</a:t>
            </a:r>
            <a:endParaRPr lang="en-US" altLang="zh-TW" dirty="0"/>
          </a:p>
        </p:txBody>
      </p:sp>
      <p:sp>
        <p:nvSpPr>
          <p:cNvPr id="30" name="文字方塊 29">
            <a:extLst>
              <a:ext uri="{FF2B5EF4-FFF2-40B4-BE49-F238E27FC236}">
                <a16:creationId xmlns:a16="http://schemas.microsoft.com/office/drawing/2014/main" id="{15AD7321-072A-471E-8EFE-F13A81E934FA}"/>
              </a:ext>
            </a:extLst>
          </p:cNvPr>
          <p:cNvSpPr txBox="1"/>
          <p:nvPr/>
        </p:nvSpPr>
        <p:spPr>
          <a:xfrm>
            <a:off x="5326055" y="1642513"/>
            <a:ext cx="1154545" cy="369332"/>
          </a:xfrm>
          <a:prstGeom prst="rect">
            <a:avLst/>
          </a:prstGeom>
          <a:noFill/>
        </p:spPr>
        <p:txBody>
          <a:bodyPr wrap="square">
            <a:spAutoFit/>
          </a:bodyPr>
          <a:lstStyle/>
          <a:p>
            <a:r>
              <a:rPr lang="zh-TW" altLang="en-US" dirty="0"/>
              <a:t>信任評估 </a:t>
            </a:r>
          </a:p>
        </p:txBody>
      </p:sp>
      <p:sp>
        <p:nvSpPr>
          <p:cNvPr id="31" name="文字方塊 30">
            <a:extLst>
              <a:ext uri="{FF2B5EF4-FFF2-40B4-BE49-F238E27FC236}">
                <a16:creationId xmlns:a16="http://schemas.microsoft.com/office/drawing/2014/main" id="{F5914B25-E2FE-4FDC-91C0-CB22E881C594}"/>
              </a:ext>
            </a:extLst>
          </p:cNvPr>
          <p:cNvSpPr txBox="1"/>
          <p:nvPr/>
        </p:nvSpPr>
        <p:spPr>
          <a:xfrm>
            <a:off x="4945087" y="4226968"/>
            <a:ext cx="1573110" cy="369332"/>
          </a:xfrm>
          <a:prstGeom prst="rect">
            <a:avLst/>
          </a:prstGeom>
          <a:noFill/>
          <a:ln w="53975">
            <a:solidFill>
              <a:srgbClr val="0070C0"/>
            </a:solidFill>
          </a:ln>
        </p:spPr>
        <p:txBody>
          <a:bodyPr wrap="square" rtlCol="0">
            <a:spAutoFit/>
          </a:bodyPr>
          <a:lstStyle/>
          <a:p>
            <a:pPr algn="ctr"/>
            <a:r>
              <a:rPr lang="zh-TW" altLang="en-US" dirty="0"/>
              <a:t>正棄</a:t>
            </a:r>
          </a:p>
        </p:txBody>
      </p:sp>
      <p:sp>
        <p:nvSpPr>
          <p:cNvPr id="32" name="文字方塊 31">
            <a:extLst>
              <a:ext uri="{FF2B5EF4-FFF2-40B4-BE49-F238E27FC236}">
                <a16:creationId xmlns:a16="http://schemas.microsoft.com/office/drawing/2014/main" id="{889F0994-8E0B-455F-A799-035B695499AA}"/>
              </a:ext>
            </a:extLst>
          </p:cNvPr>
          <p:cNvSpPr txBox="1"/>
          <p:nvPr/>
        </p:nvSpPr>
        <p:spPr>
          <a:xfrm>
            <a:off x="387310" y="2252154"/>
            <a:ext cx="1908000" cy="523220"/>
          </a:xfrm>
          <a:prstGeom prst="rect">
            <a:avLst/>
          </a:prstGeom>
          <a:noFill/>
          <a:ln w="53975">
            <a:solidFill>
              <a:srgbClr val="0070C0"/>
            </a:solidFill>
          </a:ln>
        </p:spPr>
        <p:txBody>
          <a:bodyPr wrap="square" rtlCol="0">
            <a:spAutoFit/>
          </a:bodyPr>
          <a:lstStyle/>
          <a:p>
            <a:pPr algn="ctr"/>
            <a:r>
              <a:rPr lang="zh-TW" altLang="en-US" dirty="0"/>
              <a:t>系統可靠水準</a:t>
            </a:r>
            <a:r>
              <a:rPr lang="en-US" altLang="zh-TW" dirty="0"/>
              <a:t>:</a:t>
            </a:r>
          </a:p>
          <a:p>
            <a:pPr algn="ctr"/>
            <a:r>
              <a:rPr lang="zh-TW" altLang="en-US" dirty="0"/>
              <a:t>高、中和低</a:t>
            </a:r>
          </a:p>
        </p:txBody>
      </p:sp>
      <p:cxnSp>
        <p:nvCxnSpPr>
          <p:cNvPr id="5" name="接點: 肘形 4">
            <a:extLst>
              <a:ext uri="{FF2B5EF4-FFF2-40B4-BE49-F238E27FC236}">
                <a16:creationId xmlns:a16="http://schemas.microsoft.com/office/drawing/2014/main" id="{4431F85C-0FFD-EEC1-8561-6EBA25B9C0B9}"/>
              </a:ext>
            </a:extLst>
          </p:cNvPr>
          <p:cNvCxnSpPr>
            <a:cxnSpLocks/>
            <a:stCxn id="27" idx="1"/>
            <a:endCxn id="29" idx="1"/>
          </p:cNvCxnSpPr>
          <p:nvPr/>
        </p:nvCxnSpPr>
        <p:spPr>
          <a:xfrm rot="10800000">
            <a:off x="7157819" y="2362222"/>
            <a:ext cx="12700" cy="1940998"/>
          </a:xfrm>
          <a:prstGeom prst="bent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C202130C-F342-6531-3571-9EE562562DF2}"/>
              </a:ext>
            </a:extLst>
          </p:cNvPr>
          <p:cNvCxnSpPr>
            <a:cxnSpLocks/>
            <a:stCxn id="20" idx="3"/>
            <a:endCxn id="28" idx="1"/>
          </p:cNvCxnSpPr>
          <p:nvPr/>
        </p:nvCxnSpPr>
        <p:spPr>
          <a:xfrm>
            <a:off x="6685642" y="3296914"/>
            <a:ext cx="47217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836C01AB-EF9F-0676-FF88-6C6F18CA360C}"/>
              </a:ext>
            </a:extLst>
          </p:cNvPr>
          <p:cNvSpPr txBox="1"/>
          <p:nvPr/>
        </p:nvSpPr>
        <p:spPr>
          <a:xfrm>
            <a:off x="2753667" y="3143025"/>
            <a:ext cx="1573110" cy="307777"/>
          </a:xfrm>
          <a:prstGeom prst="rect">
            <a:avLst/>
          </a:prstGeom>
          <a:noFill/>
          <a:ln w="53975">
            <a:solidFill>
              <a:srgbClr val="0070C0"/>
            </a:solidFill>
          </a:ln>
        </p:spPr>
        <p:txBody>
          <a:bodyPr wrap="square" rtlCol="0">
            <a:spAutoFit/>
          </a:bodyPr>
          <a:lstStyle/>
          <a:p>
            <a:pPr algn="ctr"/>
            <a:r>
              <a:rPr lang="zh-TW" altLang="en-US" dirty="0"/>
              <a:t>自動化駕駛</a:t>
            </a:r>
          </a:p>
        </p:txBody>
      </p:sp>
      <p:cxnSp>
        <p:nvCxnSpPr>
          <p:cNvPr id="16" name="直線單箭頭接點 15">
            <a:extLst>
              <a:ext uri="{FF2B5EF4-FFF2-40B4-BE49-F238E27FC236}">
                <a16:creationId xmlns:a16="http://schemas.microsoft.com/office/drawing/2014/main" id="{626BBA22-A623-E23D-717C-2DC517E86594}"/>
              </a:ext>
            </a:extLst>
          </p:cNvPr>
          <p:cNvCxnSpPr>
            <a:cxnSpLocks/>
            <a:endCxn id="20" idx="1"/>
          </p:cNvCxnSpPr>
          <p:nvPr/>
        </p:nvCxnSpPr>
        <p:spPr>
          <a:xfrm>
            <a:off x="4260185" y="3296914"/>
            <a:ext cx="517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07EE5135-9C2A-72F6-1617-15BA2231E203}"/>
              </a:ext>
            </a:extLst>
          </p:cNvPr>
          <p:cNvCxnSpPr>
            <a:cxnSpLocks/>
            <a:stCxn id="25" idx="3"/>
            <a:endCxn id="40" idx="1"/>
          </p:cNvCxnSpPr>
          <p:nvPr/>
        </p:nvCxnSpPr>
        <p:spPr>
          <a:xfrm>
            <a:off x="2357719" y="3278860"/>
            <a:ext cx="395948" cy="18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C7FA7013-5B8B-5D73-B64A-C487FDFC9CEB}"/>
              </a:ext>
            </a:extLst>
          </p:cNvPr>
          <p:cNvCxnSpPr>
            <a:stCxn id="32" idx="3"/>
            <a:endCxn id="40" idx="1"/>
          </p:cNvCxnSpPr>
          <p:nvPr/>
        </p:nvCxnSpPr>
        <p:spPr>
          <a:xfrm>
            <a:off x="2295310" y="2513764"/>
            <a:ext cx="458357" cy="7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703315FE-8C72-8B8B-E868-0F1979252041}"/>
              </a:ext>
            </a:extLst>
          </p:cNvPr>
          <p:cNvCxnSpPr>
            <a:stCxn id="26" idx="3"/>
            <a:endCxn id="40" idx="1"/>
          </p:cNvCxnSpPr>
          <p:nvPr/>
        </p:nvCxnSpPr>
        <p:spPr>
          <a:xfrm flipV="1">
            <a:off x="2295310" y="3296914"/>
            <a:ext cx="458357" cy="70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9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4" y="2871148"/>
            <a:ext cx="4823495" cy="1159800"/>
          </a:xfrm>
          <a:prstGeom prst="rect">
            <a:avLst/>
          </a:prstGeom>
        </p:spPr>
        <p:txBody>
          <a:bodyPr spcFirstLastPara="1" wrap="square" lIns="91425" tIns="91425" rIns="91425" bIns="91425" anchor="b" anchorCtr="0">
            <a:noAutofit/>
          </a:bodyPr>
          <a:lstStyle/>
          <a:p>
            <a:pPr algn="ctr"/>
            <a:r>
              <a:rPr lang="zh-TW" altLang="en-US" dirty="0"/>
              <a:t>你想讓我相信機器人嗎？</a:t>
            </a:r>
            <a:br>
              <a:rPr lang="zh-TW" altLang="en-US" dirty="0"/>
            </a:br>
            <a:r>
              <a:rPr lang="zh-TW" altLang="en-US" dirty="0"/>
              <a:t>人機交互信任量表的開發</a:t>
            </a:r>
            <a:endParaRPr lang="zh-CN" altLang="en-US" dirty="0">
              <a:cs typeface="+mn-ea"/>
              <a:sym typeface="+mn-lt"/>
            </a:endParaRPr>
          </a:p>
        </p:txBody>
      </p:sp>
      <p:sp>
        <p:nvSpPr>
          <p:cNvPr id="222" name="Google Shape;222;p14"/>
          <p:cNvSpPr txBox="1">
            <a:spLocks noGrp="1"/>
          </p:cNvSpPr>
          <p:nvPr>
            <p:ph type="subTitle" idx="1"/>
          </p:nvPr>
        </p:nvSpPr>
        <p:spPr>
          <a:xfrm>
            <a:off x="123753" y="4009500"/>
            <a:ext cx="5163266" cy="784800"/>
          </a:xfrm>
          <a:prstGeom prst="rect">
            <a:avLst/>
          </a:prstGeom>
        </p:spPr>
        <p:txBody>
          <a:bodyPr spcFirstLastPara="1" wrap="square" lIns="91425" tIns="91425" rIns="91425" bIns="91425" anchor="t" anchorCtr="0">
            <a:noAutofit/>
          </a:bodyPr>
          <a:lstStyle/>
          <a:p>
            <a:pPr marL="0" lvl="0" indent="0">
              <a:spcAft>
                <a:spcPts val="1000"/>
              </a:spcAft>
            </a:pPr>
            <a:r>
              <a:rPr lang="en-US" altLang="zh-TW" dirty="0"/>
              <a:t>You Want Me to Trust a ROBOT? The Development of a Human-Robot Interaction Trust Scale</a:t>
            </a: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2372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20" name="內容版面配置區 2">
            <a:extLst>
              <a:ext uri="{FF2B5EF4-FFF2-40B4-BE49-F238E27FC236}">
                <a16:creationId xmlns:a16="http://schemas.microsoft.com/office/drawing/2014/main" id="{09489A03-27C5-472C-AC16-C86F1CABA44D}"/>
              </a:ext>
            </a:extLst>
          </p:cNvPr>
          <p:cNvSpPr txBox="1">
            <a:spLocks/>
          </p:cNvSpPr>
          <p:nvPr/>
        </p:nvSpPr>
        <p:spPr>
          <a:xfrm>
            <a:off x="358733" y="1508603"/>
            <a:ext cx="8305800" cy="4351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人機互動</a:t>
            </a:r>
            <a:r>
              <a:rPr lang="en-US" altLang="zh-TW" dirty="0"/>
              <a:t>(HRI) </a:t>
            </a:r>
            <a:r>
              <a:rPr lang="zh-TW" altLang="en-US" dirty="0"/>
              <a:t>信任量表是由兩項研究開發的。</a:t>
            </a:r>
          </a:p>
          <a:p>
            <a:pPr lvl="1"/>
            <a:r>
              <a:rPr lang="zh-TW" altLang="en-US" dirty="0"/>
              <a:t>第一項研究基於對 </a:t>
            </a:r>
            <a:r>
              <a:rPr lang="en-US" altLang="zh-TW" dirty="0"/>
              <a:t>HRI </a:t>
            </a:r>
            <a:r>
              <a:rPr lang="zh-TW" altLang="en-US" dirty="0"/>
              <a:t>和自動化領域的研究回顧，使用主題專家 </a:t>
            </a:r>
            <a:r>
              <a:rPr lang="en-US" altLang="zh-TW" dirty="0"/>
              <a:t>(</a:t>
            </a:r>
            <a:r>
              <a:rPr lang="fr-FR" altLang="zh-TW" sz="1800" b="0" i="0" u="none" strike="noStrike" dirty="0">
                <a:solidFill>
                  <a:srgbClr val="263248"/>
                </a:solidFill>
                <a:effectLst/>
                <a:latin typeface="Roboto Condensed" panose="02000000000000000000" pitchFamily="2" charset="0"/>
              </a:rPr>
              <a:t>subject matter expert ,</a:t>
            </a:r>
            <a:r>
              <a:rPr lang="en-US" altLang="zh-TW" dirty="0"/>
              <a:t>SME) </a:t>
            </a:r>
            <a:r>
              <a:rPr lang="zh-TW" altLang="en-US" dirty="0"/>
              <a:t>對初步產生內容進行有效性評估。</a:t>
            </a:r>
          </a:p>
          <a:p>
            <a:pPr lvl="1"/>
            <a:r>
              <a:rPr lang="zh-TW" altLang="en-US" dirty="0"/>
              <a:t>第二項研究評估從第一項研究得出的每個信任量表項目的品質。 然後根據專家建議及實驗測試以生成 </a:t>
            </a:r>
            <a:r>
              <a:rPr lang="en-US" altLang="zh-TW" dirty="0"/>
              <a:t>HRI </a:t>
            </a:r>
            <a:r>
              <a:rPr lang="zh-TW" altLang="en-US" dirty="0"/>
              <a:t>信任測量工具。</a:t>
            </a:r>
          </a:p>
        </p:txBody>
      </p:sp>
    </p:spTree>
    <p:extLst>
      <p:ext uri="{BB962C8B-B14F-4D97-AF65-F5344CB8AC3E}">
        <p14:creationId xmlns:p14="http://schemas.microsoft.com/office/powerpoint/2010/main" val="239136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文獻探討</a:t>
            </a:r>
            <a:endParaRPr dirty="0"/>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20" name="內容版面配置區 2">
            <a:extLst>
              <a:ext uri="{FF2B5EF4-FFF2-40B4-BE49-F238E27FC236}">
                <a16:creationId xmlns:a16="http://schemas.microsoft.com/office/drawing/2014/main" id="{09489A03-27C5-472C-AC16-C86F1CABA44D}"/>
              </a:ext>
            </a:extLst>
          </p:cNvPr>
          <p:cNvSpPr txBox="1">
            <a:spLocks/>
          </p:cNvSpPr>
          <p:nvPr/>
        </p:nvSpPr>
        <p:spPr>
          <a:xfrm>
            <a:off x="358733" y="1508603"/>
            <a:ext cx="8305800" cy="4351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信任在操作機器人系統時起著至關重要的作用，因為機器人能被設計在高風險情況下取代人類</a:t>
            </a:r>
            <a:r>
              <a:rPr lang="en-US" altLang="zh-TW" sz="1800" dirty="0">
                <a:latin typeface="微軟正黑體" panose="020B0604030504040204" pitchFamily="34" charset="-120"/>
                <a:ea typeface="微軟正黑體" panose="020B0604030504040204" pitchFamily="34" charset="-120"/>
              </a:rPr>
              <a:t>(</a:t>
            </a:r>
            <a:r>
              <a:rPr lang="fr-FR" altLang="zh-TW" sz="1600" b="0" i="0" dirty="0">
                <a:solidFill>
                  <a:srgbClr val="333333"/>
                </a:solidFill>
                <a:effectLst/>
                <a:latin typeface="微軟正黑體" panose="020B0604030504040204" pitchFamily="34" charset="-120"/>
                <a:ea typeface="微軟正黑體" panose="020B0604030504040204" pitchFamily="34" charset="-120"/>
              </a:rPr>
              <a:t>Casper &amp; Murphy,</a:t>
            </a:r>
            <a:r>
              <a:rPr lang="zh-TW" altLang="en-US" sz="1600" b="0" i="0" dirty="0">
                <a:solidFill>
                  <a:srgbClr val="333333"/>
                </a:solidFill>
                <a:effectLst/>
                <a:latin typeface="微軟正黑體" panose="020B0604030504040204" pitchFamily="34" charset="-120"/>
                <a:ea typeface="微軟正黑體" panose="020B0604030504040204" pitchFamily="34" charset="-120"/>
              </a:rPr>
              <a:t> </a:t>
            </a:r>
            <a:r>
              <a:rPr lang="en-US" altLang="zh-TW" sz="1600" b="0" i="0" dirty="0">
                <a:solidFill>
                  <a:srgbClr val="333333"/>
                </a:solidFill>
                <a:effectLst/>
                <a:latin typeface="微軟正黑體" panose="020B0604030504040204" pitchFamily="34" charset="-120"/>
                <a:ea typeface="微軟正黑體" panose="020B0604030504040204" pitchFamily="34" charset="-120"/>
              </a:rPr>
              <a:t>2003</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p>
          <a:p>
            <a:r>
              <a:rPr lang="en-US" altLang="zh-TW" sz="1800" dirty="0">
                <a:latin typeface="微軟正黑體" panose="020B0604030504040204" pitchFamily="34" charset="-120"/>
                <a:ea typeface="微軟正黑體" panose="020B0604030504040204" pitchFamily="34" charset="-120"/>
              </a:rPr>
              <a:t>Muir(1988)</a:t>
            </a:r>
            <a:r>
              <a:rPr lang="zh-TW" altLang="en-US" sz="1800" dirty="0">
                <a:latin typeface="微軟正黑體" panose="020B0604030504040204" pitchFamily="34" charset="-120"/>
                <a:ea typeface="微軟正黑體" panose="020B0604030504040204" pitchFamily="34" charset="-120"/>
              </a:rPr>
              <a:t>指出，當人們被背叛，他們就會失去信任，而隨後的信任重建需要時間。</a:t>
            </a:r>
          </a:p>
          <a:p>
            <a:endParaRPr lang="zh-TW" altLang="en-US" dirty="0">
              <a:latin typeface="微軟正黑體" panose="020B0604030504040204" pitchFamily="34" charset="-120"/>
              <a:ea typeface="微軟正黑體" panose="020B0604030504040204" pitchFamily="34" charset="-120"/>
            </a:endParaRPr>
          </a:p>
        </p:txBody>
      </p:sp>
      <p:pic>
        <p:nvPicPr>
          <p:cNvPr id="2052" name="Picture 4">
            <a:extLst>
              <a:ext uri="{FF2B5EF4-FFF2-40B4-BE49-F238E27FC236}">
                <a16:creationId xmlns:a16="http://schemas.microsoft.com/office/drawing/2014/main" id="{83C5354F-9B74-DF72-9752-ED577E22B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75" y="2923674"/>
            <a:ext cx="4800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5" name="文字方塊 24">
            <a:extLst>
              <a:ext uri="{FF2B5EF4-FFF2-40B4-BE49-F238E27FC236}">
                <a16:creationId xmlns:a16="http://schemas.microsoft.com/office/drawing/2014/main" id="{C09CC0D3-D8EE-1A4E-7563-86C941BCD61F}"/>
              </a:ext>
            </a:extLst>
          </p:cNvPr>
          <p:cNvSpPr txBox="1"/>
          <p:nvPr/>
        </p:nvSpPr>
        <p:spPr>
          <a:xfrm>
            <a:off x="5925373" y="3478404"/>
            <a:ext cx="2428661" cy="738664"/>
          </a:xfrm>
          <a:prstGeom prst="rect">
            <a:avLst/>
          </a:prstGeom>
          <a:noFill/>
        </p:spPr>
        <p:txBody>
          <a:bodyPr wrap="square">
            <a:spAutoFit/>
          </a:bodyPr>
          <a:lstStyle/>
          <a:p>
            <a:pPr rtl="0">
              <a:spcBef>
                <a:spcPts val="0"/>
              </a:spcBef>
              <a:spcAft>
                <a:spcPts val="0"/>
              </a:spcAft>
            </a:pPr>
            <a:r>
              <a:rPr lang="zh-TW" altLang="en-US" sz="1400" b="0" i="0" u="none" strike="noStrike" dirty="0">
                <a:solidFill>
                  <a:srgbClr val="000000"/>
                </a:solidFill>
                <a:effectLst/>
                <a:latin typeface="Arial" panose="020B0604020202020204" pitchFamily="34" charset="0"/>
              </a:rPr>
              <a:t>信任相關定義總結</a:t>
            </a:r>
            <a:endParaRPr lang="zh-TW" altLang="en-US" b="0" dirty="0">
              <a:effectLst/>
            </a:endParaRPr>
          </a:p>
          <a:p>
            <a:br>
              <a:rPr lang="zh-TW" altLang="en-US" dirty="0"/>
            </a:br>
            <a:endParaRPr lang="zh-TW" altLang="en-US" dirty="0"/>
          </a:p>
        </p:txBody>
      </p:sp>
    </p:spTree>
    <p:extLst>
      <p:ext uri="{BB962C8B-B14F-4D97-AF65-F5344CB8AC3E}">
        <p14:creationId xmlns:p14="http://schemas.microsoft.com/office/powerpoint/2010/main" val="183103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文獻探討</a:t>
            </a:r>
            <a:endParaRPr dirty="0"/>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20" name="內容版面配置區 2">
            <a:extLst>
              <a:ext uri="{FF2B5EF4-FFF2-40B4-BE49-F238E27FC236}">
                <a16:creationId xmlns:a16="http://schemas.microsoft.com/office/drawing/2014/main" id="{09489A03-27C5-472C-AC16-C86F1CABA44D}"/>
              </a:ext>
            </a:extLst>
          </p:cNvPr>
          <p:cNvSpPr txBox="1">
            <a:spLocks/>
          </p:cNvSpPr>
          <p:nvPr/>
        </p:nvSpPr>
        <p:spPr>
          <a:xfrm>
            <a:off x="358733" y="1508603"/>
            <a:ext cx="8305800" cy="4351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rtl="0">
              <a:spcBef>
                <a:spcPts val="0"/>
              </a:spcBef>
              <a:spcAft>
                <a:spcPts val="0"/>
              </a:spcAft>
            </a:pPr>
            <a:r>
              <a:rPr lang="zh-TW" altLang="en-US" sz="1800" b="0" i="0" u="none" strike="noStrike" dirty="0">
                <a:solidFill>
                  <a:srgbClr val="263248"/>
                </a:solidFill>
                <a:effectLst/>
                <a:latin typeface="Roboto Condensed" panose="02000000000000000000" pitchFamily="2" charset="0"/>
              </a:rPr>
              <a:t>自動化和智慧交互作用的象限圖</a:t>
            </a:r>
            <a:br>
              <a:rPr lang="zh-TW" altLang="en-US" dirty="0"/>
            </a:br>
            <a:endParaRPr lang="zh-TW" altLang="en-US" dirty="0"/>
          </a:p>
        </p:txBody>
      </p:sp>
      <p:pic>
        <p:nvPicPr>
          <p:cNvPr id="3074" name="Picture 2">
            <a:extLst>
              <a:ext uri="{FF2B5EF4-FFF2-40B4-BE49-F238E27FC236}">
                <a16:creationId xmlns:a16="http://schemas.microsoft.com/office/drawing/2014/main" id="{628A06C0-9F91-CEF5-31E8-C96AD1FB8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48" y="1959975"/>
            <a:ext cx="3238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a:extLst>
              <a:ext uri="{FF2B5EF4-FFF2-40B4-BE49-F238E27FC236}">
                <a16:creationId xmlns:a16="http://schemas.microsoft.com/office/drawing/2014/main" id="{8BA8F105-9B76-8E72-91A6-9D4DB5E4DD7F}"/>
              </a:ext>
            </a:extLst>
          </p:cNvPr>
          <p:cNvSpPr txBox="1"/>
          <p:nvPr/>
        </p:nvSpPr>
        <p:spPr>
          <a:xfrm>
            <a:off x="4309531" y="2066574"/>
            <a:ext cx="4575436" cy="2246769"/>
          </a:xfrm>
          <a:prstGeom prst="rect">
            <a:avLst/>
          </a:prstGeom>
          <a:noFill/>
        </p:spPr>
        <p:txBody>
          <a:bodyPr wrap="square">
            <a:spAutoFit/>
          </a:bodyPr>
          <a:lstStyle/>
          <a:p>
            <a:pPr rtl="0">
              <a:spcBef>
                <a:spcPts val="0"/>
              </a:spcBef>
              <a:spcAft>
                <a:spcPts val="0"/>
              </a:spcAft>
            </a:pPr>
            <a:r>
              <a:rPr lang="zh-TW" altLang="en-US" sz="1400" b="0" i="0" u="none" strike="noStrike" dirty="0">
                <a:solidFill>
                  <a:srgbClr val="000000"/>
                </a:solidFill>
                <a:effectLst/>
                <a:latin typeface="Arial" panose="020B0604020202020204" pitchFamily="34" charset="0"/>
              </a:rPr>
              <a:t>象限 </a:t>
            </a:r>
            <a:r>
              <a:rPr lang="en-US" altLang="zh-TW" sz="1400" b="0" i="0" u="none" strike="noStrike" dirty="0">
                <a:solidFill>
                  <a:srgbClr val="000000"/>
                </a:solidFill>
                <a:effectLst/>
                <a:latin typeface="Arial" panose="020B0604020202020204" pitchFamily="34" charset="0"/>
              </a:rPr>
              <a:t>I </a:t>
            </a:r>
            <a:r>
              <a:rPr lang="zh-TW" altLang="en-US" sz="1400" b="0" i="0" u="none" strike="noStrike" dirty="0">
                <a:solidFill>
                  <a:srgbClr val="000000"/>
                </a:solidFill>
                <a:effectLst/>
                <a:latin typeface="Arial" panose="020B0604020202020204" pitchFamily="34" charset="0"/>
              </a:rPr>
              <a:t>代表低智能和低自動化，其中一個例子是錘子、機械手臂。</a:t>
            </a:r>
            <a:endParaRPr lang="zh-TW" altLang="en-US" b="0" dirty="0">
              <a:effectLst/>
            </a:endParaRPr>
          </a:p>
          <a:p>
            <a:pPr rtl="0">
              <a:spcBef>
                <a:spcPts val="0"/>
              </a:spcBef>
              <a:spcAft>
                <a:spcPts val="0"/>
              </a:spcAft>
            </a:pPr>
            <a:br>
              <a:rPr lang="zh-TW" altLang="en-US" b="0" dirty="0">
                <a:effectLst/>
              </a:rPr>
            </a:br>
            <a:r>
              <a:rPr lang="zh-TW" altLang="en-US" sz="1400" b="0" i="0" u="none" strike="noStrike" dirty="0">
                <a:solidFill>
                  <a:srgbClr val="000000"/>
                </a:solidFill>
                <a:effectLst/>
                <a:latin typeface="Arial" panose="020B0604020202020204" pitchFamily="34" charset="0"/>
              </a:rPr>
              <a:t>象限 </a:t>
            </a:r>
            <a:r>
              <a:rPr lang="en-US" altLang="zh-TW" sz="1400" b="0" i="0" u="none" strike="noStrike" dirty="0">
                <a:solidFill>
                  <a:srgbClr val="000000"/>
                </a:solidFill>
                <a:effectLst/>
                <a:latin typeface="Arial" panose="020B0604020202020204" pitchFamily="34" charset="0"/>
              </a:rPr>
              <a:t>II </a:t>
            </a:r>
            <a:r>
              <a:rPr lang="zh-TW" altLang="en-US" sz="1400" b="0" i="0" u="none" strike="noStrike" dirty="0">
                <a:solidFill>
                  <a:srgbClr val="000000"/>
                </a:solidFill>
                <a:effectLst/>
                <a:latin typeface="Arial" panose="020B0604020202020204" pitchFamily="34" charset="0"/>
              </a:rPr>
              <a:t>代表低智能和高自動化，例如冰箱。</a:t>
            </a:r>
            <a:endParaRPr lang="zh-TW" altLang="en-US" b="0" dirty="0">
              <a:effectLst/>
            </a:endParaRPr>
          </a:p>
          <a:p>
            <a:pPr rtl="0">
              <a:spcBef>
                <a:spcPts val="0"/>
              </a:spcBef>
              <a:spcAft>
                <a:spcPts val="0"/>
              </a:spcAft>
            </a:pPr>
            <a:br>
              <a:rPr lang="zh-TW" altLang="en-US" b="0" dirty="0">
                <a:effectLst/>
              </a:rPr>
            </a:br>
            <a:r>
              <a:rPr lang="zh-TW" altLang="en-US" sz="1400" b="0" i="0" u="none" strike="noStrike" dirty="0">
                <a:solidFill>
                  <a:srgbClr val="000000"/>
                </a:solidFill>
                <a:effectLst/>
                <a:latin typeface="Arial" panose="020B0604020202020204" pitchFamily="34" charset="0"/>
              </a:rPr>
              <a:t>象限 </a:t>
            </a:r>
            <a:r>
              <a:rPr lang="en-US" altLang="zh-TW" sz="1400" b="0" i="0" u="none" strike="noStrike" dirty="0">
                <a:solidFill>
                  <a:srgbClr val="000000"/>
                </a:solidFill>
                <a:effectLst/>
                <a:latin typeface="Arial" panose="020B0604020202020204" pitchFamily="34" charset="0"/>
              </a:rPr>
              <a:t>III </a:t>
            </a:r>
            <a:r>
              <a:rPr lang="zh-TW" altLang="en-US" sz="1400" b="0" i="0" u="none" strike="noStrike" dirty="0">
                <a:solidFill>
                  <a:srgbClr val="000000"/>
                </a:solidFill>
                <a:effectLst/>
                <a:latin typeface="Arial" panose="020B0604020202020204" pitchFamily="34" charset="0"/>
              </a:rPr>
              <a:t>代表高智能和低自動化，例如專家系統。</a:t>
            </a:r>
            <a:endParaRPr lang="zh-TW" altLang="en-US" b="0" dirty="0">
              <a:effectLst/>
            </a:endParaRPr>
          </a:p>
          <a:p>
            <a:pPr rtl="0">
              <a:spcBef>
                <a:spcPts val="0"/>
              </a:spcBef>
              <a:spcAft>
                <a:spcPts val="0"/>
              </a:spcAft>
            </a:pPr>
            <a:br>
              <a:rPr lang="zh-TW" altLang="en-US" b="0" dirty="0">
                <a:effectLst/>
              </a:rPr>
            </a:br>
            <a:r>
              <a:rPr lang="zh-TW" altLang="en-US" sz="1400" b="0" i="0" u="none" strike="noStrike" dirty="0">
                <a:solidFill>
                  <a:srgbClr val="000000"/>
                </a:solidFill>
                <a:effectLst/>
                <a:latin typeface="Arial" panose="020B0604020202020204" pitchFamily="34" charset="0"/>
              </a:rPr>
              <a:t>象限 </a:t>
            </a:r>
            <a:r>
              <a:rPr lang="en-US" altLang="zh-TW" sz="1400" b="0" i="0" u="none" strike="noStrike" dirty="0" err="1">
                <a:solidFill>
                  <a:srgbClr val="000000"/>
                </a:solidFill>
                <a:effectLst/>
                <a:latin typeface="Arial" panose="020B0604020202020204" pitchFamily="34" charset="0"/>
              </a:rPr>
              <a:t>vl</a:t>
            </a:r>
            <a:r>
              <a:rPr lang="zh-TW" altLang="en-US" sz="1400" b="0" i="0" u="none" strike="noStrike" dirty="0">
                <a:solidFill>
                  <a:srgbClr val="000000"/>
                </a:solidFill>
                <a:effectLst/>
                <a:latin typeface="Arial" panose="020B0604020202020204" pitchFamily="34" charset="0"/>
              </a:rPr>
              <a:t>代表高智能、高自動化，如人工智能。</a:t>
            </a:r>
            <a:endParaRPr lang="zh-TW" altLang="en-US" b="0" dirty="0">
              <a:effectLst/>
            </a:endParaRPr>
          </a:p>
          <a:p>
            <a:br>
              <a:rPr lang="zh-TW" altLang="en-US" dirty="0"/>
            </a:br>
            <a:endParaRPr lang="zh-TW" altLang="en-US" dirty="0"/>
          </a:p>
        </p:txBody>
      </p:sp>
    </p:spTree>
    <p:extLst>
      <p:ext uri="{BB962C8B-B14F-4D97-AF65-F5344CB8AC3E}">
        <p14:creationId xmlns:p14="http://schemas.microsoft.com/office/powerpoint/2010/main" val="39827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方法</a:t>
            </a:r>
            <a:endParaRPr dirty="0"/>
          </a:p>
        </p:txBody>
      </p:sp>
      <p:sp>
        <p:nvSpPr>
          <p:cNvPr id="2" name="文字版面配置區 1">
            <a:extLst>
              <a:ext uri="{FF2B5EF4-FFF2-40B4-BE49-F238E27FC236}">
                <a16:creationId xmlns:a16="http://schemas.microsoft.com/office/drawing/2014/main" id="{A1DA4CB8-749D-8751-A7B1-D5E964041AF7}"/>
              </a:ext>
            </a:extLst>
          </p:cNvPr>
          <p:cNvSpPr>
            <a:spLocks noGrp="1"/>
          </p:cNvSpPr>
          <p:nvPr>
            <p:ph type="body" idx="1"/>
          </p:nvPr>
        </p:nvSpPr>
        <p:spPr/>
        <p:txBody>
          <a:bodyPr/>
          <a:lstStyle/>
          <a:p>
            <a:pPr rtl="0" fontAlgn="base">
              <a:spcBef>
                <a:spcPts val="600"/>
              </a:spcBef>
              <a:spcAft>
                <a:spcPts val="0"/>
              </a:spcAft>
              <a:buFont typeface="Arial" panose="020B0604020202020204" pitchFamily="34" charset="0"/>
              <a:buChar char="•"/>
            </a:pPr>
            <a:r>
              <a:rPr lang="zh-TW" altLang="en-US" sz="2000" b="0" i="0" u="none" strike="noStrike" dirty="0">
                <a:solidFill>
                  <a:srgbClr val="263248"/>
                </a:solidFill>
                <a:effectLst/>
                <a:latin typeface="Roboto Condensed" panose="02000000000000000000" pitchFamily="2" charset="0"/>
              </a:rPr>
              <a:t>題目水準首先以 </a:t>
            </a:r>
            <a:r>
              <a:rPr lang="en-US" altLang="zh-TW" sz="2000" b="0" i="0" u="none" strike="noStrike" dirty="0">
                <a:solidFill>
                  <a:srgbClr val="263248"/>
                </a:solidFill>
                <a:effectLst/>
                <a:latin typeface="Roboto Condensed" panose="02000000000000000000" pitchFamily="2" charset="0"/>
              </a:rPr>
              <a:t>5 </a:t>
            </a:r>
            <a:r>
              <a:rPr lang="zh-TW" altLang="en-US" sz="2000" b="0" i="0" u="none" strike="noStrike" dirty="0">
                <a:solidFill>
                  <a:srgbClr val="263248"/>
                </a:solidFill>
                <a:effectLst/>
                <a:latin typeface="Roboto Condensed" panose="02000000000000000000" pitchFamily="2" charset="0"/>
              </a:rPr>
              <a:t>點李克特量表進行評分</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1 =“</a:t>
            </a:r>
            <a:r>
              <a:rPr lang="zh-TW" altLang="en-US" sz="2000" b="0" i="0" u="none" strike="noStrike" dirty="0">
                <a:solidFill>
                  <a:srgbClr val="263248"/>
                </a:solidFill>
                <a:effectLst/>
                <a:latin typeface="Roboto Condensed" panose="02000000000000000000" pitchFamily="2" charset="0"/>
              </a:rPr>
              <a:t>不重要，應刪除”</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2 =“</a:t>
            </a:r>
            <a:r>
              <a:rPr lang="zh-TW" altLang="en-US" sz="2000" b="0" i="0" u="none" strike="noStrike" dirty="0">
                <a:solidFill>
                  <a:srgbClr val="263248"/>
                </a:solidFill>
                <a:effectLst/>
                <a:latin typeface="Roboto Condensed" panose="02000000000000000000" pitchFamily="2" charset="0"/>
              </a:rPr>
              <a:t>有用，但不重要”</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3 =“</a:t>
            </a:r>
            <a:r>
              <a:rPr lang="zh-TW" altLang="en-US" sz="2000" b="0" i="0" u="none" strike="noStrike" dirty="0">
                <a:solidFill>
                  <a:srgbClr val="263248"/>
                </a:solidFill>
                <a:effectLst/>
                <a:latin typeface="Roboto Condensed" panose="02000000000000000000" pitchFamily="2" charset="0"/>
              </a:rPr>
              <a:t>有用”</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4 =“</a:t>
            </a:r>
            <a:r>
              <a:rPr lang="zh-TW" altLang="en-US" sz="2000" b="0" i="0" u="none" strike="noStrike" dirty="0">
                <a:solidFill>
                  <a:srgbClr val="263248"/>
                </a:solidFill>
                <a:effectLst/>
                <a:latin typeface="Roboto Condensed" panose="02000000000000000000" pitchFamily="2" charset="0"/>
              </a:rPr>
              <a:t>非常有用”</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5 = “</a:t>
            </a:r>
            <a:r>
              <a:rPr lang="zh-TW" altLang="en-US" sz="2000" b="0" i="0" u="none" strike="noStrike" dirty="0">
                <a:solidFill>
                  <a:srgbClr val="263248"/>
                </a:solidFill>
                <a:effectLst/>
                <a:latin typeface="Roboto Condensed" panose="02000000000000000000" pitchFamily="2" charset="0"/>
              </a:rPr>
              <a:t>基本的”</a:t>
            </a:r>
            <a:endParaRPr lang="zh-TW" altLang="en-US" sz="2000" b="0" i="0" u="none" strike="noStrike" dirty="0">
              <a:solidFill>
                <a:srgbClr val="C7D3E6"/>
              </a:solidFill>
              <a:effectLst/>
              <a:latin typeface="Roboto Condensed" panose="02000000000000000000" pitchFamily="2" charset="0"/>
            </a:endParaRPr>
          </a:p>
          <a:p>
            <a:endParaRPr lang="zh-TW" altLang="en-US" dirty="0"/>
          </a:p>
        </p:txBody>
      </p:sp>
      <p:sp>
        <p:nvSpPr>
          <p:cNvPr id="4" name="文字版面配置區 3">
            <a:extLst>
              <a:ext uri="{FF2B5EF4-FFF2-40B4-BE49-F238E27FC236}">
                <a16:creationId xmlns:a16="http://schemas.microsoft.com/office/drawing/2014/main" id="{F680B0C4-ACDC-D68C-7917-1468EF6B8B47}"/>
              </a:ext>
            </a:extLst>
          </p:cNvPr>
          <p:cNvSpPr>
            <a:spLocks noGrp="1"/>
          </p:cNvSpPr>
          <p:nvPr>
            <p:ph type="body" idx="2"/>
          </p:nvPr>
        </p:nvSpPr>
        <p:spPr/>
        <p:txBody>
          <a:bodyPr/>
          <a:lstStyle/>
          <a:p>
            <a:pPr rtl="0" fontAlgn="base">
              <a:spcBef>
                <a:spcPts val="600"/>
              </a:spcBef>
              <a:spcAft>
                <a:spcPts val="0"/>
              </a:spcAft>
              <a:buFont typeface="Arial" panose="020B0604020202020204" pitchFamily="34" charset="0"/>
              <a:buChar char="•"/>
            </a:pPr>
            <a:r>
              <a:rPr lang="zh-TW" altLang="en-US" sz="2000" b="0" i="0" u="none" strike="noStrike" dirty="0">
                <a:solidFill>
                  <a:srgbClr val="263248"/>
                </a:solidFill>
                <a:effectLst/>
                <a:latin typeface="Roboto Condensed" panose="02000000000000000000" pitchFamily="2" charset="0"/>
              </a:rPr>
              <a:t>以題目</a:t>
            </a:r>
            <a:r>
              <a:rPr lang="zh-TW" altLang="en-US" dirty="0">
                <a:solidFill>
                  <a:srgbClr val="263248"/>
                </a:solidFill>
                <a:latin typeface="Roboto Condensed" panose="02000000000000000000" pitchFamily="2" charset="0"/>
              </a:rPr>
              <a:t>子題</a:t>
            </a:r>
            <a:r>
              <a:rPr lang="zh-TW" altLang="en-US" sz="2000" b="0" i="0" u="none" strike="noStrike" dirty="0">
                <a:solidFill>
                  <a:srgbClr val="263248"/>
                </a:solidFill>
                <a:effectLst/>
                <a:latin typeface="Roboto Condensed" panose="02000000000000000000" pitchFamily="2" charset="0"/>
              </a:rPr>
              <a:t>的適當性進行評分評級量表源自 </a:t>
            </a:r>
            <a:r>
              <a:rPr lang="en-US" altLang="zh-TW" sz="2000" b="0" i="0" u="none" strike="noStrike" dirty="0" err="1">
                <a:solidFill>
                  <a:srgbClr val="263248"/>
                </a:solidFill>
                <a:effectLst/>
                <a:latin typeface="Roboto Condensed" panose="02000000000000000000" pitchFamily="2" charset="0"/>
              </a:rPr>
              <a:t>Lawshe</a:t>
            </a:r>
            <a:r>
              <a:rPr lang="en-US" altLang="zh-TW" sz="2000" b="0" i="0" u="none" strike="noStrike" dirty="0">
                <a:solidFill>
                  <a:srgbClr val="263248"/>
                </a:solidFill>
                <a:effectLst/>
                <a:latin typeface="Roboto Condensed" panose="02000000000000000000" pitchFamily="2" charset="0"/>
              </a:rPr>
              <a:t> [14] </a:t>
            </a:r>
            <a:r>
              <a:rPr lang="zh-TW" altLang="en-US" sz="2000" b="0" i="0" u="none" strike="noStrike" dirty="0">
                <a:solidFill>
                  <a:srgbClr val="263248"/>
                </a:solidFill>
                <a:effectLst/>
                <a:latin typeface="Roboto Condensed" panose="02000000000000000000" pitchFamily="2" charset="0"/>
              </a:rPr>
              <a:t>開發的李克特 </a:t>
            </a:r>
            <a:r>
              <a:rPr lang="en-US" altLang="zh-TW" sz="2000" b="0" i="0" u="none" strike="noStrike" dirty="0">
                <a:solidFill>
                  <a:srgbClr val="263248"/>
                </a:solidFill>
                <a:effectLst/>
                <a:latin typeface="Roboto Condensed" panose="02000000000000000000" pitchFamily="2" charset="0"/>
              </a:rPr>
              <a:t>3 </a:t>
            </a:r>
            <a:r>
              <a:rPr lang="zh-TW" altLang="en-US" sz="2000" b="0" i="0" u="none" strike="noStrike" dirty="0">
                <a:solidFill>
                  <a:srgbClr val="263248"/>
                </a:solidFill>
                <a:effectLst/>
                <a:latin typeface="Roboto Condensed" panose="02000000000000000000" pitchFamily="2" charset="0"/>
              </a:rPr>
              <a:t>點量表</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1 =“</a:t>
            </a:r>
            <a:r>
              <a:rPr lang="zh-TW" altLang="en-US" sz="2000" b="0" i="0" u="none" strike="noStrike" dirty="0">
                <a:solidFill>
                  <a:srgbClr val="263248"/>
                </a:solidFill>
                <a:effectLst/>
                <a:latin typeface="Roboto Condensed" panose="02000000000000000000" pitchFamily="2" charset="0"/>
              </a:rPr>
              <a:t>不必要”</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2 =“</a:t>
            </a:r>
            <a:r>
              <a:rPr lang="zh-TW" altLang="en-US" sz="2000" b="0" i="0" u="none" strike="noStrike" dirty="0">
                <a:solidFill>
                  <a:srgbClr val="263248"/>
                </a:solidFill>
                <a:effectLst/>
                <a:latin typeface="Roboto Condensed" panose="02000000000000000000" pitchFamily="2" charset="0"/>
              </a:rPr>
              <a:t>有用但非必要”</a:t>
            </a:r>
            <a:endParaRPr lang="zh-TW" altLang="en-US" sz="2000" b="0" i="0" u="none" strike="noStrike" dirty="0">
              <a:solidFill>
                <a:srgbClr val="C7D3E6"/>
              </a:solidFill>
              <a:effectLst/>
              <a:latin typeface="Roboto Condensed" panose="02000000000000000000" pitchFamily="2" charset="0"/>
            </a:endParaRPr>
          </a:p>
          <a:p>
            <a:pPr marL="742950" lvl="1" indent="-285750" rtl="0" fontAlgn="base">
              <a:spcBef>
                <a:spcPts val="1000"/>
              </a:spcBef>
              <a:spcAft>
                <a:spcPts val="0"/>
              </a:spcAft>
              <a:buFont typeface="Arial" panose="020B0604020202020204" pitchFamily="34" charset="0"/>
              <a:buChar char="•"/>
            </a:pPr>
            <a:r>
              <a:rPr lang="en-US" altLang="zh-TW" sz="2000" b="0" i="0" u="none" strike="noStrike" dirty="0">
                <a:solidFill>
                  <a:srgbClr val="263248"/>
                </a:solidFill>
                <a:effectLst/>
                <a:latin typeface="Roboto Condensed" panose="02000000000000000000" pitchFamily="2" charset="0"/>
              </a:rPr>
              <a:t>3 =“</a:t>
            </a:r>
            <a:r>
              <a:rPr lang="zh-TW" altLang="en-US" sz="2000" b="0" i="0" u="none" strike="noStrike" dirty="0">
                <a:solidFill>
                  <a:srgbClr val="263248"/>
                </a:solidFill>
                <a:effectLst/>
                <a:latin typeface="Roboto Condensed" panose="02000000000000000000" pitchFamily="2" charset="0"/>
              </a:rPr>
              <a:t>必要”）。</a:t>
            </a:r>
            <a:endParaRPr lang="zh-TW" altLang="en-US" sz="2000" b="0" i="0" u="none" strike="noStrike" dirty="0">
              <a:solidFill>
                <a:srgbClr val="C7D3E6"/>
              </a:solidFill>
              <a:effectLst/>
              <a:latin typeface="Roboto Condensed" panose="02000000000000000000" pitchFamily="2" charset="0"/>
            </a:endParaRPr>
          </a:p>
          <a:p>
            <a:endParaRPr lang="zh-TW" altLang="en-US" dirty="0"/>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Tree>
    <p:extLst>
      <p:ext uri="{BB962C8B-B14F-4D97-AF65-F5344CB8AC3E}">
        <p14:creationId xmlns:p14="http://schemas.microsoft.com/office/powerpoint/2010/main" val="215964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20" name="內容版面配置區 2">
            <a:extLst>
              <a:ext uri="{FF2B5EF4-FFF2-40B4-BE49-F238E27FC236}">
                <a16:creationId xmlns:a16="http://schemas.microsoft.com/office/drawing/2014/main" id="{09489A03-27C5-472C-AC16-C86F1CABA44D}"/>
              </a:ext>
            </a:extLst>
          </p:cNvPr>
          <p:cNvSpPr txBox="1">
            <a:spLocks/>
          </p:cNvSpPr>
          <p:nvPr/>
        </p:nvSpPr>
        <p:spPr>
          <a:xfrm>
            <a:off x="358733" y="1508603"/>
            <a:ext cx="8305800" cy="43513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rtl="0" fontAlgn="base">
              <a:spcBef>
                <a:spcPts val="600"/>
              </a:spcBef>
              <a:spcAft>
                <a:spcPts val="0"/>
              </a:spcAft>
              <a:buFont typeface="Arial" panose="020B0604020202020204" pitchFamily="34" charset="0"/>
              <a:buChar char="•"/>
            </a:pPr>
            <a:r>
              <a:rPr lang="zh-TW" altLang="en-US" sz="1800" b="0" i="0" u="none" strike="noStrike" dirty="0">
                <a:solidFill>
                  <a:srgbClr val="263248"/>
                </a:solidFill>
                <a:effectLst/>
                <a:latin typeface="Roboto Condensed" panose="02000000000000000000" pitchFamily="2" charset="0"/>
              </a:rPr>
              <a:t>根據 </a:t>
            </a:r>
            <a:r>
              <a:rPr lang="fr-FR" altLang="zh-TW" sz="1800" b="0" i="0" u="none" strike="noStrike" dirty="0">
                <a:solidFill>
                  <a:srgbClr val="263248"/>
                </a:solidFill>
                <a:effectLst/>
                <a:latin typeface="Roboto Condensed" panose="02000000000000000000" pitchFamily="2" charset="0"/>
              </a:rPr>
              <a:t>(SME) </a:t>
            </a:r>
            <a:r>
              <a:rPr lang="zh-TW" altLang="en-US" sz="1800" b="0" i="0" u="none" strike="noStrike" dirty="0">
                <a:solidFill>
                  <a:srgbClr val="263248"/>
                </a:solidFill>
                <a:effectLst/>
                <a:latin typeface="Roboto Condensed" panose="02000000000000000000" pitchFamily="2" charset="0"/>
              </a:rPr>
              <a:t>專家</a:t>
            </a:r>
            <a:r>
              <a:rPr lang="zh-TW" altLang="en-US" sz="1800" dirty="0">
                <a:solidFill>
                  <a:srgbClr val="263248"/>
                </a:solidFill>
                <a:latin typeface="Roboto Condensed" panose="02000000000000000000" pitchFamily="2" charset="0"/>
              </a:rPr>
              <a:t>回</a:t>
            </a:r>
            <a:r>
              <a:rPr lang="zh-TW" altLang="en-US" sz="1800" b="0" i="0" u="none" strike="noStrike" dirty="0">
                <a:solidFill>
                  <a:srgbClr val="263248"/>
                </a:solidFill>
                <a:effectLst/>
                <a:latin typeface="Roboto Condensed" panose="02000000000000000000" pitchFamily="2" charset="0"/>
              </a:rPr>
              <a:t>饋，編制了 </a:t>
            </a:r>
            <a:r>
              <a:rPr lang="fr-FR" altLang="zh-TW" sz="1800" b="0" i="0" u="none" strike="noStrike" dirty="0">
                <a:solidFill>
                  <a:srgbClr val="263248"/>
                </a:solidFill>
                <a:effectLst/>
                <a:latin typeface="Roboto Condensed" panose="02000000000000000000" pitchFamily="2" charset="0"/>
              </a:rPr>
              <a:t>HRI </a:t>
            </a:r>
            <a:r>
              <a:rPr lang="zh-TW" altLang="en-US" sz="1800" b="0" i="0" u="none" strike="noStrike" dirty="0">
                <a:solidFill>
                  <a:srgbClr val="263248"/>
                </a:solidFill>
                <a:effectLst/>
                <a:latin typeface="Roboto Condensed" panose="02000000000000000000" pitchFamily="2" charset="0"/>
              </a:rPr>
              <a:t>信任的最終列表。</a:t>
            </a:r>
            <a:endParaRPr lang="zh-TW" altLang="en-US" sz="1800" b="0" i="0" u="none" strike="noStrike" dirty="0">
              <a:solidFill>
                <a:srgbClr val="C7D3E6"/>
              </a:solidFill>
              <a:effectLst/>
              <a:latin typeface="Roboto Condensed" panose="02000000000000000000" pitchFamily="2" charset="0"/>
            </a:endParaRPr>
          </a:p>
        </p:txBody>
      </p:sp>
      <p:pic>
        <p:nvPicPr>
          <p:cNvPr id="4098" name="Picture 2">
            <a:extLst>
              <a:ext uri="{FF2B5EF4-FFF2-40B4-BE49-F238E27FC236}">
                <a16:creationId xmlns:a16="http://schemas.microsoft.com/office/drawing/2014/main" id="{14174AE1-3906-3417-A6AD-E497E1211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950" y="2098138"/>
            <a:ext cx="459105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2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524" name="Google Shape;524;p33"/>
          <p:cNvSpPr txBox="1">
            <a:spLocks noGrp="1"/>
          </p:cNvSpPr>
          <p:nvPr>
            <p:ph type="ctrTitle" idx="4294967295"/>
          </p:nvPr>
        </p:nvSpPr>
        <p:spPr>
          <a:xfrm>
            <a:off x="0" y="2363788"/>
            <a:ext cx="6594475" cy="11604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0" y="3230563"/>
            <a:ext cx="6594475" cy="1341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2724300"/>
          </a:xfrm>
        </p:spPr>
        <p:txBody>
          <a:bodyPr/>
          <a:lstStyle/>
          <a:p>
            <a:r>
              <a:rPr lang="zh-TW" altLang="en-US" dirty="0"/>
              <a:t>系統可靠水準</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endParaRPr lang="en-US" altLang="zh-TW" sz="1600" dirty="0"/>
          </a:p>
          <a:p>
            <a:pPr marL="34290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endParaRPr lang="zh-TW" altLang="en-US" sz="1600" spc="600" dirty="0">
              <a:solidFill>
                <a:srgbClr val="595149"/>
              </a:solidFill>
              <a:latin typeface="微軟正黑體" panose="020B0604030504040204" pitchFamily="34" charset="-120"/>
              <a:ea typeface="微軟正黑體" panose="020B0604030504040204" pitchFamily="34" charset="-120"/>
            </a:endParaRPr>
          </a:p>
          <a:p>
            <a:pPr marL="342900" indent="-342900">
              <a:spcBef>
                <a:spcPts val="0"/>
              </a:spcBef>
              <a:buClr>
                <a:srgbClr val="000000"/>
              </a:buClr>
              <a:buSzPts val="1400"/>
              <a:buFont typeface="Wingdings" panose="05000000000000000000" pitchFamily="2" charset="2"/>
              <a:buChar char="l"/>
              <a:defRPr/>
            </a:pPr>
            <a:r>
              <a:rPr lang="zh-TW" altLang="en-US" sz="1600" dirty="0">
                <a:solidFill>
                  <a:srgbClr val="000000"/>
                </a:solidFill>
                <a:latin typeface="Arial"/>
                <a:ea typeface="Arial"/>
                <a:cs typeface="Arial"/>
                <a:sym typeface="Arial"/>
              </a:rPr>
              <a:t>自動化錯誤類型的可靠性影響信任和性能：網絡領域的實證研究</a:t>
            </a:r>
            <a:endParaRPr lang="en-US" altLang="zh-TW" sz="1600" dirty="0">
              <a:solidFill>
                <a:srgbClr val="000000"/>
              </a:solidFill>
              <a:latin typeface="Arial"/>
              <a:ea typeface="Arial"/>
              <a:cs typeface="Arial"/>
              <a:sym typeface="Arial"/>
            </a:endParaRP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環境負荷</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職業與非職業駕駛因疲勞而產生之駕駛行威績效與風險差異之研究</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不同酒精濃度下酒價回饋對駕駛意願及行為績效的影響</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使用生理數據結合即時旅行資訊的潛在認知效應預測混合路線選擇模型</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通過技術協助駕駛的合作行為 </a:t>
            </a:r>
            <a:r>
              <a:rPr lang="en-US" altLang="zh-TW" sz="1600" dirty="0"/>
              <a:t>– HMI </a:t>
            </a:r>
            <a:r>
              <a:rPr lang="zh-TW" altLang="en-US" sz="1600" dirty="0"/>
              <a:t>、駕駛接受度影響駕駛的行為和負荷量</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多種交通訊息源對路徑選擇的影響</a:t>
            </a:r>
            <a:endParaRPr lang="en-US" altLang="zh-TW" sz="1600" dirty="0"/>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文字方塊 5">
            <a:extLst>
              <a:ext uri="{FF2B5EF4-FFF2-40B4-BE49-F238E27FC236}">
                <a16:creationId xmlns:a16="http://schemas.microsoft.com/office/drawing/2014/main" id="{2351068B-AE60-4626-B91F-55110258FE5C}"/>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320066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766200"/>
          </a:xfrm>
        </p:spPr>
        <p:txBody>
          <a:bodyPr/>
          <a:lstStyle/>
          <a:p>
            <a:r>
              <a:rPr lang="zh-TW" altLang="en-US" dirty="0"/>
              <a:t>次要任務難度</a:t>
            </a:r>
            <a:r>
              <a:rPr lang="en-US" altLang="zh-TW" dirty="0"/>
              <a:t>&amp;</a:t>
            </a:r>
            <a:r>
              <a:rPr lang="zh-TW" altLang="en-US" dirty="0"/>
              <a:t>績效</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信任評估</a:t>
            </a:r>
            <a:r>
              <a:rPr lang="en-US" altLang="zh-TW" dirty="0"/>
              <a:t>&amp;</a:t>
            </a:r>
            <a:r>
              <a:rPr lang="zh-TW" altLang="en-US" dirty="0"/>
              <a:t>結果</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順從性和信任的獨立性：自動化中誤警比漏失更糟糕嗎？</a:t>
            </a:r>
          </a:p>
          <a:p>
            <a:pPr marL="342900" lvl="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自動化可靠性和信任：貝氏定理方法</a:t>
            </a:r>
          </a:p>
          <a:p>
            <a:pPr marL="342900" lvl="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自動化錯誤類型的可靠性影響信任和性能：網絡領域的實證研究</a:t>
            </a:r>
          </a:p>
          <a:p>
            <a:pPr marL="342900" lvl="0" indent="-342900">
              <a:spcBef>
                <a:spcPts val="0"/>
              </a:spcBef>
              <a:buClr>
                <a:srgbClr val="000000"/>
              </a:buClr>
              <a:buSzPts val="1400"/>
              <a:buFont typeface="Wingdings" panose="05000000000000000000" pitchFamily="2" charset="2"/>
              <a:buChar char="l"/>
              <a:defRPr/>
            </a:pPr>
            <a:r>
              <a:rPr lang="zh-TW" altLang="en-US" sz="1600" dirty="0"/>
              <a:t>你想讓我相信機器人嗎？人機交互信任量表的開發</a:t>
            </a:r>
          </a:p>
          <a:p>
            <a:pPr marL="342900" lvl="0" indent="-342900">
              <a:spcBef>
                <a:spcPts val="0"/>
              </a:spcBef>
              <a:buClr>
                <a:srgbClr val="000000"/>
              </a:buClr>
              <a:buSzPts val="1400"/>
              <a:buFont typeface="Wingdings" panose="05000000000000000000" pitchFamily="2" charset="2"/>
              <a:buChar char="l"/>
              <a:defRPr/>
            </a:pPr>
            <a:r>
              <a:rPr lang="zh-TW" altLang="en-US" sz="1600" dirty="0"/>
              <a:t>人機交互過程中動態信任的計算建模</a:t>
            </a:r>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文字版面配置區 2">
            <a:extLst>
              <a:ext uri="{FF2B5EF4-FFF2-40B4-BE49-F238E27FC236}">
                <a16:creationId xmlns:a16="http://schemas.microsoft.com/office/drawing/2014/main" id="{50601C2D-0A24-4477-8B8E-677BDBEC844F}"/>
              </a:ext>
            </a:extLst>
          </p:cNvPr>
          <p:cNvSpPr txBox="1">
            <a:spLocks/>
          </p:cNvSpPr>
          <p:nvPr/>
        </p:nvSpPr>
        <p:spPr>
          <a:xfrm>
            <a:off x="38601" y="2990378"/>
            <a:ext cx="4192575" cy="76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駕駛行為績效</a:t>
            </a:r>
            <a:endParaRPr lang="en-US" altLang="zh-TW" dirty="0"/>
          </a:p>
          <a:p>
            <a:pPr marL="342900" indent="-342900">
              <a:spcBef>
                <a:spcPts val="0"/>
              </a:spcBef>
              <a:buClr>
                <a:srgbClr val="000000"/>
              </a:buClr>
              <a:buSzPts val="1400"/>
              <a:buFont typeface="Wingdings" panose="05000000000000000000" pitchFamily="2" charset="2"/>
              <a:buChar char="l"/>
              <a:defRPr/>
            </a:pPr>
            <a:r>
              <a:rPr lang="zh-TW" altLang="en-US" sz="1600" dirty="0"/>
              <a:t>待補充</a:t>
            </a:r>
            <a:endParaRPr lang="zh-TW" altLang="en-US" dirty="0"/>
          </a:p>
        </p:txBody>
      </p:sp>
      <p:sp>
        <p:nvSpPr>
          <p:cNvPr id="7" name="文字方塊 6">
            <a:extLst>
              <a:ext uri="{FF2B5EF4-FFF2-40B4-BE49-F238E27FC236}">
                <a16:creationId xmlns:a16="http://schemas.microsoft.com/office/drawing/2014/main" id="{341A8897-65E1-43B6-8537-5F705F61A89F}"/>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18380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85116" y="2931541"/>
            <a:ext cx="6181115" cy="1043908"/>
          </a:xfrm>
          <a:prstGeom prst="rect">
            <a:avLst/>
          </a:prstGeom>
        </p:spPr>
        <p:txBody>
          <a:bodyPr spcFirstLastPara="1" wrap="square" lIns="91425" tIns="91425" rIns="91425" bIns="91425" anchor="b" anchorCtr="0">
            <a:noAutofit/>
          </a:bodyPr>
          <a:lstStyle/>
          <a:p>
            <a:r>
              <a:rPr lang="zh-TW" altLang="en-US" sz="3200" dirty="0"/>
              <a:t>自動化錯誤類型的可靠性影響信任和性能：網絡領域的實證研究</a:t>
            </a:r>
            <a:endParaRPr lang="zh-TW" altLang="en-US" sz="3200" spc="600" dirty="0">
              <a:solidFill>
                <a:srgbClr val="595149"/>
              </a:solidFill>
              <a:latin typeface="微軟正黑體" panose="020B0604030504040204" pitchFamily="34" charset="-120"/>
              <a:ea typeface="微軟正黑體" panose="020B0604030504040204" pitchFamily="34" charset="-120"/>
            </a:endParaRPr>
          </a:p>
        </p:txBody>
      </p:sp>
      <p:sp>
        <p:nvSpPr>
          <p:cNvPr id="222" name="Google Shape;222;p14"/>
          <p:cNvSpPr txBox="1">
            <a:spLocks noGrp="1"/>
          </p:cNvSpPr>
          <p:nvPr>
            <p:ph type="subTitle" idx="1"/>
          </p:nvPr>
        </p:nvSpPr>
        <p:spPr>
          <a:xfrm>
            <a:off x="0" y="3856040"/>
            <a:ext cx="5129349" cy="780460"/>
          </a:xfrm>
          <a:prstGeom prst="rect">
            <a:avLst/>
          </a:prstGeom>
        </p:spPr>
        <p:txBody>
          <a:bodyPr spcFirstLastPara="1" wrap="square" lIns="91425" tIns="91425" rIns="91425" bIns="91425" anchor="t" anchorCtr="0">
            <a:noAutofit/>
          </a:bodyPr>
          <a:lstStyle/>
          <a:p>
            <a:pPr marL="0" indent="0">
              <a:spcAft>
                <a:spcPts val="1000"/>
              </a:spcAft>
            </a:pPr>
            <a:r>
              <a:rPr lang="en-US" altLang="zh-TW" dirty="0"/>
              <a:t>Automation Error Type and Methods of</a:t>
            </a:r>
            <a:r>
              <a:rPr lang="zh-TW" altLang="en-US" dirty="0"/>
              <a:t> </a:t>
            </a:r>
            <a:r>
              <a:rPr lang="en-US" altLang="zh-TW" dirty="0"/>
              <a:t>Communicating Automation Reliability Affect Trust</a:t>
            </a:r>
            <a:r>
              <a:rPr lang="zh-TW" altLang="en-US" dirty="0"/>
              <a:t> </a:t>
            </a:r>
            <a:r>
              <a:rPr lang="en-US" altLang="zh-TW" dirty="0"/>
              <a:t>and Performance: An Empirical Study in the</a:t>
            </a:r>
            <a:r>
              <a:rPr lang="zh-TW" altLang="en-US" dirty="0"/>
              <a:t> </a:t>
            </a:r>
            <a:r>
              <a:rPr lang="en-US" altLang="zh-TW" dirty="0"/>
              <a:t>Cyber Domain</a:t>
            </a:r>
            <a:endParaRPr dirty="0"/>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solidFill>
                  <a:srgbClr val="000000"/>
                </a:solidFill>
                <a:latin typeface="微軟正黑體" panose="020B0604030504040204" pitchFamily="34" charset="-120"/>
                <a:ea typeface="微軟正黑體" panose="020B0604030504040204" pitchFamily="34" charset="-120"/>
              </a:rPr>
              <a:t>網絡釣魚電子郵件通常偽裝成可信賴的電子郵件，並惡意獲取敏感訊息 </a:t>
            </a:r>
            <a:r>
              <a:rPr lang="en-US" altLang="zh-TW" sz="1800" dirty="0">
                <a:solidFill>
                  <a:srgbClr val="000000"/>
                </a:solidFill>
                <a:latin typeface="微軟正黑體" panose="020B0604030504040204" pitchFamily="34" charset="-120"/>
                <a:ea typeface="微軟正黑體" panose="020B0604030504040204" pitchFamily="34" charset="-120"/>
              </a:rPr>
              <a:t>(</a:t>
            </a:r>
            <a:r>
              <a:rPr lang="fr-FR" altLang="zh-TW" sz="1800" dirty="0">
                <a:solidFill>
                  <a:srgbClr val="000000"/>
                </a:solidFill>
                <a:latin typeface="微軟正黑體" panose="020B0604030504040204" pitchFamily="34" charset="-120"/>
                <a:ea typeface="微軟正黑體" panose="020B0604030504040204" pitchFamily="34" charset="-120"/>
              </a:rPr>
              <a:t>Egelman</a:t>
            </a:r>
            <a:r>
              <a:rPr lang="zh-TW" altLang="en-US" sz="1800" dirty="0">
                <a:solidFill>
                  <a:srgbClr val="000000"/>
                </a:solidFill>
                <a:latin typeface="微軟正黑體" panose="020B0604030504040204" pitchFamily="34" charset="-120"/>
                <a:ea typeface="微軟正黑體" panose="020B0604030504040204" pitchFamily="34" charset="-120"/>
              </a:rPr>
              <a:t> </a:t>
            </a:r>
            <a:r>
              <a:rPr lang="en-US" altLang="zh-TW" sz="1800" dirty="0">
                <a:solidFill>
                  <a:srgbClr val="000000"/>
                </a:solidFill>
                <a:latin typeface="微軟正黑體" panose="020B0604030504040204" pitchFamily="34" charset="-120"/>
                <a:ea typeface="微軟正黑體" panose="020B0604030504040204" pitchFamily="34" charset="-120"/>
              </a:rPr>
              <a:t>et al., 2008; </a:t>
            </a:r>
            <a:r>
              <a:rPr lang="fr-FR" altLang="zh-TW" sz="1800" dirty="0">
                <a:solidFill>
                  <a:srgbClr val="000000"/>
                </a:solidFill>
                <a:latin typeface="微軟正黑體" panose="020B0604030504040204" pitchFamily="34" charset="-120"/>
                <a:ea typeface="微軟正黑體" panose="020B0604030504040204" pitchFamily="34" charset="-120"/>
              </a:rPr>
              <a:t>Hong, 2012)</a:t>
            </a:r>
            <a:r>
              <a:rPr lang="zh-TW" altLang="en-US" sz="1800" dirty="0">
                <a:solidFill>
                  <a:srgbClr val="000000"/>
                </a:solidFill>
                <a:latin typeface="微軟正黑體" panose="020B0604030504040204" pitchFamily="34" charset="-120"/>
                <a:ea typeface="微軟正黑體" panose="020B0604030504040204" pitchFamily="34" charset="-120"/>
              </a:rPr>
              <a:t>。</a:t>
            </a:r>
            <a:endParaRPr lang="en-US" altLang="zh-TW" sz="1800" dirty="0">
              <a:solidFill>
                <a:srgbClr val="000000"/>
              </a:solidFill>
              <a:latin typeface="微軟正黑體" panose="020B0604030504040204" pitchFamily="34" charset="-120"/>
              <a:ea typeface="微軟正黑體" panose="020B0604030504040204" pitchFamily="34" charset="-120"/>
            </a:endParaRPr>
          </a:p>
          <a:p>
            <a:r>
              <a:rPr lang="zh-TW" altLang="en-US" sz="1800" dirty="0">
                <a:solidFill>
                  <a:srgbClr val="000000"/>
                </a:solidFill>
                <a:latin typeface="微軟正黑體" panose="020B0604030504040204" pitchFamily="34" charset="-120"/>
                <a:ea typeface="微軟正黑體" panose="020B0604030504040204" pitchFamily="34" charset="-120"/>
              </a:rPr>
              <a:t>目標是使用自動網絡釣魚檢測系統作為範例域來檢查自動化錯誤類型和通信可靠性對用戶性能和信任的方法的影響。</a:t>
            </a:r>
          </a:p>
          <a:p>
            <a:r>
              <a:rPr lang="zh-TW" altLang="en-US" sz="1800" dirty="0">
                <a:solidFill>
                  <a:srgbClr val="000000"/>
                </a:solidFill>
                <a:latin typeface="微軟正黑體" panose="020B0604030504040204" pitchFamily="34" charset="-120"/>
                <a:ea typeface="微軟正黑體" panose="020B0604030504040204" pitchFamily="34" charset="-120"/>
              </a:rPr>
              <a:t>自動化輔助系統可能會出現錯誤，例如誤警和遺漏，從而導致系統可靠性不足。可以透過兩種方式了解自動化輔助系統的可靠性：</a:t>
            </a:r>
            <a:endParaRPr lang="en-US" altLang="zh-TW" sz="1800" dirty="0">
              <a:solidFill>
                <a:srgbClr val="000000"/>
              </a:solidFill>
              <a:latin typeface="微軟正黑體" panose="020B0604030504040204" pitchFamily="34" charset="-120"/>
              <a:ea typeface="微軟正黑體" panose="020B0604030504040204" pitchFamily="34" charset="-120"/>
            </a:endParaRPr>
          </a:p>
          <a:p>
            <a:pPr lvl="1"/>
            <a:r>
              <a:rPr lang="zh-TW" altLang="en-US" sz="1800" dirty="0">
                <a:solidFill>
                  <a:srgbClr val="000000"/>
                </a:solidFill>
                <a:latin typeface="微軟正黑體" panose="020B0604030504040204" pitchFamily="34" charset="-120"/>
                <a:ea typeface="微軟正黑體" panose="020B0604030504040204" pitchFamily="34" charset="-120"/>
              </a:rPr>
              <a:t>可以明確地告知使用者（即描述）</a:t>
            </a:r>
            <a:endParaRPr lang="en-US" altLang="zh-TW" sz="1800" dirty="0">
              <a:solidFill>
                <a:srgbClr val="000000"/>
              </a:solidFill>
              <a:latin typeface="微軟正黑體" panose="020B0604030504040204" pitchFamily="34" charset="-120"/>
              <a:ea typeface="微軟正黑體" panose="020B0604030504040204" pitchFamily="34" charset="-120"/>
            </a:endParaRPr>
          </a:p>
          <a:p>
            <a:pPr lvl="1"/>
            <a:r>
              <a:rPr lang="zh-TW" altLang="en-US" sz="1800" dirty="0">
                <a:solidFill>
                  <a:srgbClr val="000000"/>
                </a:solidFill>
                <a:latin typeface="微軟正黑體" panose="020B0604030504040204" pitchFamily="34" charset="-120"/>
                <a:ea typeface="微軟正黑體" panose="020B0604030504040204" pitchFamily="34" charset="-120"/>
              </a:rPr>
              <a:t>通過使用系統了解（即經驗）。</a:t>
            </a:r>
            <a:endParaRPr lang="en-US" altLang="zh-TW" sz="1800" dirty="0">
              <a:solidFill>
                <a:srgbClr val="000000"/>
              </a:solidFill>
              <a:latin typeface="微軟正黑體" panose="020B0604030504040204" pitchFamily="34" charset="-120"/>
              <a:ea typeface="微軟正黑體" panose="020B0604030504040204" pitchFamily="34" charset="-120"/>
            </a:endParaRPr>
          </a:p>
          <a:p>
            <a:endParaRPr lang="zh-TW" altLang="en-US" sz="1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09191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solidFill>
                  <a:srgbClr val="000000"/>
                </a:solidFill>
                <a:latin typeface="微軟正黑體" panose="020B0604030504040204" pitchFamily="34" charset="-120"/>
                <a:ea typeface="微軟正黑體" panose="020B0604030504040204" pitchFamily="34" charset="-120"/>
              </a:rPr>
              <a:t>對於一個良好的人機自動化系統，太少的信任（</a:t>
            </a:r>
            <a:r>
              <a:rPr lang="fr-FR" altLang="zh-TW" sz="1800" dirty="0">
                <a:solidFill>
                  <a:srgbClr val="000000"/>
                </a:solidFill>
                <a:latin typeface="微軟正黑體" panose="020B0604030504040204" pitchFamily="34" charset="-120"/>
                <a:ea typeface="微軟正黑體" panose="020B0604030504040204" pitchFamily="34" charset="-120"/>
              </a:rPr>
              <a:t>undertrust</a:t>
            </a:r>
            <a:r>
              <a:rPr lang="zh-TW" altLang="fr-FR" sz="1800" dirty="0">
                <a:solidFill>
                  <a:srgbClr val="000000"/>
                </a:solidFill>
                <a:latin typeface="微軟正黑體" panose="020B0604030504040204" pitchFamily="34" charset="-120"/>
                <a:ea typeface="微軟正黑體" panose="020B0604030504040204" pitchFamily="34" charset="-120"/>
              </a:rPr>
              <a:t>）</a:t>
            </a:r>
            <a:r>
              <a:rPr lang="zh-TW" altLang="en-US" sz="1800" dirty="0">
                <a:solidFill>
                  <a:srgbClr val="000000"/>
                </a:solidFill>
                <a:latin typeface="微軟正黑體" panose="020B0604030504040204" pitchFamily="34" charset="-120"/>
                <a:ea typeface="微軟正黑體" panose="020B0604030504040204" pitchFamily="34" charset="-120"/>
              </a:rPr>
              <a:t>和過多的信任（</a:t>
            </a:r>
            <a:r>
              <a:rPr lang="fr-FR" altLang="zh-TW" sz="1800" dirty="0">
                <a:solidFill>
                  <a:srgbClr val="000000"/>
                </a:solidFill>
                <a:latin typeface="微軟正黑體" panose="020B0604030504040204" pitchFamily="34" charset="-120"/>
                <a:ea typeface="微軟正黑體" panose="020B0604030504040204" pitchFamily="34" charset="-120"/>
              </a:rPr>
              <a:t>overtrust</a:t>
            </a:r>
            <a:r>
              <a:rPr lang="zh-TW" altLang="fr-FR" sz="1800" dirty="0">
                <a:solidFill>
                  <a:srgbClr val="000000"/>
                </a:solidFill>
                <a:latin typeface="微軟正黑體" panose="020B0604030504040204" pitchFamily="34" charset="-120"/>
                <a:ea typeface="微軟正黑體" panose="020B0604030504040204" pitchFamily="34" charset="-120"/>
              </a:rPr>
              <a:t>）</a:t>
            </a:r>
            <a:r>
              <a:rPr lang="zh-TW" altLang="en-US" sz="1800" dirty="0">
                <a:solidFill>
                  <a:srgbClr val="000000"/>
                </a:solidFill>
                <a:latin typeface="微軟正黑體" panose="020B0604030504040204" pitchFamily="34" charset="-120"/>
                <a:ea typeface="微軟正黑體" panose="020B0604030504040204" pitchFamily="34" charset="-120"/>
              </a:rPr>
              <a:t>都是不可取的</a:t>
            </a:r>
            <a:r>
              <a:rPr lang="en-US" altLang="zh-TW" sz="1800" dirty="0">
                <a:solidFill>
                  <a:srgbClr val="000000"/>
                </a:solidFill>
                <a:latin typeface="微軟正黑體" panose="020B0604030504040204" pitchFamily="34" charset="-120"/>
                <a:ea typeface="微軟正黑體" panose="020B0604030504040204" pitchFamily="34" charset="-120"/>
              </a:rPr>
              <a:t>(</a:t>
            </a:r>
            <a:r>
              <a:rPr lang="fr-FR" altLang="zh-TW" sz="1800" dirty="0">
                <a:solidFill>
                  <a:srgbClr val="000000"/>
                </a:solidFill>
                <a:latin typeface="微軟正黑體" panose="020B0604030504040204" pitchFamily="34" charset="-120"/>
                <a:ea typeface="微軟正黑體" panose="020B0604030504040204" pitchFamily="34" charset="-120"/>
              </a:rPr>
              <a:t>Hoff </a:t>
            </a:r>
            <a:r>
              <a:rPr lang="en-US" altLang="zh-TW" sz="1800" dirty="0">
                <a:solidFill>
                  <a:srgbClr val="000000"/>
                </a:solidFill>
                <a:latin typeface="微軟正黑體" panose="020B0604030504040204" pitchFamily="34" charset="-120"/>
                <a:ea typeface="微軟正黑體" panose="020B0604030504040204" pitchFamily="34" charset="-120"/>
              </a:rPr>
              <a:t>&amp;</a:t>
            </a:r>
            <a:r>
              <a:rPr lang="zh-TW" altLang="en-US" sz="1800" dirty="0">
                <a:solidFill>
                  <a:srgbClr val="000000"/>
                </a:solidFill>
                <a:latin typeface="微軟正黑體" panose="020B0604030504040204" pitchFamily="34" charset="-120"/>
                <a:ea typeface="微軟正黑體" panose="020B0604030504040204" pitchFamily="34" charset="-120"/>
              </a:rPr>
              <a:t> </a:t>
            </a:r>
            <a:r>
              <a:rPr lang="fr-FR" altLang="zh-TW" sz="1800" dirty="0">
                <a:solidFill>
                  <a:srgbClr val="000000"/>
                </a:solidFill>
                <a:latin typeface="微軟正黑體" panose="020B0604030504040204" pitchFamily="34" charset="-120"/>
                <a:ea typeface="微軟正黑體" panose="020B0604030504040204" pitchFamily="34" charset="-120"/>
              </a:rPr>
              <a:t>Bashir, 2015; Parasuraman &amp; Riley, 1997)</a:t>
            </a:r>
            <a:r>
              <a:rPr lang="zh-TW" altLang="en-US" sz="1800" dirty="0">
                <a:solidFill>
                  <a:srgbClr val="000000"/>
                </a:solidFill>
                <a:latin typeface="微軟正黑體" panose="020B0604030504040204" pitchFamily="34" charset="-120"/>
                <a:ea typeface="微軟正黑體" panose="020B0604030504040204" pitchFamily="34" charset="-120"/>
              </a:rPr>
              <a:t>。</a:t>
            </a:r>
          </a:p>
          <a:p>
            <a:r>
              <a:rPr lang="en-US" altLang="zh-TW" sz="1800" dirty="0">
                <a:solidFill>
                  <a:srgbClr val="000000"/>
                </a:solidFill>
                <a:latin typeface="微軟正黑體" panose="020B0604030504040204" pitchFamily="34" charset="-120"/>
                <a:ea typeface="微軟正黑體" panose="020B0604030504040204" pitchFamily="34" charset="-120"/>
              </a:rPr>
              <a:t> Lee &amp;</a:t>
            </a:r>
            <a:r>
              <a:rPr lang="zh-TW" altLang="en-US" sz="1800" dirty="0">
                <a:solidFill>
                  <a:srgbClr val="000000"/>
                </a:solidFill>
                <a:latin typeface="微軟正黑體" panose="020B0604030504040204" pitchFamily="34" charset="-120"/>
                <a:ea typeface="微軟正黑體" panose="020B0604030504040204" pitchFamily="34" charset="-120"/>
              </a:rPr>
              <a:t> </a:t>
            </a:r>
            <a:r>
              <a:rPr lang="en-US" altLang="zh-TW" sz="1800" dirty="0">
                <a:solidFill>
                  <a:srgbClr val="000000"/>
                </a:solidFill>
                <a:latin typeface="微軟正黑體" panose="020B0604030504040204" pitchFamily="34" charset="-120"/>
                <a:ea typeface="微軟正黑體" panose="020B0604030504040204" pitchFamily="34" charset="-120"/>
              </a:rPr>
              <a:t>See(2004)</a:t>
            </a:r>
            <a:r>
              <a:rPr lang="zh-TW" altLang="en-US" sz="1800" dirty="0">
                <a:solidFill>
                  <a:srgbClr val="000000"/>
                </a:solidFill>
                <a:latin typeface="微軟正黑體" panose="020B0604030504040204" pitchFamily="34" charset="-120"/>
                <a:ea typeface="微軟正黑體" panose="020B0604030504040204" pitchFamily="34" charset="-120"/>
              </a:rPr>
              <a:t>將信任的基礎描述為三個領域（目的、過程和性能）。</a:t>
            </a:r>
            <a:endParaRPr lang="en-US" altLang="zh-TW" sz="1800" dirty="0">
              <a:solidFill>
                <a:srgbClr val="000000"/>
              </a:solidFill>
              <a:latin typeface="微軟正黑體" panose="020B0604030504040204" pitchFamily="34" charset="-120"/>
              <a:ea typeface="微軟正黑體" panose="020B0604030504040204" pitchFamily="34" charset="-120"/>
            </a:endParaRPr>
          </a:p>
          <a:p>
            <a:pPr lvl="1"/>
            <a:r>
              <a:rPr lang="zh-TW" altLang="en-US" sz="1800" dirty="0">
                <a:solidFill>
                  <a:srgbClr val="000000"/>
                </a:solidFill>
                <a:latin typeface="微軟正黑體" panose="020B0604030504040204" pitchFamily="34" charset="-120"/>
                <a:ea typeface="微軟正黑體" panose="020B0604030504040204" pitchFamily="34" charset="-120"/>
              </a:rPr>
              <a:t>目的</a:t>
            </a:r>
            <a:r>
              <a:rPr lang="en-US" altLang="zh-TW" sz="1800" dirty="0">
                <a:solidFill>
                  <a:srgbClr val="000000"/>
                </a:solidFill>
                <a:latin typeface="微軟正黑體" panose="020B0604030504040204" pitchFamily="34" charset="-120"/>
                <a:ea typeface="微軟正黑體" panose="020B0604030504040204" pitchFamily="34" charset="-120"/>
              </a:rPr>
              <a:t>:</a:t>
            </a:r>
            <a:r>
              <a:rPr lang="zh-TW" altLang="en-US" sz="1800" dirty="0">
                <a:solidFill>
                  <a:srgbClr val="000000"/>
                </a:solidFill>
                <a:latin typeface="微軟正黑體" panose="020B0604030504040204" pitchFamily="34" charset="-120"/>
                <a:ea typeface="微軟正黑體" panose="020B0604030504040204" pitchFamily="34" charset="-120"/>
              </a:rPr>
              <a:t>描述了使用自動化的原因。</a:t>
            </a:r>
            <a:endParaRPr lang="en-US" altLang="zh-TW" sz="1800" dirty="0">
              <a:solidFill>
                <a:srgbClr val="000000"/>
              </a:solidFill>
              <a:latin typeface="微軟正黑體" panose="020B0604030504040204" pitchFamily="34" charset="-120"/>
              <a:ea typeface="微軟正黑體" panose="020B0604030504040204" pitchFamily="34" charset="-120"/>
            </a:endParaRPr>
          </a:p>
          <a:p>
            <a:pPr lvl="1"/>
            <a:r>
              <a:rPr lang="zh-TW" altLang="en-US" sz="1800" dirty="0">
                <a:solidFill>
                  <a:srgbClr val="000000"/>
                </a:solidFill>
                <a:latin typeface="微軟正黑體" panose="020B0604030504040204" pitchFamily="34" charset="-120"/>
                <a:ea typeface="微軟正黑體" panose="020B0604030504040204" pitchFamily="34" charset="-120"/>
              </a:rPr>
              <a:t>過程</a:t>
            </a:r>
            <a:r>
              <a:rPr lang="en-US" altLang="zh-TW" sz="1800" dirty="0">
                <a:solidFill>
                  <a:srgbClr val="000000"/>
                </a:solidFill>
                <a:latin typeface="微軟正黑體" panose="020B0604030504040204" pitchFamily="34" charset="-120"/>
                <a:ea typeface="微軟正黑體" panose="020B0604030504040204" pitchFamily="34" charset="-120"/>
              </a:rPr>
              <a:t>:</a:t>
            </a:r>
            <a:r>
              <a:rPr lang="zh-TW" altLang="en-US" sz="1800" dirty="0">
                <a:solidFill>
                  <a:srgbClr val="000000"/>
                </a:solidFill>
                <a:latin typeface="微軟正黑體" panose="020B0604030504040204" pitchFamily="34" charset="-120"/>
                <a:ea typeface="微軟正黑體" panose="020B0604030504040204" pitchFamily="34" charset="-120"/>
              </a:rPr>
              <a:t>描述了自動化的運行方式</a:t>
            </a:r>
            <a:endParaRPr lang="en-US" altLang="zh-TW" sz="1800" dirty="0">
              <a:solidFill>
                <a:srgbClr val="000000"/>
              </a:solidFill>
              <a:latin typeface="微軟正黑體" panose="020B0604030504040204" pitchFamily="34" charset="-120"/>
              <a:ea typeface="微軟正黑體" panose="020B0604030504040204" pitchFamily="34" charset="-120"/>
            </a:endParaRPr>
          </a:p>
          <a:p>
            <a:pPr lvl="1"/>
            <a:r>
              <a:rPr lang="zh-TW" altLang="en-US" sz="1800" dirty="0">
                <a:solidFill>
                  <a:srgbClr val="000000"/>
                </a:solidFill>
                <a:latin typeface="微軟正黑體" panose="020B0604030504040204" pitchFamily="34" charset="-120"/>
                <a:ea typeface="微軟正黑體" panose="020B0604030504040204" pitchFamily="34" charset="-120"/>
              </a:rPr>
              <a:t>性能</a:t>
            </a:r>
            <a:r>
              <a:rPr lang="en-US" altLang="zh-TW" sz="1800" dirty="0">
                <a:solidFill>
                  <a:srgbClr val="000000"/>
                </a:solidFill>
                <a:latin typeface="微軟正黑體" panose="020B0604030504040204" pitchFamily="34" charset="-120"/>
                <a:ea typeface="微軟正黑體" panose="020B0604030504040204" pitchFamily="34" charset="-120"/>
              </a:rPr>
              <a:t>:</a:t>
            </a:r>
            <a:r>
              <a:rPr lang="zh-TW" altLang="en-US" sz="1800" dirty="0">
                <a:solidFill>
                  <a:srgbClr val="000000"/>
                </a:solidFill>
                <a:latin typeface="微軟正黑體" panose="020B0604030504040204" pitchFamily="34" charset="-120"/>
                <a:ea typeface="微軟正黑體" panose="020B0604030504040204" pitchFamily="34" charset="-120"/>
              </a:rPr>
              <a:t>描述了自動化的作用或表現如何。</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13780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在故障管理任務中使用 </a:t>
            </a:r>
            <a:r>
              <a:rPr lang="en-US" altLang="zh-TW" dirty="0">
                <a:latin typeface="微軟正黑體" panose="020B0604030504040204" pitchFamily="34" charset="-120"/>
                <a:ea typeface="微軟正黑體" panose="020B0604030504040204" pitchFamily="34" charset="-120"/>
              </a:rPr>
              <a:t>70% </a:t>
            </a:r>
            <a:r>
              <a:rPr lang="zh-TW" altLang="en-US" dirty="0">
                <a:latin typeface="微軟正黑體" panose="020B0604030504040204" pitchFamily="34" charset="-120"/>
                <a:ea typeface="微軟正黑體" panose="020B0604030504040204" pitchFamily="34" charset="-120"/>
              </a:rPr>
              <a:t>作為不可靠的自動化水準，對比 </a:t>
            </a:r>
            <a:r>
              <a:rPr lang="en-US" altLang="zh-TW" dirty="0">
                <a:latin typeface="微軟正黑體" panose="020B0604030504040204" pitchFamily="34" charset="-120"/>
                <a:ea typeface="微軟正黑體" panose="020B0604030504040204" pitchFamily="34" charset="-120"/>
              </a:rPr>
              <a:t>90%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100% </a:t>
            </a:r>
            <a:r>
              <a:rPr lang="zh-TW" altLang="en-US" dirty="0">
                <a:latin typeface="微軟正黑體" panose="020B0604030504040204" pitchFamily="34" charset="-120"/>
                <a:ea typeface="微軟正黑體" panose="020B0604030504040204" pitchFamily="34" charset="-120"/>
              </a:rPr>
              <a:t>作為可靠水準，發現當它低於 </a:t>
            </a:r>
            <a:r>
              <a:rPr lang="en-US" altLang="zh-TW" dirty="0">
                <a:latin typeface="微軟正黑體" panose="020B0604030504040204" pitchFamily="34" charset="-120"/>
                <a:ea typeface="微軟正黑體" panose="020B0604030504040204" pitchFamily="34" charset="-120"/>
              </a:rPr>
              <a:t>90% </a:t>
            </a:r>
            <a:r>
              <a:rPr lang="zh-TW" altLang="en-US" dirty="0">
                <a:latin typeface="微軟正黑體" panose="020B0604030504040204" pitchFamily="34" charset="-120"/>
                <a:ea typeface="微軟正黑體" panose="020B0604030504040204" pitchFamily="34" charset="-120"/>
              </a:rPr>
              <a:t>時可靠性影響很大，但高於 </a:t>
            </a:r>
            <a:r>
              <a:rPr lang="en-US" altLang="zh-TW" dirty="0">
                <a:latin typeface="微軟正黑體" panose="020B0604030504040204" pitchFamily="34" charset="-120"/>
                <a:ea typeface="微軟正黑體" panose="020B0604030504040204" pitchFamily="34" charset="-120"/>
              </a:rPr>
              <a:t>90% </a:t>
            </a:r>
            <a:r>
              <a:rPr lang="zh-TW" altLang="en-US" dirty="0">
                <a:latin typeface="微軟正黑體" panose="020B0604030504040204" pitchFamily="34" charset="-120"/>
                <a:ea typeface="微軟正黑體" panose="020B0604030504040204" pitchFamily="34" charset="-120"/>
              </a:rPr>
              <a:t>時差異不大也避免 了</a:t>
            </a:r>
            <a:r>
              <a:rPr lang="en-US" altLang="zh-TW" dirty="0">
                <a:latin typeface="微軟正黑體" panose="020B0604030504040204" pitchFamily="34" charset="-120"/>
                <a:ea typeface="微軟正黑體" panose="020B0604030504040204" pitchFamily="34" charset="-120"/>
              </a:rPr>
              <a:t>100% </a:t>
            </a:r>
            <a:r>
              <a:rPr lang="zh-TW" altLang="en-US" dirty="0">
                <a:latin typeface="微軟正黑體" panose="020B0604030504040204" pitchFamily="34" charset="-120"/>
                <a:ea typeface="微軟正黑體" panose="020B0604030504040204" pitchFamily="34" charset="-120"/>
              </a:rPr>
              <a:t>的不切實際的完美系統</a:t>
            </a:r>
            <a:r>
              <a:rPr lang="en-US" altLang="zh-TW" dirty="0">
                <a:latin typeface="微軟正黑體" panose="020B0604030504040204" pitchFamily="34" charset="-120"/>
                <a:ea typeface="微軟正黑體" panose="020B0604030504040204" pitchFamily="34" charset="-120"/>
              </a:rPr>
              <a:t>(</a:t>
            </a:r>
            <a:r>
              <a:rPr lang="fr-FR" altLang="zh-TW" b="0" i="0" dirty="0">
                <a:solidFill>
                  <a:srgbClr val="333333"/>
                </a:solidFill>
                <a:effectLst/>
                <a:latin typeface="微軟正黑體" panose="020B0604030504040204" pitchFamily="34" charset="-120"/>
                <a:ea typeface="微軟正黑體" panose="020B0604030504040204" pitchFamily="34" charset="-120"/>
              </a:rPr>
              <a:t>Moray, 2000)</a:t>
            </a:r>
            <a:r>
              <a:rPr lang="zh-TW" altLang="en-US" b="0" i="0" dirty="0">
                <a:solidFill>
                  <a:srgbClr val="333333"/>
                </a:solidFill>
                <a:effectLst/>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127840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研究採用 </a:t>
            </a: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en-US" sz="1800" dirty="0">
                <a:solidFill>
                  <a:schemeClr val="tx1"/>
                </a:solidFill>
                <a:latin typeface="微軟正黑體" panose="020B0604030504040204" pitchFamily="34" charset="-120"/>
                <a:ea typeface="微軟正黑體" panose="020B0604030504040204" pitchFamily="34" charset="-120"/>
              </a:rPr>
              <a:t>（可靠性：</a:t>
            </a:r>
            <a:r>
              <a:rPr lang="zh-TW" altLang="en-US" sz="1800" u="sng" dirty="0">
                <a:solidFill>
                  <a:schemeClr val="tx1"/>
                </a:solidFill>
                <a:latin typeface="微軟正黑體" panose="020B0604030504040204" pitchFamily="34" charset="-120"/>
                <a:ea typeface="微軟正黑體" panose="020B0604030504040204" pitchFamily="34" charset="-120"/>
              </a:rPr>
              <a:t>不可靠</a:t>
            </a:r>
            <a:r>
              <a:rPr lang="en-US" altLang="zh-TW" sz="1800" u="sng" dirty="0">
                <a:solidFill>
                  <a:schemeClr val="tx1"/>
                </a:solidFill>
                <a:latin typeface="微軟正黑體" panose="020B0604030504040204" pitchFamily="34" charset="-120"/>
                <a:ea typeface="微軟正黑體" panose="020B0604030504040204" pitchFamily="34" charset="-120"/>
              </a:rPr>
              <a:t>60%</a:t>
            </a:r>
            <a:r>
              <a:rPr lang="zh-TW" altLang="en-US" sz="1800" u="sng" dirty="0">
                <a:solidFill>
                  <a:schemeClr val="tx1"/>
                </a:solidFill>
                <a:latin typeface="微軟正黑體" panose="020B0604030504040204" pitchFamily="34" charset="-120"/>
                <a:ea typeface="微軟正黑體" panose="020B0604030504040204" pitchFamily="34" charset="-120"/>
              </a:rPr>
              <a:t> </a:t>
            </a:r>
            <a:r>
              <a:rPr lang="zh-TW" altLang="en-US" sz="1800" dirty="0">
                <a:solidFill>
                  <a:schemeClr val="tx1"/>
                </a:solidFill>
                <a:latin typeface="微軟正黑體" panose="020B0604030504040204" pitchFamily="34" charset="-120"/>
                <a:ea typeface="微軟正黑體" panose="020B0604030504040204" pitchFamily="34" charset="-120"/>
              </a:rPr>
              <a:t>與 </a:t>
            </a:r>
            <a:r>
              <a:rPr lang="zh-TW" altLang="en-US" sz="1800" u="sng" dirty="0">
                <a:solidFill>
                  <a:schemeClr val="tx1"/>
                </a:solidFill>
                <a:latin typeface="微軟正黑體" panose="020B0604030504040204" pitchFamily="34" charset="-120"/>
                <a:ea typeface="微軟正黑體" panose="020B0604030504040204" pitchFamily="34" charset="-120"/>
              </a:rPr>
              <a:t>可靠</a:t>
            </a:r>
            <a:r>
              <a:rPr lang="en-US" altLang="zh-TW" sz="1800" u="sng" dirty="0">
                <a:solidFill>
                  <a:schemeClr val="tx1"/>
                </a:solidFill>
                <a:latin typeface="微軟正黑體" panose="020B0604030504040204" pitchFamily="34" charset="-120"/>
                <a:ea typeface="微軟正黑體" panose="020B0604030504040204" pitchFamily="34" charset="-120"/>
              </a:rPr>
              <a:t>90%</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en-US" sz="1800" dirty="0">
                <a:solidFill>
                  <a:schemeClr val="tx1"/>
                </a:solidFill>
                <a:latin typeface="微軟正黑體" panose="020B0604030504040204" pitchFamily="34" charset="-120"/>
                <a:ea typeface="微軟正黑體" panose="020B0604030504040204" pitchFamily="34" charset="-120"/>
              </a:rPr>
              <a:t>（錯誤類型：漏失與誤警）</a:t>
            </a: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en-US" sz="1800" dirty="0">
                <a:solidFill>
                  <a:schemeClr val="tx1"/>
                </a:solidFill>
                <a:latin typeface="微軟正黑體" panose="020B0604030504040204" pitchFamily="34" charset="-120"/>
                <a:ea typeface="微軟正黑體" panose="020B0604030504040204" pitchFamily="34" charset="-120"/>
              </a:rPr>
              <a:t>（描述：有與無）</a:t>
            </a: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en-US" sz="1800" dirty="0">
                <a:solidFill>
                  <a:schemeClr val="tx1"/>
                </a:solidFill>
                <a:latin typeface="微軟正黑體" panose="020B0604030504040204" pitchFamily="34" charset="-120"/>
                <a:ea typeface="微軟正黑體" panose="020B0604030504040204" pitchFamily="34" charset="-120"/>
              </a:rPr>
              <a:t>（回饋：有與無）設計，所有被試之間的因素。在不同條件下比較了參與者的表現（</a:t>
            </a:r>
            <a:r>
              <a:rPr lang="en-US" altLang="zh-TW" sz="1800" dirty="0">
                <a:solidFill>
                  <a:schemeClr val="tx1"/>
                </a:solidFill>
                <a:latin typeface="微軟正黑體" panose="020B0604030504040204" pitchFamily="34" charset="-120"/>
                <a:ea typeface="微軟正黑體" panose="020B0604030504040204" pitchFamily="34" charset="-120"/>
              </a:rPr>
              <a:t>SDT </a:t>
            </a:r>
            <a:r>
              <a:rPr lang="zh-TW" altLang="en-US" sz="1800" dirty="0">
                <a:solidFill>
                  <a:schemeClr val="tx1"/>
                </a:solidFill>
                <a:latin typeface="微軟正黑體" panose="020B0604030504040204" pitchFamily="34" charset="-120"/>
                <a:ea typeface="微軟正黑體" panose="020B0604030504040204" pitchFamily="34" charset="-120"/>
              </a:rPr>
              <a:t>和決策時間中的響應敏感性和響應偏差）和信任（主觀和客觀）的測量。</a:t>
            </a:r>
          </a:p>
          <a:p>
            <a:r>
              <a:rPr lang="zh-TW" altLang="en-US" sz="1800" b="0" i="0" dirty="0">
                <a:solidFill>
                  <a:schemeClr val="tx1"/>
                </a:solidFill>
                <a:effectLst/>
                <a:latin typeface="微軟正黑體" panose="020B0604030504040204" pitchFamily="34" charset="-120"/>
                <a:ea typeface="微軟正黑體" panose="020B0604030504040204" pitchFamily="34" charset="-120"/>
              </a:rPr>
              <a:t>募了總共 </a:t>
            </a:r>
            <a:r>
              <a:rPr lang="en-US" altLang="zh-TW" sz="1800" b="0" i="0" dirty="0">
                <a:solidFill>
                  <a:schemeClr val="tx1"/>
                </a:solidFill>
                <a:effectLst/>
                <a:latin typeface="微軟正黑體" panose="020B0604030504040204" pitchFamily="34" charset="-120"/>
                <a:ea typeface="微軟正黑體" panose="020B0604030504040204" pitchFamily="34" charset="-120"/>
              </a:rPr>
              <a:t>510 </a:t>
            </a:r>
            <a:r>
              <a:rPr lang="zh-TW" altLang="en-US" sz="1800" b="0" i="0" dirty="0">
                <a:solidFill>
                  <a:schemeClr val="tx1"/>
                </a:solidFill>
                <a:effectLst/>
                <a:latin typeface="微軟正黑體" panose="020B0604030504040204" pitchFamily="34" charset="-120"/>
                <a:ea typeface="微軟正黑體" panose="020B0604030504040204" pitchFamily="34" charset="-120"/>
              </a:rPr>
              <a:t>名參與者（</a:t>
            </a:r>
            <a:r>
              <a:rPr lang="en-US" altLang="zh-TW" sz="1800" b="0" i="0" dirty="0">
                <a:solidFill>
                  <a:schemeClr val="tx1"/>
                </a:solidFill>
                <a:effectLst/>
                <a:latin typeface="微軟正黑體" panose="020B0604030504040204" pitchFamily="34" charset="-120"/>
                <a:ea typeface="微軟正黑體" panose="020B0604030504040204" pitchFamily="34" charset="-120"/>
              </a:rPr>
              <a:t>268 </a:t>
            </a:r>
            <a:r>
              <a:rPr lang="zh-TW" altLang="en-US" sz="1800" b="0" i="0" dirty="0">
                <a:solidFill>
                  <a:schemeClr val="tx1"/>
                </a:solidFill>
                <a:effectLst/>
                <a:latin typeface="微軟正黑體" panose="020B0604030504040204" pitchFamily="34" charset="-120"/>
                <a:ea typeface="微軟正黑體" panose="020B0604030504040204" pitchFamily="34" charset="-120"/>
              </a:rPr>
              <a:t>名女性，</a:t>
            </a:r>
            <a:r>
              <a:rPr lang="en-US" altLang="zh-TW" sz="1800" b="0" i="0" dirty="0">
                <a:solidFill>
                  <a:schemeClr val="tx1"/>
                </a:solidFill>
                <a:effectLst/>
                <a:latin typeface="微軟正黑體" panose="020B0604030504040204" pitchFamily="34" charset="-120"/>
                <a:ea typeface="微軟正黑體" panose="020B0604030504040204" pitchFamily="34" charset="-120"/>
              </a:rPr>
              <a:t>241 </a:t>
            </a:r>
            <a:r>
              <a:rPr lang="zh-TW" altLang="en-US" sz="1800" b="0" i="0" dirty="0">
                <a:solidFill>
                  <a:schemeClr val="tx1"/>
                </a:solidFill>
                <a:effectLst/>
                <a:latin typeface="微軟正黑體" panose="020B0604030504040204" pitchFamily="34" charset="-120"/>
                <a:ea typeface="微軟正黑體" panose="020B0604030504040204" pitchFamily="34" charset="-120"/>
              </a:rPr>
              <a:t>名男性，</a:t>
            </a:r>
            <a:r>
              <a:rPr lang="en-US" altLang="zh-TW" sz="1800" b="0" i="0" dirty="0">
                <a:solidFill>
                  <a:schemeClr val="tx1"/>
                </a:solidFill>
                <a:effectLst/>
                <a:latin typeface="微軟正黑體" panose="020B0604030504040204" pitchFamily="34" charset="-120"/>
                <a:ea typeface="微軟正黑體" panose="020B0604030504040204" pitchFamily="34" charset="-120"/>
              </a:rPr>
              <a:t>1 </a:t>
            </a:r>
            <a:r>
              <a:rPr lang="zh-TW" altLang="en-US" sz="1800" b="0" i="0" dirty="0">
                <a:solidFill>
                  <a:schemeClr val="tx1"/>
                </a:solidFill>
                <a:effectLst/>
                <a:latin typeface="微軟正黑體" panose="020B0604030504040204" pitchFamily="34" charset="-120"/>
                <a:ea typeface="微軟正黑體" panose="020B0604030504040204" pitchFamily="34" charset="-120"/>
              </a:rPr>
              <a:t>名拒絕透露；年齡 </a:t>
            </a:r>
            <a:r>
              <a:rPr lang="en-US" altLang="zh-TW" sz="1800" b="0" i="0" dirty="0">
                <a:solidFill>
                  <a:schemeClr val="tx1"/>
                </a:solidFill>
                <a:effectLst/>
                <a:latin typeface="微軟正黑體" panose="020B0604030504040204" pitchFamily="34" charset="-120"/>
                <a:ea typeface="微軟正黑體" panose="020B0604030504040204" pitchFamily="34" charset="-120"/>
              </a:rPr>
              <a:t>M = 33.4</a:t>
            </a:r>
            <a:r>
              <a:rPr lang="zh-TW" altLang="en-US" sz="1800" b="0" i="0" dirty="0">
                <a:solidFill>
                  <a:schemeClr val="tx1"/>
                </a:solidFill>
                <a:effectLst/>
                <a:latin typeface="微軟正黑體" panose="020B0604030504040204" pitchFamily="34" charset="-120"/>
                <a:ea typeface="微軟正黑體" panose="020B0604030504040204" pitchFamily="34" charset="-120"/>
              </a:rPr>
              <a:t>，</a:t>
            </a:r>
            <a:r>
              <a:rPr lang="en-US" altLang="zh-TW" sz="1800" b="0" i="0" dirty="0">
                <a:solidFill>
                  <a:schemeClr val="tx1"/>
                </a:solidFill>
                <a:effectLst/>
                <a:latin typeface="微軟正黑體" panose="020B0604030504040204" pitchFamily="34" charset="-120"/>
                <a:ea typeface="微軟正黑體" panose="020B0604030504040204" pitchFamily="34" charset="-120"/>
              </a:rPr>
              <a:t>SD = 9.9</a:t>
            </a:r>
            <a:r>
              <a:rPr lang="zh-TW" altLang="en-US" sz="1800" b="0" i="0" dirty="0">
                <a:solidFill>
                  <a:schemeClr val="tx1"/>
                </a:solidFill>
                <a:effectLst/>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99375680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894</TotalTime>
  <Words>2489</Words>
  <Application>Microsoft Office PowerPoint</Application>
  <PresentationFormat>如螢幕大小 (16:9)</PresentationFormat>
  <Paragraphs>223</Paragraphs>
  <Slides>26</Slides>
  <Notes>25</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26</vt:i4>
      </vt:variant>
    </vt:vector>
  </HeadingPairs>
  <TitlesOfParts>
    <vt:vector size="37" baseType="lpstr">
      <vt:lpstr>Arvo</vt:lpstr>
      <vt:lpstr>Times New Roman</vt:lpstr>
      <vt:lpstr>Roboto Condensed Light</vt:lpstr>
      <vt:lpstr>Wingdings</vt:lpstr>
      <vt:lpstr>新細明體</vt:lpstr>
      <vt:lpstr>微軟正黑體</vt:lpstr>
      <vt:lpstr>Roboto Condensed</vt:lpstr>
      <vt:lpstr>Roboto</vt:lpstr>
      <vt:lpstr>宋体</vt:lpstr>
      <vt:lpstr>Arial</vt:lpstr>
      <vt:lpstr>Salerio template</vt:lpstr>
      <vt:lpstr>進度</vt:lpstr>
      <vt:lpstr>觀念性架構</vt:lpstr>
      <vt:lpstr>PowerPoint 簡報</vt:lpstr>
      <vt:lpstr>PowerPoint 簡報</vt:lpstr>
      <vt:lpstr>自動化錯誤類型的可靠性影響信任和性能：網絡領域的實證研究</vt:lpstr>
      <vt:lpstr>背景</vt:lpstr>
      <vt:lpstr>相關文獻</vt:lpstr>
      <vt:lpstr>相關文獻</vt:lpstr>
      <vt:lpstr>實驗設計</vt:lpstr>
      <vt:lpstr>結果</vt:lpstr>
      <vt:lpstr>總結</vt:lpstr>
      <vt:lpstr>人機交互過程中 動態信任的計算建模</vt:lpstr>
      <vt:lpstr>背景</vt:lpstr>
      <vt:lpstr>相關文獻</vt:lpstr>
      <vt:lpstr>相關文獻</vt:lpstr>
      <vt:lpstr>相關文獻</vt:lpstr>
      <vt:lpstr>實驗設計</vt:lpstr>
      <vt:lpstr>實驗設計</vt:lpstr>
      <vt:lpstr>結果</vt:lpstr>
      <vt:lpstr>你想讓我相信機器人嗎？ 人機交互信任量表的開發</vt:lpstr>
      <vt:lpstr>背景</vt:lpstr>
      <vt:lpstr>文獻探討</vt:lpstr>
      <vt:lpstr>文獻探討</vt:lpstr>
      <vt:lpstr>方法</vt:lpstr>
      <vt:lpstr>結果</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87</cp:revision>
  <dcterms:modified xsi:type="dcterms:W3CDTF">2022-05-12T14:06:11Z</dcterms:modified>
</cp:coreProperties>
</file>