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8"/>
  </p:notesMasterIdLst>
  <p:handoutMasterIdLst>
    <p:handoutMasterId r:id="rId29"/>
  </p:handoutMasterIdLst>
  <p:sldIdLst>
    <p:sldId id="256" r:id="rId2"/>
    <p:sldId id="307" r:id="rId3"/>
    <p:sldId id="339" r:id="rId4"/>
    <p:sldId id="340" r:id="rId5"/>
    <p:sldId id="259" r:id="rId6"/>
    <p:sldId id="325" r:id="rId7"/>
    <p:sldId id="329" r:id="rId8"/>
    <p:sldId id="328" r:id="rId9"/>
    <p:sldId id="327" r:id="rId10"/>
    <p:sldId id="331" r:id="rId11"/>
    <p:sldId id="330" r:id="rId12"/>
    <p:sldId id="344" r:id="rId13"/>
    <p:sldId id="341" r:id="rId14"/>
    <p:sldId id="345" r:id="rId15"/>
    <p:sldId id="342" r:id="rId16"/>
    <p:sldId id="298" r:id="rId17"/>
    <p:sldId id="332" r:id="rId18"/>
    <p:sldId id="336" r:id="rId19"/>
    <p:sldId id="335" r:id="rId20"/>
    <p:sldId id="334" r:id="rId21"/>
    <p:sldId id="346" r:id="rId22"/>
    <p:sldId id="333" r:id="rId23"/>
    <p:sldId id="337" r:id="rId24"/>
    <p:sldId id="338" r:id="rId25"/>
    <p:sldId id="347" r:id="rId26"/>
    <p:sldId id="278" r:id="rId27"/>
  </p:sldIdLst>
  <p:sldSz cx="9144000" cy="5143500" type="screen16x9"/>
  <p:notesSz cx="6858000" cy="9144000"/>
  <p:embeddedFontLst>
    <p:embeddedFont>
      <p:font typeface="Arvo" panose="02020500000000000000" charset="0"/>
      <p:regular r:id="rId30"/>
      <p:bold r:id="rId31"/>
      <p:italic r:id="rId32"/>
      <p:boldItalic r:id="rId33"/>
    </p:embeddedFont>
    <p:embeddedFont>
      <p:font typeface="Roboto Condensed" panose="02020500000000000000" charset="0"/>
      <p:regular r:id="rId34"/>
      <p:bold r:id="rId35"/>
      <p:italic r:id="rId36"/>
      <p:boldItalic r:id="rId37"/>
    </p:embeddedFont>
    <p:embeddedFont>
      <p:font typeface="Roboto Condensed Light" panose="02020500000000000000" charset="0"/>
      <p:regular r:id="rId38"/>
      <p:bold r:id="rId39"/>
      <p:italic r:id="rId40"/>
      <p:boldItalic r:id="rId41"/>
    </p:embeddedFont>
    <p:embeddedFont>
      <p:font typeface="微軟正黑體" panose="020B0604030504040204" pitchFamily="34" charset="-12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81" autoAdjust="0"/>
    <p:restoredTop sz="58002" autoAdjust="0"/>
  </p:normalViewPr>
  <p:slideViewPr>
    <p:cSldViewPr snapToGrid="0">
      <p:cViewPr>
        <p:scale>
          <a:sx n="66" d="100"/>
          <a:sy n="66" d="100"/>
        </p:scale>
        <p:origin x="510"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3C025B25-1DA2-4DD9-A14C-9325C6C324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7EE92139-E289-4071-AC0C-1BE952C14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53B9EF-27D7-4AA7-BC49-D29FD357137F}" type="datetime5">
              <a:rPr lang="zh-TW" altLang="en-US" smtClean="0"/>
              <a:t>2022年5月24日星期二</a:t>
            </a:fld>
            <a:endParaRPr lang="zh-TW" altLang="en-US"/>
          </a:p>
        </p:txBody>
      </p:sp>
      <p:sp>
        <p:nvSpPr>
          <p:cNvPr id="4" name="頁尾版面配置區 3">
            <a:extLst>
              <a:ext uri="{FF2B5EF4-FFF2-40B4-BE49-F238E27FC236}">
                <a16:creationId xmlns:a16="http://schemas.microsoft.com/office/drawing/2014/main" id="{8114E57D-46BC-4F1F-BF63-14C49DF825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8448E4EB-1EE9-457E-B9DC-E1399E6044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BB430A-4C2F-4BBE-B9FA-12F640785501}" type="slidenum">
              <a:rPr lang="zh-TW" altLang="en-US" smtClean="0"/>
              <a:t>‹#›</a:t>
            </a:fld>
            <a:endParaRPr lang="zh-TW" altLang="en-US"/>
          </a:p>
        </p:txBody>
      </p:sp>
    </p:spTree>
    <p:extLst>
      <p:ext uri="{BB962C8B-B14F-4D97-AF65-F5344CB8AC3E}">
        <p14:creationId xmlns:p14="http://schemas.microsoft.com/office/powerpoint/2010/main" val="232292014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hf sldNum="0" hdr="0" ftr="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504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4045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151337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r>
              <a:rPr lang="zh-TW" altLang="en-US" dirty="0"/>
              <a:t>中介分析將𝑋對𝑌造成的作用分解為：透過 中介因子𝑀所造成的間接效應</a:t>
            </a:r>
            <a:r>
              <a:rPr lang="en-US" altLang="zh-TW" dirty="0"/>
              <a:t>(indirect effect)</a:t>
            </a:r>
            <a:r>
              <a:rPr lang="zh-TW" altLang="en-US" dirty="0"/>
              <a:t>、以 及不透過𝑀造成的直接效應</a:t>
            </a:r>
            <a:r>
              <a:rPr lang="en-US" altLang="zh-TW" dirty="0"/>
              <a:t>(direct effect)</a:t>
            </a:r>
            <a:r>
              <a:rPr lang="zh-TW" altLang="en-US" dirty="0"/>
              <a:t>。在</a:t>
            </a:r>
          </a:p>
        </p:txBody>
      </p:sp>
    </p:spTree>
    <p:extLst>
      <p:ext uri="{BB962C8B-B14F-4D97-AF65-F5344CB8AC3E}">
        <p14:creationId xmlns:p14="http://schemas.microsoft.com/office/powerpoint/2010/main" val="1573345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48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Sheridan (1988) </a:t>
            </a:r>
            <a:r>
              <a:rPr lang="zh-TW" altLang="en-US" dirty="0"/>
              <a:t>還提出了可能的因素，包括可靠性、穩健性、熟悉度、可理解性、意圖的解釋、有用性和依賴性。</a:t>
            </a:r>
            <a:endParaRPr dirty="0"/>
          </a:p>
        </p:txBody>
      </p:sp>
    </p:spTree>
    <p:extLst>
      <p:ext uri="{BB962C8B-B14F-4D97-AF65-F5344CB8AC3E}">
        <p14:creationId xmlns:p14="http://schemas.microsoft.com/office/powerpoint/2010/main" val="186011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70991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7758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100" dirty="0"/>
              <a:t>只有少數研究檢驗了民族文化對自動化信任的影響。</a:t>
            </a:r>
            <a:r>
              <a:rPr lang="fr-FR" altLang="zh-TW" sz="1050" b="0" i="0" dirty="0">
                <a:solidFill>
                  <a:srgbClr val="333333"/>
                </a:solidFill>
                <a:effectLst/>
                <a:latin typeface="Arial" panose="020B0604020202020204" pitchFamily="34" charset="0"/>
              </a:rPr>
              <a:t> </a:t>
            </a:r>
            <a:endParaRPr dirty="0"/>
          </a:p>
        </p:txBody>
      </p:sp>
    </p:spTree>
    <p:extLst>
      <p:ext uri="{BB962C8B-B14F-4D97-AF65-F5344CB8AC3E}">
        <p14:creationId xmlns:p14="http://schemas.microsoft.com/office/powerpoint/2010/main" val="2921094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434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dirty="0"/>
              <a:t>1.</a:t>
            </a:r>
            <a:r>
              <a:rPr lang="zh-TW" altLang="en-US" sz="1100" dirty="0"/>
              <a:t> 在自動化系統中即時估計駕駛的信任度</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旅途訊息準確性對路線選擇的影響</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自動化錯誤類型的可靠性影響信任和性能：網絡領域的實證研究</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lvl="0" indent="0" algn="l" rtl="0">
              <a:spcBef>
                <a:spcPts val="0"/>
              </a:spcBef>
              <a:spcAft>
                <a:spcPts val="0"/>
              </a:spcAft>
              <a:buNone/>
            </a:pPr>
            <a:r>
              <a:rPr lang="en-US" altLang="zh-TW" dirty="0"/>
              <a:t>2.</a:t>
            </a:r>
            <a:r>
              <a:rPr lang="zh-TW" altLang="en-US" dirty="0"/>
              <a:t>職業與非職業駕駛因疲勞而產生之駕駛行威績效與風險差異之研究</a:t>
            </a:r>
            <a:endParaRPr lang="en-US" altLang="zh-TW" dirty="0"/>
          </a:p>
          <a:p>
            <a:pPr marL="0" lvl="0" indent="0" algn="l" rtl="0">
              <a:spcBef>
                <a:spcPts val="0"/>
              </a:spcBef>
              <a:spcAft>
                <a:spcPts val="0"/>
              </a:spcAft>
              <a:buNone/>
            </a:pPr>
            <a:r>
              <a:rPr lang="zh-TW" altLang="en-US" dirty="0"/>
              <a:t>   不同酒精濃度下酒價回饋對駕駛意願及行為績效的影響</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使用生理數據結合即時旅行資訊的潛在認知效應預測混合路線選擇模型</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800" dirty="0"/>
              <a:t>   通過技術協助駕駛的合作行為 </a:t>
            </a:r>
            <a:r>
              <a:rPr lang="en-US" altLang="zh-TW" sz="1800" dirty="0"/>
              <a:t>– </a:t>
            </a:r>
            <a:r>
              <a:rPr lang="en-US" altLang="zh-TW" sz="1100" dirty="0"/>
              <a:t>HMI </a:t>
            </a:r>
            <a:r>
              <a:rPr lang="zh-TW" altLang="en-US" sz="1100" dirty="0"/>
              <a:t>、駕駛接受度影響駕駛的行為和負荷量</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dirty="0">
                <a:latin typeface="微軟正黑體" panose="020B0604030504040204" pitchFamily="34" charset="-120"/>
                <a:ea typeface="微軟正黑體" panose="020B0604030504040204" pitchFamily="34" charset="-120"/>
              </a:rPr>
              <a:t>   多種交通訊息源對路徑選擇的影響</a:t>
            </a:r>
            <a:endParaRPr lang="en-US" altLang="zh-TW" dirty="0"/>
          </a:p>
          <a:p>
            <a:pPr marL="0" lvl="0" indent="0" algn="l" rtl="0">
              <a:spcBef>
                <a:spcPts val="0"/>
              </a:spcBef>
              <a:spcAft>
                <a:spcPts val="0"/>
              </a:spcAft>
              <a:buNone/>
            </a:pPr>
            <a:r>
              <a:rPr lang="en-US" altLang="zh-TW" sz="1100" dirty="0"/>
              <a:t>3.</a:t>
            </a:r>
            <a:r>
              <a:rPr lang="zh-TW" altLang="en-US" sz="1100" dirty="0"/>
              <a:t> 在自動化系統中即時估計駕駛的信任度</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100" dirty="0"/>
              <a:t>4.</a:t>
            </a:r>
            <a:r>
              <a:rPr lang="zh-TW" altLang="en-US" sz="1100" dirty="0"/>
              <a:t>順從性和信任的獨立性：自動化中誤警比漏失更糟糕嗎？</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在自動化系統中即時估計駕駛的信任度</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自動化可靠性和信任：貝氏定理方法</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cs typeface="Arial"/>
                <a:sym typeface="Arial"/>
              </a:rPr>
              <a:t>   </a:t>
            </a:r>
            <a:r>
              <a:rPr lang="zh-TW" altLang="en-US" sz="1100" dirty="0"/>
              <a:t>旅途訊息準確性對路線選擇的影響</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b="1" i="0" u="none" strike="noStrike" cap="none" dirty="0">
                <a:solidFill>
                  <a:srgbClr val="000000"/>
                </a:solidFill>
                <a:effectLst/>
                <a:latin typeface="Arial"/>
                <a:ea typeface="Arial"/>
                <a:cs typeface="Arial"/>
                <a:sym typeface="Arial"/>
              </a:rPr>
              <a:t>   自動化錯誤類型的可靠性影響信任和性能：網絡領域的實證研究</a:t>
            </a:r>
            <a:endParaRPr lang="en-US" altLang="zh-TW" sz="1100" b="1"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b="0" dirty="0"/>
              <a:t>   你想讓我相信機器人嗎？人機交互信任量表的開發</a:t>
            </a:r>
            <a:endParaRPr lang="zh-TW" altLang="en-US" sz="1100" b="1" spc="600" dirty="0">
              <a:solidFill>
                <a:srgbClr val="595149"/>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人機交互過程中動態信任的計算建模</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sz="1100" dirty="0"/>
              <a:t>5.</a:t>
            </a:r>
            <a:r>
              <a:rPr lang="zh-TW" altLang="en-US" sz="1100" dirty="0"/>
              <a:t>在自動化系統中即時估計駕駛的信任度</a:t>
            </a:r>
            <a:endParaRPr lang="en-US" altLang="zh-TW" sz="1100" dirty="0"/>
          </a:p>
          <a:p>
            <a:pPr marL="0" lvl="0" indent="0" algn="l" rtl="0">
              <a:spcBef>
                <a:spcPts val="0"/>
              </a:spcBef>
              <a:spcAft>
                <a:spcPts val="0"/>
              </a:spcAft>
              <a:buNone/>
            </a:pPr>
            <a:r>
              <a:rPr lang="en-US" altLang="zh-TW" sz="1100" dirty="0"/>
              <a:t>6.</a:t>
            </a:r>
            <a:r>
              <a:rPr lang="zh-TW" altLang="en-US" sz="1100" dirty="0"/>
              <a:t>無</a:t>
            </a:r>
            <a:endParaRPr lang="en-US" altLang="zh-TW" sz="11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sz="1100" dirty="0"/>
              <a:t>   </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37545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5712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5880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800" b="0" i="0" u="none" strike="noStrike" dirty="0">
                <a:solidFill>
                  <a:srgbClr val="595959"/>
                </a:solidFill>
                <a:effectLst/>
                <a:latin typeface="Arial" panose="020B0604020202020204" pitchFamily="34" charset="0"/>
              </a:rPr>
              <a:t>[65]</a:t>
            </a:r>
            <a:r>
              <a:rPr lang="zh-TW" altLang="en-US" sz="1800" b="0" i="0" u="none" strike="noStrike" dirty="0">
                <a:solidFill>
                  <a:srgbClr val="595959"/>
                </a:solidFill>
                <a:effectLst/>
                <a:latin typeface="Arial" panose="020B0604020202020204" pitchFamily="34" charset="0"/>
              </a:rPr>
              <a:t>，這表明女性在越軌後信任度下降的幅度小於男性，因為她們更願意維持人際關係。</a:t>
            </a:r>
            <a:endParaRPr dirty="0"/>
          </a:p>
        </p:txBody>
      </p:sp>
    </p:spTree>
    <p:extLst>
      <p:ext uri="{BB962C8B-B14F-4D97-AF65-F5344CB8AC3E}">
        <p14:creationId xmlns:p14="http://schemas.microsoft.com/office/powerpoint/2010/main" val="3920743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5242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在沒有信號的情況下進行干預需要操作員注意到提示缺失，這是一項艱鉅的任務（</a:t>
            </a:r>
            <a:r>
              <a:rPr lang="en-US" altLang="zh-TW" dirty="0"/>
              <a:t>Hearst</a:t>
            </a:r>
            <a:r>
              <a:rPr lang="zh-TW" altLang="en-US" dirty="0"/>
              <a:t>，</a:t>
            </a:r>
            <a:r>
              <a:rPr lang="en-US" altLang="zh-TW" dirty="0"/>
              <a:t>1991</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ltLang="zh-TW" dirty="0"/>
              <a:t>Mayer</a:t>
            </a:r>
            <a:r>
              <a:rPr lang="zh-TW" altLang="en-US" dirty="0"/>
              <a:t> </a:t>
            </a:r>
            <a:r>
              <a:rPr lang="en-US" altLang="zh-TW" dirty="0"/>
              <a:t>et al.(1995) </a:t>
            </a:r>
            <a:r>
              <a:rPr lang="zh-TW" altLang="en-US" dirty="0"/>
              <a:t>認為風險是信任的重要組成部分，其中信任被描述為願意對另一方脆弱的意願。然而，僅僅願意變得脆弱，並不需要個人承擔任何風險。</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43754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zh-TW" altLang="en-US" dirty="0"/>
              <a:t>發出信號時做出響應的操作員稱為合規性。當系統靜默或指示正常運行時，操作員避免響應，稱為信賴。合規性和信賴性一起被稱為依賴。</a:t>
            </a:r>
            <a:endParaRPr lang="en-US" altLang="zh-TW"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508233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486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基於依賴性的信號系統錯誤：（</a:t>
            </a:r>
            <a:r>
              <a:rPr lang="en-US" altLang="zh-TW" dirty="0"/>
              <a:t>a</a:t>
            </a:r>
            <a:r>
              <a:rPr lang="zh-TW" altLang="en-US" dirty="0"/>
              <a:t>）單進程模型</a:t>
            </a:r>
            <a:r>
              <a:rPr lang="en-US" altLang="zh-TW" dirty="0"/>
              <a:t>single process model</a:t>
            </a:r>
            <a:r>
              <a:rPr lang="zh-TW" altLang="en-US" dirty="0"/>
              <a:t>和（</a:t>
            </a:r>
            <a:r>
              <a:rPr lang="en-US" altLang="zh-TW" dirty="0"/>
              <a:t>b</a:t>
            </a:r>
            <a:r>
              <a:rPr lang="zh-TW" altLang="en-US" dirty="0"/>
              <a:t>）非選擇性雙進程模型</a:t>
            </a:r>
            <a:r>
              <a:rPr lang="en-US" altLang="zh-TW" dirty="0"/>
              <a:t>nonselective two-process model</a:t>
            </a:r>
            <a:r>
              <a:rPr lang="zh-TW" altLang="en-US" dirty="0"/>
              <a:t>。 改編自賴斯 </a:t>
            </a:r>
            <a:r>
              <a:rPr lang="en-US" altLang="zh-TW" dirty="0"/>
              <a:t>(2009)</a:t>
            </a:r>
            <a:endParaRPr lang="zh-TW"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1503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zh-TW" altLang="en-US" dirty="0"/>
              <a:t>圖 </a:t>
            </a:r>
            <a:r>
              <a:rPr lang="en-US" altLang="zh-TW" dirty="0"/>
              <a:t>3. </a:t>
            </a:r>
            <a:r>
              <a:rPr lang="zh-TW" altLang="en-US" dirty="0"/>
              <a:t>根據 </a:t>
            </a:r>
            <a:r>
              <a:rPr lang="en-US" altLang="zh-TW" dirty="0"/>
              <a:t>Lee </a:t>
            </a:r>
            <a:r>
              <a:rPr lang="zh-TW" altLang="en-US" dirty="0"/>
              <a:t>和 </a:t>
            </a:r>
            <a:r>
              <a:rPr lang="en-US" altLang="zh-TW" dirty="0"/>
              <a:t>See (2004) </a:t>
            </a:r>
            <a:r>
              <a:rPr lang="zh-TW" altLang="en-US" dirty="0"/>
              <a:t>的信任基礎，合規</a:t>
            </a:r>
            <a:r>
              <a:rPr lang="en-US" altLang="zh-TW" dirty="0"/>
              <a:t>/</a:t>
            </a:r>
            <a:r>
              <a:rPr lang="zh-TW" altLang="en-US" dirty="0"/>
              <a:t>依賴行為的人機信任模型。 改編自 </a:t>
            </a:r>
            <a:r>
              <a:rPr lang="en-US" altLang="zh-TW" dirty="0"/>
              <a:t>Mayer</a:t>
            </a:r>
            <a:r>
              <a:rPr lang="zh-TW" altLang="en-US" dirty="0"/>
              <a:t>、</a:t>
            </a:r>
            <a:r>
              <a:rPr lang="en-US" altLang="zh-TW" dirty="0"/>
              <a:t>Davis </a:t>
            </a:r>
            <a:r>
              <a:rPr lang="zh-TW" altLang="en-US" dirty="0"/>
              <a:t>和 </a:t>
            </a:r>
            <a:r>
              <a:rPr lang="en-US" altLang="zh-TW" dirty="0" err="1"/>
              <a:t>Schoorman</a:t>
            </a:r>
            <a:r>
              <a:rPr lang="en-US" altLang="zh-TW" dirty="0"/>
              <a:t> (1995)</a:t>
            </a:r>
            <a:r>
              <a:rPr lang="zh-TW" altLang="en-US" dirty="0"/>
              <a: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21551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dirty="0"/>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6"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微軟正黑體" panose="020B0604030504040204" pitchFamily="34" charset="-12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1"/>
          <p:cNvSpPr txBox="1">
            <a:spLocks noGrp="1"/>
          </p:cNvSpPr>
          <p:nvPr>
            <p:ph type="ctrTitle"/>
          </p:nvPr>
        </p:nvSpPr>
        <p:spPr>
          <a:xfrm>
            <a:off x="685800" y="1090750"/>
            <a:ext cx="6775704" cy="1481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zh-TW" altLang="en-US" dirty="0"/>
              <a:t>進度</a:t>
            </a:r>
            <a:endParaRPr dirty="0"/>
          </a:p>
        </p:txBody>
      </p:sp>
      <p:sp>
        <p:nvSpPr>
          <p:cNvPr id="3" name="文字方塊 2">
            <a:extLst>
              <a:ext uri="{FF2B5EF4-FFF2-40B4-BE49-F238E27FC236}">
                <a16:creationId xmlns:a16="http://schemas.microsoft.com/office/drawing/2014/main" id="{7BB5AFCA-673D-443A-A4E6-94E081CCC711}"/>
              </a:ext>
            </a:extLst>
          </p:cNvPr>
          <p:cNvSpPr txBox="1"/>
          <p:nvPr/>
        </p:nvSpPr>
        <p:spPr>
          <a:xfrm>
            <a:off x="685800" y="2716285"/>
            <a:ext cx="8212822" cy="307777"/>
          </a:xfrm>
          <a:prstGeom prst="rect">
            <a:avLst/>
          </a:prstGeom>
          <a:noFill/>
        </p:spPr>
        <p:txBody>
          <a:bodyPr wrap="square" rtlCol="0">
            <a:spAutoFit/>
          </a:bodyPr>
          <a:lstStyle/>
          <a:p>
            <a:r>
              <a:rPr lang="en-US" altLang="zh-TW" dirty="0">
                <a:solidFill>
                  <a:schemeClr val="bg1"/>
                </a:solidFill>
              </a:rPr>
              <a:t>We're right on target.</a:t>
            </a:r>
            <a:endParaRPr lang="zh-TW" altLang="en-US" dirty="0">
              <a:solidFill>
                <a:schemeClr val="bg1"/>
              </a:solidFill>
            </a:endParaRPr>
          </a:p>
        </p:txBody>
      </p:sp>
      <p:sp>
        <p:nvSpPr>
          <p:cNvPr id="2" name="矩形 1">
            <a:extLst>
              <a:ext uri="{FF2B5EF4-FFF2-40B4-BE49-F238E27FC236}">
                <a16:creationId xmlns:a16="http://schemas.microsoft.com/office/drawing/2014/main" id="{CAE14489-83F2-468A-A571-A57C537900E3}"/>
              </a:ext>
            </a:extLst>
          </p:cNvPr>
          <p:cNvSpPr/>
          <p:nvPr/>
        </p:nvSpPr>
        <p:spPr>
          <a:xfrm>
            <a:off x="3873500" y="4265940"/>
            <a:ext cx="4572000" cy="307777"/>
          </a:xfrm>
          <a:prstGeom prst="rect">
            <a:avLst/>
          </a:prstGeom>
        </p:spPr>
        <p:txBody>
          <a:bodyPr>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a:t>
            </a:r>
            <a:r>
              <a:rPr lang="zh-TW" altLang="zh-TW" i="1" dirty="0">
                <a:latin typeface="微軟正黑體" panose="020B0604030504040204" pitchFamily="34" charset="-120"/>
                <a:ea typeface="微軟正黑體" panose="020B0604030504040204" pitchFamily="34" charset="-120"/>
              </a:rPr>
              <a:t>陳善治</a:t>
            </a:r>
            <a:r>
              <a:rPr lang="zh-TW" altLang="en-US" i="1" dirty="0">
                <a:latin typeface="微軟正黑體" panose="020B0604030504040204" pitchFamily="34" charset="-120"/>
                <a:ea typeface="微軟正黑體" panose="020B0604030504040204" pitchFamily="34" charset="-120"/>
              </a:rPr>
              <a:t>             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柳永青 教授</a:t>
            </a:r>
            <a:endParaRPr lang="en-US" altLang="zh-TW" i="1" dirty="0">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a16="http://schemas.microsoft.com/office/drawing/2014/main" id="{9BA46F4B-FCA5-4601-97C0-ADCA7DCB1187}"/>
              </a:ext>
            </a:extLst>
          </p:cNvPr>
          <p:cNvSpPr txBox="1"/>
          <p:nvPr/>
        </p:nvSpPr>
        <p:spPr>
          <a:xfrm>
            <a:off x="0" y="4178490"/>
            <a:ext cx="6809436" cy="523220"/>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 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日期</a:t>
            </a:r>
            <a:r>
              <a:rPr lang="en-US" altLang="zh-TW" i="1" dirty="0">
                <a:latin typeface="微軟正黑體" panose="020B0604030504040204" pitchFamily="34" charset="-120"/>
                <a:ea typeface="微軟正黑體" panose="020B0604030504040204" pitchFamily="34" charset="-120"/>
              </a:rPr>
              <a:t>:2022/5/6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結果</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6" name="內容版面配置區 3">
            <a:extLst>
              <a:ext uri="{FF2B5EF4-FFF2-40B4-BE49-F238E27FC236}">
                <a16:creationId xmlns:a16="http://schemas.microsoft.com/office/drawing/2014/main" id="{5FB6031E-4CBF-4F88-8BC1-C1E5472C485E}"/>
              </a:ext>
            </a:extLst>
          </p:cNvPr>
          <p:cNvPicPr>
            <a:picLocks noChangeAspect="1"/>
          </p:cNvPicPr>
          <p:nvPr/>
        </p:nvPicPr>
        <p:blipFill>
          <a:blip r:embed="rId3"/>
          <a:stretch>
            <a:fillRect/>
          </a:stretch>
        </p:blipFill>
        <p:spPr>
          <a:xfrm>
            <a:off x="1555222" y="1586628"/>
            <a:ext cx="5258400" cy="3049872"/>
          </a:xfrm>
          <a:prstGeom prst="rect">
            <a:avLst/>
          </a:prstGeom>
          <a:noFill/>
          <a:ln>
            <a:noFill/>
          </a:ln>
        </p:spPr>
      </p:pic>
      <p:sp>
        <p:nvSpPr>
          <p:cNvPr id="2" name="矩形 1">
            <a:extLst>
              <a:ext uri="{FF2B5EF4-FFF2-40B4-BE49-F238E27FC236}">
                <a16:creationId xmlns:a16="http://schemas.microsoft.com/office/drawing/2014/main" id="{78080EB0-C572-4070-AB20-7E08D4B62924}"/>
              </a:ext>
            </a:extLst>
          </p:cNvPr>
          <p:cNvSpPr/>
          <p:nvPr/>
        </p:nvSpPr>
        <p:spPr>
          <a:xfrm>
            <a:off x="1186272" y="1845077"/>
            <a:ext cx="1082348" cy="307777"/>
          </a:xfrm>
          <a:prstGeom prst="rect">
            <a:avLst/>
          </a:prstGeom>
        </p:spPr>
        <p:txBody>
          <a:bodyPr wrap="none">
            <a:spAutoFit/>
          </a:bodyPr>
          <a:lstStyle/>
          <a:p>
            <a:r>
              <a:rPr lang="zh-TW" altLang="en-US" dirty="0"/>
              <a:t>抽象的歸因</a:t>
            </a:r>
          </a:p>
        </p:txBody>
      </p:sp>
    </p:spTree>
    <p:extLst>
      <p:ext uri="{BB962C8B-B14F-4D97-AF65-F5344CB8AC3E}">
        <p14:creationId xmlns:p14="http://schemas.microsoft.com/office/powerpoint/2010/main" val="140410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總結</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1" y="1587500"/>
            <a:ext cx="3557100"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600" dirty="0"/>
              <a:t>88 </a:t>
            </a:r>
            <a:r>
              <a:rPr lang="zh-TW" altLang="en-US" sz="1600" dirty="0"/>
              <a:t>名本科生（</a:t>
            </a:r>
            <a:r>
              <a:rPr lang="en-US" altLang="zh-TW" sz="1600" dirty="0"/>
              <a:t>56 </a:t>
            </a:r>
            <a:r>
              <a:rPr lang="zh-TW" altLang="en-US" sz="1600" dirty="0"/>
              <a:t>名女性；平均年齡 </a:t>
            </a:r>
            <a:r>
              <a:rPr lang="en-US" altLang="zh-TW" sz="1600" dirty="0"/>
              <a:t>= 19.28 </a:t>
            </a:r>
            <a:r>
              <a:rPr lang="zh-TW" altLang="en-US" sz="1600" dirty="0"/>
              <a:t>歲，</a:t>
            </a:r>
            <a:r>
              <a:rPr lang="en-US" altLang="zh-TW" sz="1600" dirty="0"/>
              <a:t>SD = 2.13 </a:t>
            </a:r>
            <a:r>
              <a:rPr lang="zh-TW" altLang="en-US" sz="1600" dirty="0"/>
              <a:t>歲）</a:t>
            </a:r>
            <a:endParaRPr lang="en-US" altLang="zh-TW" sz="1600" dirty="0"/>
          </a:p>
          <a:p>
            <a:pPr lvl="1"/>
            <a:r>
              <a:rPr lang="zh-TW" altLang="en-US" sz="1800" dirty="0"/>
              <a:t>所有參與者視力正常</a:t>
            </a:r>
            <a:endParaRPr lang="en-US" altLang="zh-TW" sz="1800" dirty="0"/>
          </a:p>
          <a:p>
            <a:pPr lvl="1"/>
            <a:r>
              <a:rPr lang="zh-TW" altLang="en-US" sz="1800" dirty="0"/>
              <a:t>參與者沒有色差或聽力障礙</a:t>
            </a:r>
            <a:endParaRPr lang="zh-TW" altLang="en-US" sz="18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3" name="矩形 2">
            <a:extLst>
              <a:ext uri="{FF2B5EF4-FFF2-40B4-BE49-F238E27FC236}">
                <a16:creationId xmlns:a16="http://schemas.microsoft.com/office/drawing/2014/main" id="{F800C56C-52FF-4EED-861F-5838CB1AEB0B}"/>
              </a:ext>
            </a:extLst>
          </p:cNvPr>
          <p:cNvSpPr/>
          <p:nvPr/>
        </p:nvSpPr>
        <p:spPr>
          <a:xfrm>
            <a:off x="4278317" y="1729569"/>
            <a:ext cx="3557100" cy="830997"/>
          </a:xfrm>
          <a:prstGeom prst="rect">
            <a:avLst/>
          </a:prstGeom>
        </p:spPr>
        <p:txBody>
          <a:bodyPr wrap="square">
            <a:spAutoFit/>
          </a:bodyPr>
          <a:lstStyle/>
          <a:p>
            <a:pPr indent="-355600">
              <a:buClr>
                <a:schemeClr val="accent4"/>
              </a:buClr>
              <a:buSzPts val="2000"/>
              <a:buFont typeface="Roboto Condensed Light"/>
            </a:pPr>
            <a:r>
              <a:rPr lang="en-US" altLang="zh-TW" sz="1600" dirty="0">
                <a:solidFill>
                  <a:schemeClr val="dk1"/>
                </a:solidFill>
                <a:latin typeface="Roboto Condensed Light"/>
              </a:rPr>
              <a:t>2</a:t>
            </a:r>
            <a:r>
              <a:rPr lang="zh-TW" altLang="en-US" sz="1600" dirty="0">
                <a:solidFill>
                  <a:schemeClr val="dk1"/>
                </a:solidFill>
                <a:latin typeface="Roboto Condensed Light"/>
              </a:rPr>
              <a:t>台</a:t>
            </a:r>
            <a:r>
              <a:rPr lang="zh-TW" altLang="en-US" sz="1600" dirty="0">
                <a:solidFill>
                  <a:schemeClr val="dk1"/>
                </a:solidFill>
                <a:latin typeface="Roboto Condensed Light"/>
                <a:sym typeface="Roboto Condensed Light"/>
              </a:rPr>
              <a:t>配備 </a:t>
            </a:r>
            <a:r>
              <a:rPr lang="en-US" altLang="zh-TW" sz="1600" dirty="0">
                <a:solidFill>
                  <a:schemeClr val="dk1"/>
                </a:solidFill>
                <a:latin typeface="Roboto Condensed Light"/>
                <a:sym typeface="Roboto Condensed Light"/>
              </a:rPr>
              <a:t>12 </a:t>
            </a:r>
            <a:r>
              <a:rPr lang="zh-TW" altLang="en-US" sz="1600" dirty="0">
                <a:solidFill>
                  <a:schemeClr val="dk1"/>
                </a:solidFill>
                <a:latin typeface="Roboto Condensed Light"/>
                <a:sym typeface="Roboto Condensed Light"/>
              </a:rPr>
              <a:t>英寸的桌機上。 </a:t>
            </a:r>
            <a:endParaRPr lang="en-US" altLang="zh-TW" sz="1600" dirty="0">
              <a:solidFill>
                <a:schemeClr val="dk1"/>
              </a:solidFill>
              <a:latin typeface="Roboto Condensed Light"/>
              <a:sym typeface="Roboto Condensed Light"/>
            </a:endParaRPr>
          </a:p>
          <a:p>
            <a:pPr indent="-355600">
              <a:buClr>
                <a:schemeClr val="accent4"/>
              </a:buClr>
              <a:buSzPts val="2000"/>
              <a:buFont typeface="Roboto Condensed Light"/>
            </a:pPr>
            <a:r>
              <a:rPr lang="en-US" altLang="zh-TW" sz="1600" dirty="0">
                <a:solidFill>
                  <a:schemeClr val="dk1"/>
                </a:solidFill>
                <a:latin typeface="Roboto Condensed Light"/>
                <a:sym typeface="Roboto Condensed Light"/>
              </a:rPr>
              <a:t>RadioShack® PRO-100 </a:t>
            </a:r>
            <a:r>
              <a:rPr lang="zh-TW" altLang="en-US" sz="1600" dirty="0">
                <a:solidFill>
                  <a:schemeClr val="dk1"/>
                </a:solidFill>
                <a:latin typeface="Roboto Condensed Light"/>
                <a:sym typeface="Roboto Condensed Light"/>
              </a:rPr>
              <a:t>耳機耳機呈現聽覺警報。</a:t>
            </a:r>
          </a:p>
        </p:txBody>
      </p:sp>
    </p:spTree>
    <p:extLst>
      <p:ext uri="{BB962C8B-B14F-4D97-AF65-F5344CB8AC3E}">
        <p14:creationId xmlns:p14="http://schemas.microsoft.com/office/powerpoint/2010/main" val="710597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AFD68F-89A3-44DC-9AE3-287EA5025713}"/>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A1005C5D-4E44-4056-A5BA-9066B115DEF7}"/>
              </a:ext>
            </a:extLst>
          </p:cNvPr>
          <p:cNvSpPr>
            <a:spLocks noGrp="1"/>
          </p:cNvSpPr>
          <p:nvPr>
            <p:ph type="body" idx="1"/>
          </p:nvPr>
        </p:nvSpPr>
        <p:spPr>
          <a:xfrm>
            <a:off x="814275" y="1537988"/>
            <a:ext cx="3378300" cy="2724300"/>
          </a:xfrm>
        </p:spPr>
        <p:txBody>
          <a:bodyPr/>
          <a:lstStyle/>
          <a:p>
            <a:r>
              <a:rPr lang="zh-TW" altLang="en-US" dirty="0"/>
              <a:t>主任務</a:t>
            </a:r>
            <a:r>
              <a:rPr lang="en-US" altLang="zh-TW" dirty="0"/>
              <a:t>:</a:t>
            </a:r>
          </a:p>
          <a:p>
            <a:pPr lvl="1"/>
            <a:r>
              <a:rPr lang="zh-TW" altLang="en-US" dirty="0"/>
              <a:t>參與者在飛行模擬中飛行，須保持足夠燃料和穩定性，以上任務都由數字鍵操作。</a:t>
            </a:r>
          </a:p>
          <a:p>
            <a:r>
              <a:rPr lang="zh-TW" altLang="en-US" dirty="0"/>
              <a:t>次任務</a:t>
            </a:r>
            <a:r>
              <a:rPr lang="en-US" altLang="zh-TW" dirty="0"/>
              <a:t>:</a:t>
            </a:r>
          </a:p>
          <a:p>
            <a:pPr marL="558800" lvl="1" indent="0">
              <a:buNone/>
            </a:pPr>
            <a:endParaRPr lang="en-US" altLang="zh-TW" dirty="0"/>
          </a:p>
        </p:txBody>
      </p:sp>
      <p:sp>
        <p:nvSpPr>
          <p:cNvPr id="4" name="文字版面配置區 3">
            <a:extLst>
              <a:ext uri="{FF2B5EF4-FFF2-40B4-BE49-F238E27FC236}">
                <a16:creationId xmlns:a16="http://schemas.microsoft.com/office/drawing/2014/main" id="{8E7F2E24-AF91-4C74-A25F-AF3A9D01F39D}"/>
              </a:ext>
            </a:extLst>
          </p:cNvPr>
          <p:cNvSpPr>
            <a:spLocks noGrp="1"/>
          </p:cNvSpPr>
          <p:nvPr>
            <p:ph type="body" idx="2"/>
          </p:nvPr>
        </p:nvSpPr>
        <p:spPr>
          <a:xfrm>
            <a:off x="4396123" y="1537988"/>
            <a:ext cx="4486620" cy="2724300"/>
          </a:xfrm>
        </p:spPr>
        <p:txBody>
          <a:bodyPr/>
          <a:lstStyle/>
          <a:p>
            <a:r>
              <a:rPr lang="zh-TW" altLang="en-US" dirty="0"/>
              <a:t>因子</a:t>
            </a:r>
            <a:r>
              <a:rPr lang="en-US" altLang="zh-TW" dirty="0"/>
              <a:t>:</a:t>
            </a:r>
          </a:p>
          <a:p>
            <a:pPr lvl="1"/>
            <a:r>
              <a:rPr lang="en-US" altLang="zh-TW" dirty="0"/>
              <a:t>2</a:t>
            </a:r>
            <a:r>
              <a:rPr lang="zh-TW" altLang="en-US" dirty="0"/>
              <a:t>（誤差偏差：</a:t>
            </a:r>
            <a:r>
              <a:rPr lang="en-US" altLang="zh-TW" dirty="0"/>
              <a:t>FP</a:t>
            </a:r>
            <a:r>
              <a:rPr lang="zh-TW" altLang="en-US" dirty="0"/>
              <a:t>、</a:t>
            </a:r>
            <a:r>
              <a:rPr lang="en-US" altLang="zh-TW" dirty="0"/>
              <a:t>MP</a:t>
            </a:r>
            <a:r>
              <a:rPr lang="zh-TW" altLang="en-US" dirty="0"/>
              <a:t>）</a:t>
            </a:r>
            <a:endParaRPr lang="en-US" altLang="zh-TW" dirty="0"/>
          </a:p>
          <a:p>
            <a:pPr lvl="1"/>
            <a:r>
              <a:rPr lang="en-US" altLang="zh-TW" dirty="0"/>
              <a:t>2</a:t>
            </a:r>
            <a:r>
              <a:rPr lang="zh-TW" altLang="en-US" dirty="0"/>
              <a:t>（可靠性：</a:t>
            </a:r>
            <a:r>
              <a:rPr lang="en-US" altLang="zh-TW" dirty="0"/>
              <a:t>90%</a:t>
            </a:r>
            <a:r>
              <a:rPr lang="zh-TW" altLang="en-US" dirty="0"/>
              <a:t>、</a:t>
            </a:r>
            <a:r>
              <a:rPr lang="en-US" altLang="zh-TW" dirty="0"/>
              <a:t>60%</a:t>
            </a:r>
            <a:r>
              <a:rPr lang="zh-TW" altLang="en-US" dirty="0"/>
              <a:t>）</a:t>
            </a:r>
            <a:endParaRPr lang="en-US" altLang="zh-TW" dirty="0"/>
          </a:p>
          <a:p>
            <a:pPr lvl="1"/>
            <a:r>
              <a:rPr lang="en-US" altLang="zh-TW" dirty="0"/>
              <a:t>2</a:t>
            </a:r>
            <a:r>
              <a:rPr lang="zh-TW" altLang="en-US" dirty="0"/>
              <a:t>（風險：高、低）</a:t>
            </a:r>
          </a:p>
        </p:txBody>
      </p:sp>
      <p:sp>
        <p:nvSpPr>
          <p:cNvPr id="5" name="投影片編號版面配置區 4">
            <a:extLst>
              <a:ext uri="{FF2B5EF4-FFF2-40B4-BE49-F238E27FC236}">
                <a16:creationId xmlns:a16="http://schemas.microsoft.com/office/drawing/2014/main" id="{4C0FC02E-D69B-4FA1-A11B-622F43C2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7" name="矩形 6">
            <a:extLst>
              <a:ext uri="{FF2B5EF4-FFF2-40B4-BE49-F238E27FC236}">
                <a16:creationId xmlns:a16="http://schemas.microsoft.com/office/drawing/2014/main" id="{E158BF03-38A7-466A-B018-B42823209CAD}"/>
              </a:ext>
            </a:extLst>
          </p:cNvPr>
          <p:cNvSpPr/>
          <p:nvPr/>
        </p:nvSpPr>
        <p:spPr>
          <a:xfrm>
            <a:off x="1306773" y="4127837"/>
            <a:ext cx="5771603" cy="1015663"/>
          </a:xfrm>
          <a:prstGeom prst="rect">
            <a:avLst/>
          </a:prstGeom>
        </p:spPr>
        <p:txBody>
          <a:bodyPr wrap="square">
            <a:spAutoFit/>
          </a:bodyPr>
          <a:lstStyle/>
          <a:p>
            <a:pPr lvl="1"/>
            <a:r>
              <a:rPr lang="zh-TW" altLang="en-US" sz="2000" dirty="0">
                <a:solidFill>
                  <a:schemeClr val="dk1"/>
                </a:solidFill>
                <a:latin typeface="Roboto Condensed Light"/>
                <a:sym typeface="Roboto Condensed Light"/>
              </a:rPr>
              <a:t>參與者觀看了水箱的航拍照片，紅色包圍來表示圖像的四個像限之一中存在水箱。如果輔助診斷發現有水箱會發出警報，沒有水箱則不會。</a:t>
            </a:r>
            <a:endParaRPr lang="en-US" altLang="zh-TW" sz="2000" dirty="0">
              <a:solidFill>
                <a:schemeClr val="dk1"/>
              </a:solidFill>
              <a:latin typeface="Roboto Condensed Light"/>
              <a:ea typeface="Roboto Condensed Light"/>
              <a:sym typeface="Roboto Condensed Light"/>
            </a:endParaRPr>
          </a:p>
        </p:txBody>
      </p:sp>
    </p:spTree>
    <p:extLst>
      <p:ext uri="{BB962C8B-B14F-4D97-AF65-F5344CB8AC3E}">
        <p14:creationId xmlns:p14="http://schemas.microsoft.com/office/powerpoint/2010/main" val="198049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標題 14">
            <a:extLst>
              <a:ext uri="{FF2B5EF4-FFF2-40B4-BE49-F238E27FC236}">
                <a16:creationId xmlns:a16="http://schemas.microsoft.com/office/drawing/2014/main" id="{A52EAF5E-402F-496E-9E34-45D773520B1D}"/>
              </a:ext>
            </a:extLst>
          </p:cNvPr>
          <p:cNvSpPr>
            <a:spLocks noGrp="1"/>
          </p:cNvSpPr>
          <p:nvPr>
            <p:ph type="title"/>
          </p:nvPr>
        </p:nvSpPr>
        <p:spPr/>
        <p:txBody>
          <a:bodyPr/>
          <a:lstStyle/>
          <a:p>
            <a:endParaRPr lang="zh-TW" altLang="en-US"/>
          </a:p>
        </p:txBody>
      </p:sp>
      <p:sp>
        <p:nvSpPr>
          <p:cNvPr id="5" name="投影片編號版面配置區 4">
            <a:extLst>
              <a:ext uri="{FF2B5EF4-FFF2-40B4-BE49-F238E27FC236}">
                <a16:creationId xmlns:a16="http://schemas.microsoft.com/office/drawing/2014/main" id="{4C0FC02E-D69B-4FA1-A11B-622F43C2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10" name="內容版面配置區 3">
            <a:extLst>
              <a:ext uri="{FF2B5EF4-FFF2-40B4-BE49-F238E27FC236}">
                <a16:creationId xmlns:a16="http://schemas.microsoft.com/office/drawing/2014/main" id="{6CB47344-9AA8-47A9-BAED-9F1AC8E70899}"/>
              </a:ext>
            </a:extLst>
          </p:cNvPr>
          <p:cNvPicPr>
            <a:picLocks noChangeAspect="1"/>
          </p:cNvPicPr>
          <p:nvPr/>
        </p:nvPicPr>
        <p:blipFill>
          <a:blip r:embed="rId2"/>
          <a:stretch>
            <a:fillRect/>
          </a:stretch>
        </p:blipFill>
        <p:spPr>
          <a:xfrm>
            <a:off x="5720104" y="1855910"/>
            <a:ext cx="3232561" cy="2293256"/>
          </a:xfrm>
          <a:prstGeom prst="rect">
            <a:avLst/>
          </a:prstGeom>
          <a:noFill/>
          <a:ln>
            <a:noFill/>
          </a:ln>
        </p:spPr>
      </p:pic>
      <p:sp>
        <p:nvSpPr>
          <p:cNvPr id="18" name="文字版面配置區 17">
            <a:extLst>
              <a:ext uri="{FF2B5EF4-FFF2-40B4-BE49-F238E27FC236}">
                <a16:creationId xmlns:a16="http://schemas.microsoft.com/office/drawing/2014/main" id="{67D56400-58EF-4541-8B51-F92FF5445614}"/>
              </a:ext>
            </a:extLst>
          </p:cNvPr>
          <p:cNvSpPr>
            <a:spLocks noGrp="1"/>
          </p:cNvSpPr>
          <p:nvPr>
            <p:ph type="body" idx="1"/>
          </p:nvPr>
        </p:nvSpPr>
        <p:spPr>
          <a:xfrm>
            <a:off x="814388" y="1538288"/>
            <a:ext cx="4759098" cy="3108513"/>
          </a:xfrm>
          <a:prstGeom prst="rect">
            <a:avLst/>
          </a:prstGeom>
        </p:spPr>
        <p:txBody>
          <a:bodyPr wrap="square">
            <a:spAutoFit/>
          </a:bodyPr>
          <a:lstStyle/>
          <a:p>
            <a:pPr>
              <a:buClr>
                <a:schemeClr val="accent4"/>
              </a:buClr>
              <a:buSzPts val="2000"/>
            </a:pPr>
            <a:r>
              <a:rPr lang="zh-TW" altLang="en-US" sz="2000" dirty="0">
                <a:solidFill>
                  <a:schemeClr val="dk1"/>
                </a:solidFill>
                <a:latin typeface="Roboto Condensed Light"/>
                <a:sym typeface="Roboto Condensed Light"/>
              </a:rPr>
              <a:t>遵守</a:t>
            </a:r>
            <a:r>
              <a:rPr lang="en-US" altLang="zh-TW" dirty="0"/>
              <a:t>:</a:t>
            </a:r>
          </a:p>
          <a:p>
            <a:pPr lvl="1"/>
            <a:r>
              <a:rPr lang="zh-TW" altLang="en-US" b="1" dirty="0">
                <a:solidFill>
                  <a:schemeClr val="dk1"/>
                </a:solidFill>
                <a:latin typeface="Roboto Condensed Light"/>
                <a:sym typeface="Roboto Condensed Light"/>
              </a:rPr>
              <a:t>可靠性</a:t>
            </a:r>
            <a:r>
              <a:rPr lang="zh-TW" altLang="en-US" dirty="0">
                <a:solidFill>
                  <a:schemeClr val="dk1"/>
                </a:solidFill>
                <a:latin typeface="Roboto Condensed Light"/>
                <a:sym typeface="Roboto Condensed Light"/>
              </a:rPr>
              <a:t>和</a:t>
            </a:r>
            <a:r>
              <a:rPr lang="zh-TW" altLang="en-US" b="1" dirty="0"/>
              <a:t>誤差偏差</a:t>
            </a:r>
            <a:r>
              <a:rPr lang="zh-TW" altLang="en-US" dirty="0">
                <a:solidFill>
                  <a:schemeClr val="dk1"/>
                </a:solidFill>
                <a:latin typeface="Roboto Condensed Light"/>
                <a:sym typeface="Roboto Condensed Light"/>
              </a:rPr>
              <a:t>之間存在顯著的交互作用，</a:t>
            </a:r>
            <a:r>
              <a:rPr lang="en-US" altLang="zh-TW" dirty="0">
                <a:solidFill>
                  <a:schemeClr val="dk1"/>
                </a:solidFill>
                <a:latin typeface="Roboto Condensed Light"/>
                <a:ea typeface="Roboto Condensed Light"/>
                <a:sym typeface="Roboto Condensed Light"/>
              </a:rPr>
              <a:t>F(1, 84) = 77.45</a:t>
            </a:r>
            <a:r>
              <a:rPr lang="zh-TW" altLang="en-US" dirty="0">
                <a:solidFill>
                  <a:schemeClr val="dk1"/>
                </a:solidFill>
                <a:latin typeface="Roboto Condensed Light"/>
                <a:sym typeface="Roboto Condensed Light"/>
              </a:rPr>
              <a:t>，</a:t>
            </a:r>
            <a:r>
              <a:rPr lang="en-US" altLang="zh-TW" dirty="0">
                <a:solidFill>
                  <a:schemeClr val="dk1"/>
                </a:solidFill>
                <a:latin typeface="Roboto Condensed Light"/>
                <a:ea typeface="Roboto Condensed Light"/>
                <a:sym typeface="Roboto Condensed Light"/>
              </a:rPr>
              <a:t>p &lt; .001</a:t>
            </a:r>
          </a:p>
          <a:p>
            <a:pPr lvl="1"/>
            <a:r>
              <a:rPr lang="zh-TW" altLang="en-US" dirty="0">
                <a:solidFill>
                  <a:schemeClr val="dk1"/>
                </a:solidFill>
                <a:latin typeface="Roboto Condensed Light"/>
                <a:sym typeface="Roboto Condensed Light"/>
              </a:rPr>
              <a:t>可靠性的影響，但僅適用於 </a:t>
            </a:r>
            <a:r>
              <a:rPr lang="en-US" altLang="zh-TW" dirty="0">
                <a:solidFill>
                  <a:schemeClr val="dk1"/>
                </a:solidFill>
                <a:latin typeface="Roboto Condensed Light"/>
                <a:ea typeface="Roboto Condensed Light"/>
                <a:sym typeface="Roboto Condensed Light"/>
              </a:rPr>
              <a:t>FP </a:t>
            </a:r>
            <a:r>
              <a:rPr lang="zh-TW" altLang="en-US" dirty="0">
                <a:solidFill>
                  <a:schemeClr val="dk1"/>
                </a:solidFill>
                <a:latin typeface="Roboto Condensed Light"/>
                <a:sym typeface="Roboto Condensed Light"/>
              </a:rPr>
              <a:t>組</a:t>
            </a:r>
            <a:r>
              <a:rPr lang="en-US" altLang="zh-TW" dirty="0">
                <a:solidFill>
                  <a:schemeClr val="dk1"/>
                </a:solidFill>
                <a:latin typeface="Roboto Condensed Light"/>
                <a:ea typeface="Roboto Condensed Light"/>
                <a:sym typeface="Roboto Condensed Light"/>
              </a:rPr>
              <a:t>F(1, 84) = 158.94</a:t>
            </a:r>
            <a:r>
              <a:rPr lang="zh-TW" altLang="en-US" dirty="0">
                <a:solidFill>
                  <a:schemeClr val="dk1"/>
                </a:solidFill>
                <a:latin typeface="Roboto Condensed Light"/>
                <a:sym typeface="Roboto Condensed Light"/>
              </a:rPr>
              <a:t>，</a:t>
            </a:r>
            <a:r>
              <a:rPr lang="en-US" altLang="zh-TW" dirty="0">
                <a:solidFill>
                  <a:schemeClr val="dk1"/>
                </a:solidFill>
                <a:latin typeface="Roboto Condensed Light"/>
                <a:ea typeface="Roboto Condensed Light"/>
                <a:sym typeface="Roboto Condensed Light"/>
              </a:rPr>
              <a:t>p &lt; .001</a:t>
            </a:r>
            <a:r>
              <a:rPr lang="zh-TW" altLang="en-US" dirty="0">
                <a:solidFill>
                  <a:schemeClr val="dk1"/>
                </a:solidFill>
                <a:latin typeface="Roboto Condensed Light"/>
                <a:sym typeface="Roboto Condensed Light"/>
              </a:rPr>
              <a:t>。 </a:t>
            </a:r>
            <a:endParaRPr lang="en-US" altLang="zh-TW" dirty="0">
              <a:solidFill>
                <a:schemeClr val="dk1"/>
              </a:solidFill>
              <a:latin typeface="Roboto Condensed Light"/>
              <a:sym typeface="Roboto Condensed Light"/>
            </a:endParaRPr>
          </a:p>
          <a:p>
            <a:pPr lvl="1"/>
            <a:r>
              <a:rPr lang="zh-TW" altLang="en-US" dirty="0">
                <a:solidFill>
                  <a:schemeClr val="dk1"/>
                </a:solidFill>
                <a:latin typeface="Roboto Condensed Light"/>
                <a:sym typeface="Roboto Condensed Light"/>
              </a:rPr>
              <a:t>沒有其他顯著的主要影響或相互作用發生。</a:t>
            </a:r>
            <a:endParaRPr lang="en-US" altLang="zh-TW" dirty="0">
              <a:solidFill>
                <a:schemeClr val="dk1"/>
              </a:solidFill>
              <a:latin typeface="Roboto Condensed Light"/>
              <a:ea typeface="Roboto Condensed Light"/>
              <a:sym typeface="Roboto Condensed Light"/>
            </a:endParaRPr>
          </a:p>
        </p:txBody>
      </p:sp>
    </p:spTree>
    <p:extLst>
      <p:ext uri="{BB962C8B-B14F-4D97-AF65-F5344CB8AC3E}">
        <p14:creationId xmlns:p14="http://schemas.microsoft.com/office/powerpoint/2010/main" val="170017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428C6B8F-3D65-4E83-82B4-0470F0290C9A}"/>
              </a:ext>
            </a:extLst>
          </p:cNvPr>
          <p:cNvSpPr>
            <a:spLocks noGrp="1"/>
          </p:cNvSpPr>
          <p:nvPr>
            <p:ph type="title"/>
          </p:nvPr>
        </p:nvSpPr>
        <p:spPr/>
        <p:txBody>
          <a:bodyPr/>
          <a:lstStyle/>
          <a:p>
            <a:endParaRPr lang="zh-TW" altLang="en-US"/>
          </a:p>
        </p:txBody>
      </p:sp>
      <p:sp>
        <p:nvSpPr>
          <p:cNvPr id="4" name="文字版面配置區 3">
            <a:extLst>
              <a:ext uri="{FF2B5EF4-FFF2-40B4-BE49-F238E27FC236}">
                <a16:creationId xmlns:a16="http://schemas.microsoft.com/office/drawing/2014/main" id="{E1A484DC-A34D-4F1E-B23B-4EE57FA101FC}"/>
              </a:ext>
            </a:extLst>
          </p:cNvPr>
          <p:cNvSpPr>
            <a:spLocks noGrp="1"/>
          </p:cNvSpPr>
          <p:nvPr>
            <p:ph type="body" idx="1"/>
          </p:nvPr>
        </p:nvSpPr>
        <p:spPr>
          <a:xfrm>
            <a:off x="65174" y="1610558"/>
            <a:ext cx="4886249" cy="3532941"/>
          </a:xfrm>
        </p:spPr>
        <p:txBody>
          <a:bodyPr/>
          <a:lstStyle/>
          <a:p>
            <a:r>
              <a:rPr lang="zh-TW" altLang="en-US" sz="1800" dirty="0"/>
              <a:t>依賴。 </a:t>
            </a:r>
            <a:endParaRPr lang="en-US" altLang="zh-TW" sz="1800" dirty="0"/>
          </a:p>
          <a:p>
            <a:pPr lvl="1"/>
            <a:r>
              <a:rPr lang="zh-TW" altLang="en-US" sz="1800" dirty="0"/>
              <a:t>可靠性和誤差偏差之間存在顯著的交互作用，</a:t>
            </a:r>
            <a:r>
              <a:rPr lang="en-US" altLang="zh-TW" sz="1800" dirty="0"/>
              <a:t>F(1, 84) = 15.93</a:t>
            </a:r>
            <a:r>
              <a:rPr lang="zh-TW" altLang="en-US" sz="1800" dirty="0"/>
              <a:t>，</a:t>
            </a:r>
            <a:r>
              <a:rPr lang="en-US" altLang="zh-TW" sz="1800" dirty="0"/>
              <a:t>p &lt; .001</a:t>
            </a:r>
            <a:r>
              <a:rPr lang="zh-TW" altLang="en-US" sz="1800" dirty="0"/>
              <a:t>。</a:t>
            </a:r>
            <a:endParaRPr lang="en-US" altLang="zh-TW" sz="1800" dirty="0"/>
          </a:p>
          <a:p>
            <a:pPr lvl="1"/>
            <a:r>
              <a:rPr lang="zh-TW" altLang="en-US" sz="1800" dirty="0"/>
              <a:t>可靠性對依賴的影響，但僅適用於 </a:t>
            </a:r>
            <a:r>
              <a:rPr lang="en-US" altLang="zh-TW" sz="1800" dirty="0"/>
              <a:t>MP </a:t>
            </a:r>
            <a:r>
              <a:rPr lang="zh-TW" altLang="en-US" sz="1800" dirty="0"/>
              <a:t>組，</a:t>
            </a:r>
            <a:r>
              <a:rPr lang="en-US" altLang="zh-TW" sz="1800" dirty="0"/>
              <a:t>F(1, 84) = 60.18</a:t>
            </a:r>
            <a:r>
              <a:rPr lang="zh-TW" altLang="en-US" sz="1800" dirty="0"/>
              <a:t>，</a:t>
            </a:r>
            <a:r>
              <a:rPr lang="en-US" altLang="zh-TW" sz="1800" dirty="0"/>
              <a:t>p &lt; .001</a:t>
            </a:r>
            <a:r>
              <a:rPr lang="zh-TW" altLang="en-US" sz="1800" dirty="0"/>
              <a:t>。</a:t>
            </a:r>
            <a:endParaRPr lang="en-US" altLang="zh-TW" sz="1800" dirty="0"/>
          </a:p>
          <a:p>
            <a:pPr lvl="1"/>
            <a:r>
              <a:rPr lang="zh-TW" altLang="en-US" sz="1800" dirty="0"/>
              <a:t>誤報率對依賴的影響顯著</a:t>
            </a:r>
            <a:r>
              <a:rPr lang="en-US" altLang="zh-TW" sz="1800" dirty="0"/>
              <a:t>F(1, 84) = 4.88</a:t>
            </a:r>
            <a:r>
              <a:rPr lang="zh-TW" altLang="en-US" sz="1800" dirty="0"/>
              <a:t>，</a:t>
            </a:r>
            <a:r>
              <a:rPr lang="en-US" altLang="zh-TW" sz="1800" dirty="0"/>
              <a:t>p = .03</a:t>
            </a:r>
            <a:r>
              <a:rPr lang="zh-TW" altLang="en-US" sz="1800" dirty="0"/>
              <a:t>。</a:t>
            </a:r>
            <a:endParaRPr lang="en-US" altLang="zh-TW" sz="1800" dirty="0"/>
          </a:p>
          <a:p>
            <a:pPr lvl="1"/>
            <a:r>
              <a:rPr lang="zh-TW" altLang="en-US" sz="1800" dirty="0"/>
              <a:t>沒有其他顯著的主效應或交互作用發生</a:t>
            </a:r>
          </a:p>
          <a:p>
            <a:endParaRPr lang="zh-TW" altLang="en-US" sz="1800" dirty="0"/>
          </a:p>
        </p:txBody>
      </p:sp>
      <p:sp>
        <p:nvSpPr>
          <p:cNvPr id="5" name="投影片編號版面配置區 4">
            <a:extLst>
              <a:ext uri="{FF2B5EF4-FFF2-40B4-BE49-F238E27FC236}">
                <a16:creationId xmlns:a16="http://schemas.microsoft.com/office/drawing/2014/main" id="{4C0FC02E-D69B-4FA1-A11B-622F43C2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12" name="圖片 11">
            <a:extLst>
              <a:ext uri="{FF2B5EF4-FFF2-40B4-BE49-F238E27FC236}">
                <a16:creationId xmlns:a16="http://schemas.microsoft.com/office/drawing/2014/main" id="{E961FB83-F3E4-4198-993F-E7FB8FD61DB4}"/>
              </a:ext>
            </a:extLst>
          </p:cNvPr>
          <p:cNvPicPr>
            <a:picLocks noChangeAspect="1"/>
          </p:cNvPicPr>
          <p:nvPr/>
        </p:nvPicPr>
        <p:blipFill>
          <a:blip r:embed="rId3"/>
          <a:stretch>
            <a:fillRect/>
          </a:stretch>
        </p:blipFill>
        <p:spPr>
          <a:xfrm>
            <a:off x="4951427" y="1454862"/>
            <a:ext cx="3187822" cy="2217251"/>
          </a:xfrm>
          <a:prstGeom prst="rect">
            <a:avLst/>
          </a:prstGeom>
        </p:spPr>
      </p:pic>
      <p:sp>
        <p:nvSpPr>
          <p:cNvPr id="13" name="矩形 12">
            <a:extLst>
              <a:ext uri="{FF2B5EF4-FFF2-40B4-BE49-F238E27FC236}">
                <a16:creationId xmlns:a16="http://schemas.microsoft.com/office/drawing/2014/main" id="{B02C8DB8-1C3E-4BE5-9C2A-44E635093C09}"/>
              </a:ext>
            </a:extLst>
          </p:cNvPr>
          <p:cNvSpPr/>
          <p:nvPr/>
        </p:nvSpPr>
        <p:spPr>
          <a:xfrm>
            <a:off x="4951426" y="3672113"/>
            <a:ext cx="3187821" cy="954107"/>
          </a:xfrm>
          <a:prstGeom prst="rect">
            <a:avLst/>
          </a:prstGeom>
        </p:spPr>
        <p:txBody>
          <a:bodyPr wrap="square">
            <a:spAutoFit/>
          </a:bodyPr>
          <a:lstStyle/>
          <a:p>
            <a:r>
              <a:rPr lang="zh-TW" altLang="en-US" dirty="0"/>
              <a:t>圖 7. 作為可靠性和誤差偏差函數的平均信賴度。 基於可靠性的主要影響，誤差條代表受試者置信區間內的 95%（Loftus &amp; Masson，1994）。</a:t>
            </a:r>
          </a:p>
        </p:txBody>
      </p:sp>
    </p:spTree>
    <p:extLst>
      <p:ext uri="{BB962C8B-B14F-4D97-AF65-F5344CB8AC3E}">
        <p14:creationId xmlns:p14="http://schemas.microsoft.com/office/powerpoint/2010/main" val="1034092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AFD68F-89A3-44DC-9AE3-287EA5025713}"/>
              </a:ext>
            </a:extLst>
          </p:cNvPr>
          <p:cNvSpPr>
            <a:spLocks noGrp="1"/>
          </p:cNvSpPr>
          <p:nvPr>
            <p:ph type="title"/>
          </p:nvPr>
        </p:nvSpPr>
        <p:spPr/>
        <p:txBody>
          <a:bodyPr/>
          <a:lstStyle/>
          <a:p>
            <a:endParaRPr lang="zh-TW" altLang="en-US"/>
          </a:p>
        </p:txBody>
      </p:sp>
      <p:sp>
        <p:nvSpPr>
          <p:cNvPr id="5" name="投影片編號版面配置區 4">
            <a:extLst>
              <a:ext uri="{FF2B5EF4-FFF2-40B4-BE49-F238E27FC236}">
                <a16:creationId xmlns:a16="http://schemas.microsoft.com/office/drawing/2014/main" id="{4C0FC02E-D69B-4FA1-A11B-622F43C242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9" name="文字版面配置區 8">
            <a:extLst>
              <a:ext uri="{FF2B5EF4-FFF2-40B4-BE49-F238E27FC236}">
                <a16:creationId xmlns:a16="http://schemas.microsoft.com/office/drawing/2014/main" id="{52BE4B62-B372-4A15-88CD-D9DCEE68F22F}"/>
              </a:ext>
            </a:extLst>
          </p:cNvPr>
          <p:cNvSpPr>
            <a:spLocks noGrp="1"/>
          </p:cNvSpPr>
          <p:nvPr>
            <p:ph type="body" idx="1"/>
          </p:nvPr>
        </p:nvSpPr>
        <p:spPr>
          <a:xfrm>
            <a:off x="814275" y="1334788"/>
            <a:ext cx="7749154" cy="2724300"/>
          </a:xfrm>
        </p:spPr>
        <p:txBody>
          <a:bodyPr/>
          <a:lstStyle/>
          <a:p>
            <a:r>
              <a:rPr lang="zh-TW" altLang="en-US" sz="1600" dirty="0"/>
              <a:t>信任</a:t>
            </a:r>
            <a:endParaRPr lang="en-US" altLang="zh-TW" sz="1600" dirty="0"/>
          </a:p>
          <a:p>
            <a:pPr lvl="1"/>
            <a:r>
              <a:rPr lang="zh-TW" altLang="en-US" sz="1600" dirty="0"/>
              <a:t>在可靠性和遵從性之間的關係中起到中介作用，間接效應 </a:t>
            </a:r>
            <a:r>
              <a:rPr lang="en-US" altLang="zh-TW" sz="1600" dirty="0"/>
              <a:t>= .07</a:t>
            </a:r>
          </a:p>
          <a:p>
            <a:pPr lvl="1"/>
            <a:r>
              <a:rPr lang="zh-TW" altLang="en-US" sz="1600" dirty="0"/>
              <a:t>在可靠性和依賴性之間沒有中介作用。</a:t>
            </a:r>
            <a:endParaRPr lang="en-US" altLang="zh-TW" sz="1600" dirty="0"/>
          </a:p>
          <a:p>
            <a:r>
              <a:rPr lang="zh-TW" altLang="en-US" sz="1600" dirty="0"/>
              <a:t>表現</a:t>
            </a:r>
            <a:endParaRPr lang="en-US" altLang="zh-TW" sz="1600" dirty="0"/>
          </a:p>
          <a:p>
            <a:pPr lvl="1"/>
            <a:r>
              <a:rPr lang="zh-TW" altLang="en-US" sz="1600" dirty="0"/>
              <a:t>可靠性和依賴性之間的關係，間接影響 </a:t>
            </a:r>
            <a:r>
              <a:rPr lang="en-US" altLang="zh-TW" sz="1600" dirty="0"/>
              <a:t>= .07</a:t>
            </a:r>
          </a:p>
          <a:p>
            <a:pPr lvl="1"/>
            <a:r>
              <a:rPr lang="zh-TW" altLang="en-US" sz="1600" dirty="0"/>
              <a:t>在可靠性和依賴性之間沒有中介作用。</a:t>
            </a:r>
            <a:endParaRPr lang="en-US" altLang="zh-TW" sz="1600" dirty="0"/>
          </a:p>
          <a:p>
            <a:r>
              <a:rPr lang="zh-TW" altLang="en-US" sz="1600" dirty="0"/>
              <a:t>目的</a:t>
            </a:r>
            <a:endParaRPr lang="en-US" altLang="zh-TW" sz="1600" dirty="0"/>
          </a:p>
          <a:p>
            <a:pPr lvl="1"/>
            <a:r>
              <a:rPr lang="zh-TW" altLang="en-US" sz="1600" dirty="0"/>
              <a:t>目的因素中介了可靠性和依賴性之間的關係，間接效應 </a:t>
            </a:r>
            <a:r>
              <a:rPr lang="en-US" altLang="zh-TW" sz="1600" dirty="0"/>
              <a:t>= .07</a:t>
            </a:r>
          </a:p>
          <a:p>
            <a:pPr lvl="1"/>
            <a:r>
              <a:rPr lang="zh-TW" altLang="en-US" sz="1600" dirty="0"/>
              <a:t>目的因素介導了可靠性和依賴性之間的關係，但僅適用於高風險群體。</a:t>
            </a:r>
            <a:endParaRPr lang="en-US" altLang="zh-TW" sz="1600" dirty="0"/>
          </a:p>
          <a:p>
            <a:pPr lvl="1"/>
            <a:r>
              <a:rPr lang="zh-TW" altLang="en-US" sz="1600" dirty="0"/>
              <a:t>在高風險組中發生了顯著的條件間接效應，間接效應 </a:t>
            </a:r>
            <a:r>
              <a:rPr lang="en-US" altLang="zh-TW" sz="1600" dirty="0"/>
              <a:t>= .09</a:t>
            </a:r>
          </a:p>
          <a:p>
            <a:endParaRPr lang="zh-TW" altLang="en-US" sz="1600" dirty="0"/>
          </a:p>
        </p:txBody>
      </p:sp>
    </p:spTree>
    <p:extLst>
      <p:ext uri="{BB962C8B-B14F-4D97-AF65-F5344CB8AC3E}">
        <p14:creationId xmlns:p14="http://schemas.microsoft.com/office/powerpoint/2010/main" val="423097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302519" y="2995749"/>
            <a:ext cx="4553523" cy="979700"/>
          </a:xfrm>
          <a:prstGeom prst="rect">
            <a:avLst/>
          </a:prstGeom>
        </p:spPr>
        <p:txBody>
          <a:bodyPr spcFirstLastPara="1" wrap="square" lIns="91425" tIns="91425" rIns="91425" bIns="91425" anchor="b" anchorCtr="0">
            <a:noAutofit/>
          </a:bodyPr>
          <a:lstStyle/>
          <a:p>
            <a:pPr algn="ctr"/>
            <a:r>
              <a:rPr lang="zh-TW" altLang="en-US" sz="3200" dirty="0"/>
              <a:t>評估操作員對自動決策輔助的信任和利用</a:t>
            </a:r>
            <a:endParaRPr lang="zh-TW" altLang="en-US" dirty="0">
              <a:cs typeface="+mn-ea"/>
              <a:sym typeface="+mn-lt"/>
            </a:endParaRPr>
          </a:p>
        </p:txBody>
      </p:sp>
      <p:sp>
        <p:nvSpPr>
          <p:cNvPr id="222" name="Google Shape;222;p14"/>
          <p:cNvSpPr txBox="1">
            <a:spLocks noGrp="1"/>
          </p:cNvSpPr>
          <p:nvPr>
            <p:ph type="subTitle" idx="1"/>
          </p:nvPr>
        </p:nvSpPr>
        <p:spPr>
          <a:xfrm>
            <a:off x="-32306" y="3851700"/>
            <a:ext cx="5223172" cy="784800"/>
          </a:xfrm>
          <a:prstGeom prst="rect">
            <a:avLst/>
          </a:prstGeom>
        </p:spPr>
        <p:txBody>
          <a:bodyPr spcFirstLastPara="1" wrap="square" lIns="91425" tIns="91425" rIns="91425" bIns="91425" anchor="t" anchorCtr="0">
            <a:noAutofit/>
          </a:bodyPr>
          <a:lstStyle/>
          <a:p>
            <a:pPr marL="0" lvl="0" indent="0">
              <a:spcAft>
                <a:spcPts val="1000"/>
              </a:spcAft>
            </a:pPr>
            <a:r>
              <a:rPr lang="en-US" dirty="0"/>
              <a:t>Computational Modeling of the Dynamics of Human</a:t>
            </a:r>
            <a:r>
              <a:rPr lang="zh-TW" altLang="en-US" dirty="0"/>
              <a:t> </a:t>
            </a:r>
            <a:r>
              <a:rPr lang="en-US" dirty="0"/>
              <a:t>Trust During Human–Machine Interactions</a:t>
            </a:r>
            <a:endParaRPr dirty="0"/>
          </a:p>
        </p:txBody>
      </p:sp>
      <p:sp>
        <p:nvSpPr>
          <p:cNvPr id="3" name="投影片編號版面配置區 2">
            <a:extLst>
              <a:ext uri="{FF2B5EF4-FFF2-40B4-BE49-F238E27FC236}">
                <a16:creationId xmlns:a16="http://schemas.microsoft.com/office/drawing/2014/main" id="{6E2B1A88-F840-42DF-92CF-8480363334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altLang="zh-TW" sz="12000" b="1" dirty="0">
                <a:solidFill>
                  <a:srgbClr val="3F5378"/>
                </a:solidFill>
                <a:latin typeface="Roboto Condensed"/>
                <a:ea typeface="Roboto Condensed"/>
                <a:cs typeface="Roboto Condensed"/>
                <a:sym typeface="Roboto Condensed"/>
              </a:rPr>
              <a:t>2</a:t>
            </a:r>
            <a:endParaRPr sz="3000" b="1" dirty="0">
              <a:solidFill>
                <a:srgbClr val="3F5378"/>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544340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pPr fontAlgn="base">
              <a:spcBef>
                <a:spcPts val="0"/>
              </a:spcBef>
            </a:pPr>
            <a:r>
              <a:rPr lang="zh-TW" altLang="en-US" sz="1600" dirty="0">
                <a:solidFill>
                  <a:srgbClr val="595959"/>
                </a:solidFill>
                <a:latin typeface="微軟正黑體" panose="020B0604030504040204" pitchFamily="34" charset="-120"/>
                <a:ea typeface="微軟正黑體" panose="020B0604030504040204" pitchFamily="34" charset="-120"/>
              </a:rPr>
              <a:t>隨著在復雜環境中負責決策的自動化系統激增，研究影響人類對此類系統的信任發展的因素以及信任在依賴和變得越來越重要。</a:t>
            </a:r>
            <a:endParaRPr lang="en-US" altLang="zh-TW" sz="1600" dirty="0">
              <a:solidFill>
                <a:srgbClr val="595959"/>
              </a:solidFill>
              <a:latin typeface="微軟正黑體" panose="020B0604030504040204" pitchFamily="34" charset="-120"/>
              <a:ea typeface="微軟正黑體" panose="020B0604030504040204" pitchFamily="34" charset="-120"/>
            </a:endParaRPr>
          </a:p>
          <a:p>
            <a:pPr lvl="1"/>
            <a:r>
              <a:rPr lang="en-US" altLang="zh-TW" sz="1600" dirty="0"/>
              <a:t>Deutsch (1958) </a:t>
            </a:r>
            <a:r>
              <a:rPr lang="zh-TW" altLang="en-US" sz="1600" dirty="0"/>
              <a:t>聲稱信任包括兩個概念：期望（可預測性）和動機相關性</a:t>
            </a:r>
            <a:endParaRPr lang="en-US" altLang="zh-TW" sz="1600" dirty="0"/>
          </a:p>
          <a:p>
            <a:pPr lvl="1"/>
            <a:r>
              <a:rPr lang="zh-TW" altLang="en-US" sz="1600" dirty="0"/>
              <a:t> </a:t>
            </a:r>
            <a:r>
              <a:rPr lang="en-US" altLang="zh-TW" sz="1600" dirty="0"/>
              <a:t>Rotter (1967) </a:t>
            </a:r>
            <a:r>
              <a:rPr lang="zh-TW" altLang="en-US" sz="1600" dirty="0"/>
              <a:t>將信任定義為</a:t>
            </a:r>
            <a:r>
              <a:rPr lang="en-US" altLang="zh-TW" sz="1600" dirty="0"/>
              <a:t>”</a:t>
            </a:r>
            <a:r>
              <a:rPr lang="zh-TW" altLang="en-US" sz="1600" dirty="0"/>
              <a:t>個人或群體對另一個個人或群體的陳述的期望可以依靠</a:t>
            </a:r>
            <a:r>
              <a:rPr lang="en-US" altLang="zh-TW" sz="1600" dirty="0"/>
              <a:t>”</a:t>
            </a:r>
            <a:r>
              <a:rPr lang="zh-TW" altLang="en-US" sz="1600" dirty="0"/>
              <a:t>。</a:t>
            </a:r>
            <a:endParaRPr lang="en-US" altLang="zh-TW" sz="1600" dirty="0"/>
          </a:p>
          <a:p>
            <a:pPr lvl="1"/>
            <a:r>
              <a:rPr lang="en-US" altLang="zh-TW" sz="1600" dirty="0"/>
              <a:t>Rempel (1985) </a:t>
            </a:r>
            <a:r>
              <a:rPr lang="zh-TW" altLang="en-US" sz="1600" dirty="0"/>
              <a:t>表示隨著時間的推移，信任將分三個階段發展，從可預測性到依賴能力到信任。</a:t>
            </a:r>
            <a:endParaRPr lang="en-US" altLang="zh-TW" sz="1600" dirty="0"/>
          </a:p>
          <a:p>
            <a:pPr lvl="1"/>
            <a:r>
              <a:rPr lang="en-US" altLang="zh-TW" sz="1600" dirty="0"/>
              <a:t>Muir </a:t>
            </a:r>
            <a:r>
              <a:rPr lang="zh-TW" altLang="en-US" sz="1600" dirty="0"/>
              <a:t>和 </a:t>
            </a:r>
            <a:r>
              <a:rPr lang="en-US" altLang="zh-TW" sz="1600" dirty="0"/>
              <a:t>Moray (1996) </a:t>
            </a:r>
            <a:r>
              <a:rPr lang="zh-TW" altLang="en-US" sz="1600" dirty="0"/>
              <a:t>擴展了這三個因素，並開發了一個包含六個組成部分的附加信任模型：可預測性、可靠性、信念、能力、責任和可靠性。</a:t>
            </a:r>
            <a:endParaRPr lang="zh-TW" altLang="en-US" sz="16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937280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1" y="1340604"/>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800" dirty="0" err="1"/>
              <a:t>Masalonis</a:t>
            </a:r>
            <a:r>
              <a:rPr lang="en-US" altLang="zh-TW" sz="1800" dirty="0"/>
              <a:t> </a:t>
            </a:r>
            <a:r>
              <a:rPr lang="zh-TW" altLang="en-US" sz="1800" dirty="0"/>
              <a:t>和 </a:t>
            </a:r>
            <a:r>
              <a:rPr lang="en-US" altLang="zh-TW" sz="1800" dirty="0"/>
              <a:t>Parasuraman (1999) </a:t>
            </a:r>
            <a:r>
              <a:rPr lang="zh-TW" altLang="en-US" sz="1800" dirty="0"/>
              <a:t>斷言，信任是自動化系統與其使用之間的一個干預變量：也就是說，人們可能會或可能不會因為對系統的信任而使用系統，他們的信任部分取決於他們使用或使用系統的經驗。</a:t>
            </a:r>
            <a:endParaRPr lang="en-US" altLang="zh-TW" sz="1800" dirty="0"/>
          </a:p>
          <a:p>
            <a:r>
              <a:rPr lang="en-US" altLang="zh-TW" sz="1800" dirty="0"/>
              <a:t>Lee </a:t>
            </a:r>
            <a:r>
              <a:rPr lang="zh-TW" altLang="en-US" sz="1800" dirty="0"/>
              <a:t>和 </a:t>
            </a:r>
            <a:r>
              <a:rPr lang="en-US" altLang="zh-TW" sz="1800" dirty="0"/>
              <a:t>Moray (1994) </a:t>
            </a:r>
            <a:r>
              <a:rPr lang="zh-TW" altLang="en-US" sz="1800" dirty="0"/>
              <a:t>發現對自動化控制器的依賴取決於參與者自己的自信和他們對自動化的信任之間的差異。</a:t>
            </a:r>
            <a:endParaRPr lang="en-US" altLang="zh-TW" sz="1800" dirty="0"/>
          </a:p>
          <a:p>
            <a:endParaRPr lang="en-US" altLang="zh-TW" sz="18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1005906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387310" y="1489821"/>
            <a:ext cx="4456986"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本實驗中感興趣的研究問題是查看</a:t>
            </a:r>
            <a:r>
              <a:rPr lang="zh-TW" altLang="en-US" sz="1800" dirty="0">
                <a:solidFill>
                  <a:srgbClr val="FF0000"/>
                </a:solidFill>
              </a:rPr>
              <a:t>自動化故障的原因是否以及如何不同地影響對自動化決策輔助信任的主觀評估</a:t>
            </a:r>
            <a:r>
              <a:rPr lang="zh-TW" altLang="en-US" sz="1800" dirty="0"/>
              <a:t>。</a:t>
            </a:r>
            <a:endParaRPr lang="en-US" altLang="zh-TW" sz="1800" dirty="0"/>
          </a:p>
          <a:p>
            <a:r>
              <a:rPr lang="zh-TW" altLang="en-US" sz="1800" dirty="0">
                <a:solidFill>
                  <a:srgbClr val="FF0000"/>
                </a:solidFill>
              </a:rPr>
              <a:t>信任的衡量也是一個問題。許多研究人員使用問卷來測量主觀信任感（</a:t>
            </a:r>
            <a:r>
              <a:rPr lang="en-US" altLang="zh-TW" sz="1800" dirty="0" err="1">
                <a:solidFill>
                  <a:srgbClr val="FF0000"/>
                </a:solidFill>
              </a:rPr>
              <a:t>Larzelere</a:t>
            </a:r>
            <a:r>
              <a:rPr lang="en-US" altLang="zh-TW" sz="1800" dirty="0">
                <a:solidFill>
                  <a:srgbClr val="FF0000"/>
                </a:solidFill>
              </a:rPr>
              <a:t> </a:t>
            </a:r>
            <a:r>
              <a:rPr lang="zh-TW" altLang="en-US" sz="1800" dirty="0">
                <a:solidFill>
                  <a:srgbClr val="FF0000"/>
                </a:solidFill>
              </a:rPr>
              <a:t>和 </a:t>
            </a:r>
            <a:r>
              <a:rPr lang="en-US" altLang="zh-TW" sz="1800" dirty="0">
                <a:solidFill>
                  <a:srgbClr val="FF0000"/>
                </a:solidFill>
              </a:rPr>
              <a:t>Huston</a:t>
            </a:r>
            <a:r>
              <a:rPr lang="zh-TW" altLang="en-US" sz="1800" dirty="0">
                <a:solidFill>
                  <a:srgbClr val="FF0000"/>
                </a:solidFill>
              </a:rPr>
              <a:t>，</a:t>
            </a:r>
            <a:r>
              <a:rPr lang="en-US" altLang="zh-TW" sz="1800" dirty="0">
                <a:solidFill>
                  <a:srgbClr val="FF0000"/>
                </a:solidFill>
              </a:rPr>
              <a:t>1980</a:t>
            </a:r>
            <a:r>
              <a:rPr lang="zh-TW" altLang="en-US" sz="1800" dirty="0">
                <a:solidFill>
                  <a:srgbClr val="FF0000"/>
                </a:solidFill>
              </a:rPr>
              <a:t>；</a:t>
            </a:r>
            <a:r>
              <a:rPr lang="en-US" altLang="zh-TW" sz="1800" dirty="0">
                <a:solidFill>
                  <a:srgbClr val="FF0000"/>
                </a:solidFill>
              </a:rPr>
              <a:t>Rempel </a:t>
            </a:r>
            <a:r>
              <a:rPr lang="zh-TW" altLang="en-US" sz="1800" dirty="0">
                <a:solidFill>
                  <a:srgbClr val="FF0000"/>
                </a:solidFill>
              </a:rPr>
              <a:t>等，</a:t>
            </a:r>
            <a:r>
              <a:rPr lang="en-US" altLang="zh-TW" sz="1800" dirty="0">
                <a:solidFill>
                  <a:srgbClr val="FF0000"/>
                </a:solidFill>
              </a:rPr>
              <a:t>1985</a:t>
            </a:r>
            <a:r>
              <a:rPr lang="zh-TW" altLang="en-US" sz="1800" dirty="0">
                <a:solidFill>
                  <a:srgbClr val="FF0000"/>
                </a:solidFill>
              </a:rPr>
              <a:t>；</a:t>
            </a:r>
            <a:r>
              <a:rPr lang="en-US" altLang="zh-TW" sz="1800" dirty="0">
                <a:solidFill>
                  <a:srgbClr val="FF0000"/>
                </a:solidFill>
              </a:rPr>
              <a:t>Singh </a:t>
            </a:r>
            <a:r>
              <a:rPr lang="zh-TW" altLang="en-US" sz="1800" dirty="0">
                <a:solidFill>
                  <a:srgbClr val="FF0000"/>
                </a:solidFill>
              </a:rPr>
              <a:t>等，</a:t>
            </a:r>
            <a:r>
              <a:rPr lang="en-US" altLang="zh-TW" sz="1800" dirty="0">
                <a:solidFill>
                  <a:srgbClr val="FF0000"/>
                </a:solidFill>
              </a:rPr>
              <a:t>1993</a:t>
            </a:r>
            <a:r>
              <a:rPr lang="zh-TW" altLang="en-US" sz="1800" dirty="0">
                <a:solidFill>
                  <a:srgbClr val="FF0000"/>
                </a:solidFill>
              </a:rPr>
              <a:t>；</a:t>
            </a:r>
            <a:r>
              <a:rPr lang="en-US" altLang="zh-TW" sz="1800" dirty="0">
                <a:solidFill>
                  <a:srgbClr val="FF0000"/>
                </a:solidFill>
              </a:rPr>
              <a:t>Lee </a:t>
            </a:r>
            <a:r>
              <a:rPr lang="zh-TW" altLang="en-US" sz="1800" dirty="0">
                <a:solidFill>
                  <a:srgbClr val="FF0000"/>
                </a:solidFill>
              </a:rPr>
              <a:t>和 </a:t>
            </a:r>
            <a:r>
              <a:rPr lang="en-US" altLang="zh-TW" sz="1800" dirty="0">
                <a:solidFill>
                  <a:srgbClr val="FF0000"/>
                </a:solidFill>
              </a:rPr>
              <a:t>Moray</a:t>
            </a:r>
            <a:r>
              <a:rPr lang="zh-TW" altLang="en-US" sz="1800" dirty="0">
                <a:solidFill>
                  <a:srgbClr val="FF0000"/>
                </a:solidFill>
              </a:rPr>
              <a:t>，</a:t>
            </a:r>
            <a:r>
              <a:rPr lang="en-US" altLang="zh-TW" sz="1800" dirty="0">
                <a:solidFill>
                  <a:srgbClr val="FF0000"/>
                </a:solidFill>
              </a:rPr>
              <a:t>1994</a:t>
            </a:r>
            <a:r>
              <a:rPr lang="zh-TW" altLang="en-US" sz="1800" dirty="0">
                <a:solidFill>
                  <a:srgbClr val="FF0000"/>
                </a:solidFill>
              </a:rPr>
              <a:t>；</a:t>
            </a:r>
            <a:r>
              <a:rPr lang="en-US" altLang="zh-TW" sz="1800" dirty="0">
                <a:solidFill>
                  <a:srgbClr val="FF0000"/>
                </a:solidFill>
              </a:rPr>
              <a:t>Muir </a:t>
            </a:r>
            <a:r>
              <a:rPr lang="zh-TW" altLang="en-US" sz="1800" dirty="0">
                <a:solidFill>
                  <a:srgbClr val="FF0000"/>
                </a:solidFill>
              </a:rPr>
              <a:t>和 </a:t>
            </a:r>
            <a:r>
              <a:rPr lang="en-US" altLang="zh-TW" sz="1800" dirty="0">
                <a:solidFill>
                  <a:srgbClr val="FF0000"/>
                </a:solidFill>
              </a:rPr>
              <a:t>Moray</a:t>
            </a:r>
            <a:r>
              <a:rPr lang="zh-TW" altLang="en-US" sz="1800" dirty="0">
                <a:solidFill>
                  <a:srgbClr val="FF0000"/>
                </a:solidFill>
              </a:rPr>
              <a:t>，</a:t>
            </a:r>
            <a:r>
              <a:rPr lang="en-US" altLang="zh-TW" sz="1800" dirty="0">
                <a:solidFill>
                  <a:srgbClr val="FF0000"/>
                </a:solidFill>
              </a:rPr>
              <a:t>1996</a:t>
            </a:r>
            <a:r>
              <a:rPr lang="zh-TW" altLang="en-US" sz="1800" dirty="0">
                <a:solidFill>
                  <a:srgbClr val="FF0000"/>
                </a:solidFill>
              </a:rPr>
              <a:t>）</a:t>
            </a:r>
            <a:endParaRPr lang="en-US" altLang="zh-TW" sz="1800" dirty="0">
              <a:solidFill>
                <a:srgbClr val="FF0000"/>
              </a:solidFill>
            </a:endParaRPr>
          </a:p>
          <a:p>
            <a:r>
              <a:rPr lang="en-US" altLang="zh-TW" sz="1800" dirty="0">
                <a:solidFill>
                  <a:srgbClr val="FF0000"/>
                </a:solidFill>
              </a:rPr>
              <a:t>.Jian et al.(2000) </a:t>
            </a:r>
            <a:r>
              <a:rPr lang="zh-TW" altLang="en-US" sz="1800" dirty="0">
                <a:solidFill>
                  <a:srgbClr val="FF0000"/>
                </a:solidFill>
              </a:rPr>
              <a:t>使用與信任相關的詞，以經驗性地開發十二項信任問卷。</a:t>
            </a:r>
            <a:endParaRPr lang="zh-TW" altLang="en-US" sz="18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23" name="圖片 22">
            <a:extLst>
              <a:ext uri="{FF2B5EF4-FFF2-40B4-BE49-F238E27FC236}">
                <a16:creationId xmlns:a16="http://schemas.microsoft.com/office/drawing/2014/main" id="{4D099510-F529-4CAE-B5DB-9C2E689D706D}"/>
              </a:ext>
            </a:extLst>
          </p:cNvPr>
          <p:cNvPicPr>
            <a:picLocks noChangeAspect="1"/>
          </p:cNvPicPr>
          <p:nvPr/>
        </p:nvPicPr>
        <p:blipFill>
          <a:blip r:embed="rId3"/>
          <a:stretch>
            <a:fillRect/>
          </a:stretch>
        </p:blipFill>
        <p:spPr>
          <a:xfrm>
            <a:off x="4844296" y="1636804"/>
            <a:ext cx="3839098" cy="2818151"/>
          </a:xfrm>
          <a:prstGeom prst="rect">
            <a:avLst/>
          </a:prstGeom>
        </p:spPr>
      </p:pic>
    </p:spTree>
    <p:extLst>
      <p:ext uri="{BB962C8B-B14F-4D97-AF65-F5344CB8AC3E}">
        <p14:creationId xmlns:p14="http://schemas.microsoft.com/office/powerpoint/2010/main" val="62339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觀念性架構</a:t>
            </a:r>
            <a:endParaRPr dirty="0"/>
          </a:p>
        </p:txBody>
      </p:sp>
      <p:sp>
        <p:nvSpPr>
          <p:cNvPr id="3" name="投影片編號版面配置區 2">
            <a:extLst>
              <a:ext uri="{FF2B5EF4-FFF2-40B4-BE49-F238E27FC236}">
                <a16:creationId xmlns:a16="http://schemas.microsoft.com/office/drawing/2014/main" id="{D6663083-8B40-4265-9A58-A1F4018D7D0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文字方塊 22">
            <a:extLst>
              <a:ext uri="{FF2B5EF4-FFF2-40B4-BE49-F238E27FC236}">
                <a16:creationId xmlns:a16="http://schemas.microsoft.com/office/drawing/2014/main" id="{A09D7F33-4CC1-46A7-B25D-3929DB3225E7}"/>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
        <p:nvSpPr>
          <p:cNvPr id="20" name="文字方塊 19">
            <a:extLst>
              <a:ext uri="{FF2B5EF4-FFF2-40B4-BE49-F238E27FC236}">
                <a16:creationId xmlns:a16="http://schemas.microsoft.com/office/drawing/2014/main" id="{BC4297CD-8DDA-432B-BC3A-694BDCFEE399}"/>
              </a:ext>
            </a:extLst>
          </p:cNvPr>
          <p:cNvSpPr txBox="1"/>
          <p:nvPr/>
        </p:nvSpPr>
        <p:spPr>
          <a:xfrm>
            <a:off x="4777642" y="1478914"/>
            <a:ext cx="1908000" cy="3636000"/>
          </a:xfrm>
          <a:prstGeom prst="rect">
            <a:avLst/>
          </a:prstGeom>
          <a:noFill/>
          <a:ln w="53975">
            <a:solidFill>
              <a:srgbClr val="0070C0"/>
            </a:solidFill>
          </a:ln>
        </p:spPr>
        <p:txBody>
          <a:bodyPr wrap="square" rtlCol="0">
            <a:spAutoFit/>
          </a:bodyPr>
          <a:lstStyle/>
          <a:p>
            <a:r>
              <a:rPr lang="zh-TW" altLang="en-US" dirty="0"/>
              <a:t> </a:t>
            </a:r>
          </a:p>
        </p:txBody>
      </p:sp>
      <p:sp>
        <p:nvSpPr>
          <p:cNvPr id="21" name="文字方塊 20">
            <a:extLst>
              <a:ext uri="{FF2B5EF4-FFF2-40B4-BE49-F238E27FC236}">
                <a16:creationId xmlns:a16="http://schemas.microsoft.com/office/drawing/2014/main" id="{0C939E1A-9477-4F1D-9C7C-E8A49FBEE337}"/>
              </a:ext>
            </a:extLst>
          </p:cNvPr>
          <p:cNvSpPr txBox="1"/>
          <p:nvPr/>
        </p:nvSpPr>
        <p:spPr>
          <a:xfrm>
            <a:off x="4945087" y="2165769"/>
            <a:ext cx="1573110" cy="369332"/>
          </a:xfrm>
          <a:prstGeom prst="rect">
            <a:avLst/>
          </a:prstGeom>
          <a:noFill/>
          <a:ln w="53975">
            <a:solidFill>
              <a:srgbClr val="0070C0"/>
            </a:solidFill>
          </a:ln>
        </p:spPr>
        <p:txBody>
          <a:bodyPr wrap="square" rtlCol="0">
            <a:spAutoFit/>
          </a:bodyPr>
          <a:lstStyle/>
          <a:p>
            <a:pPr algn="ctr"/>
            <a:r>
              <a:rPr lang="zh-TW" altLang="en-US" dirty="0"/>
              <a:t>命中</a:t>
            </a:r>
          </a:p>
        </p:txBody>
      </p:sp>
      <p:sp>
        <p:nvSpPr>
          <p:cNvPr id="22" name="文字方塊 21">
            <a:extLst>
              <a:ext uri="{FF2B5EF4-FFF2-40B4-BE49-F238E27FC236}">
                <a16:creationId xmlns:a16="http://schemas.microsoft.com/office/drawing/2014/main" id="{547F7BF7-3EF7-4D93-868C-D2976778E046}"/>
              </a:ext>
            </a:extLst>
          </p:cNvPr>
          <p:cNvSpPr txBox="1"/>
          <p:nvPr/>
        </p:nvSpPr>
        <p:spPr>
          <a:xfrm>
            <a:off x="4945087" y="2857778"/>
            <a:ext cx="1573110" cy="369332"/>
          </a:xfrm>
          <a:prstGeom prst="rect">
            <a:avLst/>
          </a:prstGeom>
          <a:noFill/>
          <a:ln w="53975">
            <a:solidFill>
              <a:srgbClr val="0070C0"/>
            </a:solidFill>
          </a:ln>
        </p:spPr>
        <p:txBody>
          <a:bodyPr wrap="square" rtlCol="0">
            <a:spAutoFit/>
          </a:bodyPr>
          <a:lstStyle/>
          <a:p>
            <a:pPr algn="ctr"/>
            <a:r>
              <a:rPr lang="zh-TW" altLang="en-US" dirty="0"/>
              <a:t>漏失</a:t>
            </a:r>
          </a:p>
        </p:txBody>
      </p:sp>
      <p:sp>
        <p:nvSpPr>
          <p:cNvPr id="24" name="文字方塊 23">
            <a:extLst>
              <a:ext uri="{FF2B5EF4-FFF2-40B4-BE49-F238E27FC236}">
                <a16:creationId xmlns:a16="http://schemas.microsoft.com/office/drawing/2014/main" id="{5BAEC770-DCBF-497A-94C6-4534FB35E55B}"/>
              </a:ext>
            </a:extLst>
          </p:cNvPr>
          <p:cNvSpPr txBox="1"/>
          <p:nvPr/>
        </p:nvSpPr>
        <p:spPr>
          <a:xfrm>
            <a:off x="4945087" y="3549787"/>
            <a:ext cx="1573110" cy="369332"/>
          </a:xfrm>
          <a:prstGeom prst="rect">
            <a:avLst/>
          </a:prstGeom>
          <a:noFill/>
          <a:ln w="53975">
            <a:solidFill>
              <a:srgbClr val="0070C0"/>
            </a:solidFill>
          </a:ln>
        </p:spPr>
        <p:txBody>
          <a:bodyPr wrap="square" rtlCol="0">
            <a:spAutoFit/>
          </a:bodyPr>
          <a:lstStyle/>
          <a:p>
            <a:pPr algn="ctr"/>
            <a:r>
              <a:rPr lang="zh-TW" altLang="en-US" dirty="0"/>
              <a:t>誤警</a:t>
            </a:r>
          </a:p>
        </p:txBody>
      </p:sp>
      <p:sp>
        <p:nvSpPr>
          <p:cNvPr id="25" name="文字方塊 24">
            <a:extLst>
              <a:ext uri="{FF2B5EF4-FFF2-40B4-BE49-F238E27FC236}">
                <a16:creationId xmlns:a16="http://schemas.microsoft.com/office/drawing/2014/main" id="{3F3DB4C9-6CBB-46C2-BEDF-7E7E3747B25F}"/>
              </a:ext>
            </a:extLst>
          </p:cNvPr>
          <p:cNvSpPr txBox="1"/>
          <p:nvPr/>
        </p:nvSpPr>
        <p:spPr>
          <a:xfrm>
            <a:off x="449719" y="3124971"/>
            <a:ext cx="1908000" cy="307777"/>
          </a:xfrm>
          <a:prstGeom prst="rect">
            <a:avLst/>
          </a:prstGeom>
          <a:noFill/>
          <a:ln w="53975">
            <a:solidFill>
              <a:srgbClr val="0070C0"/>
            </a:solidFill>
          </a:ln>
        </p:spPr>
        <p:txBody>
          <a:bodyPr wrap="square" rtlCol="0">
            <a:spAutoFit/>
          </a:bodyPr>
          <a:lstStyle/>
          <a:p>
            <a:r>
              <a:rPr lang="zh-TW" altLang="en-US" dirty="0"/>
              <a:t>環境負荷</a:t>
            </a:r>
            <a:r>
              <a:rPr lang="en-US" altLang="zh-TW" dirty="0"/>
              <a:t>:</a:t>
            </a:r>
            <a:r>
              <a:rPr lang="zh-TW" altLang="en-US" dirty="0"/>
              <a:t>高、低</a:t>
            </a:r>
            <a:endParaRPr lang="en-US" altLang="zh-TW" dirty="0"/>
          </a:p>
        </p:txBody>
      </p:sp>
      <p:sp>
        <p:nvSpPr>
          <p:cNvPr id="26" name="文字方塊 25">
            <a:extLst>
              <a:ext uri="{FF2B5EF4-FFF2-40B4-BE49-F238E27FC236}">
                <a16:creationId xmlns:a16="http://schemas.microsoft.com/office/drawing/2014/main" id="{0C32A4B0-D99B-49BB-BBAE-55F833D5BE4E}"/>
              </a:ext>
            </a:extLst>
          </p:cNvPr>
          <p:cNvSpPr txBox="1"/>
          <p:nvPr/>
        </p:nvSpPr>
        <p:spPr>
          <a:xfrm>
            <a:off x="387310" y="3851914"/>
            <a:ext cx="1908000" cy="307777"/>
          </a:xfrm>
          <a:prstGeom prst="rect">
            <a:avLst/>
          </a:prstGeom>
          <a:noFill/>
          <a:ln w="53975">
            <a:solidFill>
              <a:srgbClr val="0070C0"/>
            </a:solidFill>
          </a:ln>
        </p:spPr>
        <p:txBody>
          <a:bodyPr wrap="square" rtlCol="0">
            <a:spAutoFit/>
          </a:bodyPr>
          <a:lstStyle/>
          <a:p>
            <a:r>
              <a:rPr lang="zh-TW" altLang="en-US" dirty="0"/>
              <a:t>次要任務難度</a:t>
            </a:r>
            <a:r>
              <a:rPr lang="en-US" altLang="zh-TW" dirty="0"/>
              <a:t>:</a:t>
            </a:r>
            <a:r>
              <a:rPr lang="zh-TW" altLang="en-US" dirty="0"/>
              <a:t>高、低</a:t>
            </a:r>
            <a:endParaRPr lang="en-US" altLang="zh-TW" dirty="0"/>
          </a:p>
        </p:txBody>
      </p:sp>
      <p:sp>
        <p:nvSpPr>
          <p:cNvPr id="27" name="文字方塊 26">
            <a:extLst>
              <a:ext uri="{FF2B5EF4-FFF2-40B4-BE49-F238E27FC236}">
                <a16:creationId xmlns:a16="http://schemas.microsoft.com/office/drawing/2014/main" id="{C3C3BB68-4109-4FB4-8528-17A5E6D43B54}"/>
              </a:ext>
            </a:extLst>
          </p:cNvPr>
          <p:cNvSpPr txBox="1"/>
          <p:nvPr/>
        </p:nvSpPr>
        <p:spPr>
          <a:xfrm>
            <a:off x="7157819" y="4041610"/>
            <a:ext cx="1609200" cy="523220"/>
          </a:xfrm>
          <a:prstGeom prst="rect">
            <a:avLst/>
          </a:prstGeom>
          <a:noFill/>
          <a:ln w="53975">
            <a:solidFill>
              <a:srgbClr val="0070C0"/>
            </a:solidFill>
          </a:ln>
        </p:spPr>
        <p:txBody>
          <a:bodyPr wrap="square" rtlCol="0">
            <a:spAutoFit/>
          </a:bodyPr>
          <a:lstStyle/>
          <a:p>
            <a:pPr algn="ctr"/>
            <a:r>
              <a:rPr lang="zh-TW" altLang="en-US" dirty="0"/>
              <a:t>信任結果</a:t>
            </a:r>
            <a:r>
              <a:rPr lang="en-US" altLang="zh-TW" dirty="0"/>
              <a:t>:</a:t>
            </a:r>
          </a:p>
          <a:p>
            <a:pPr algn="ctr"/>
            <a:r>
              <a:rPr lang="zh-TW" altLang="en-US" dirty="0"/>
              <a:t>遵守、依賴</a:t>
            </a:r>
            <a:endParaRPr lang="en-US" altLang="zh-TW" dirty="0"/>
          </a:p>
        </p:txBody>
      </p:sp>
      <p:sp>
        <p:nvSpPr>
          <p:cNvPr id="28" name="文字方塊 27">
            <a:extLst>
              <a:ext uri="{FF2B5EF4-FFF2-40B4-BE49-F238E27FC236}">
                <a16:creationId xmlns:a16="http://schemas.microsoft.com/office/drawing/2014/main" id="{C209E8EA-279C-4253-A3AA-9153E125B580}"/>
              </a:ext>
            </a:extLst>
          </p:cNvPr>
          <p:cNvSpPr txBox="1"/>
          <p:nvPr/>
        </p:nvSpPr>
        <p:spPr>
          <a:xfrm>
            <a:off x="7157816" y="3143025"/>
            <a:ext cx="1609200" cy="307777"/>
          </a:xfrm>
          <a:prstGeom prst="rect">
            <a:avLst/>
          </a:prstGeom>
          <a:noFill/>
          <a:ln w="53975">
            <a:solidFill>
              <a:srgbClr val="0070C0"/>
            </a:solidFill>
          </a:ln>
        </p:spPr>
        <p:txBody>
          <a:bodyPr wrap="square" rtlCol="0">
            <a:spAutoFit/>
          </a:bodyPr>
          <a:lstStyle/>
          <a:p>
            <a:pPr algn="ctr"/>
            <a:r>
              <a:rPr lang="zh-TW" altLang="en-US" dirty="0"/>
              <a:t>駕駛行為績效</a:t>
            </a:r>
            <a:endParaRPr lang="en-US" altLang="zh-TW" dirty="0"/>
          </a:p>
        </p:txBody>
      </p:sp>
      <p:sp>
        <p:nvSpPr>
          <p:cNvPr id="29" name="文字方塊 28">
            <a:extLst>
              <a:ext uri="{FF2B5EF4-FFF2-40B4-BE49-F238E27FC236}">
                <a16:creationId xmlns:a16="http://schemas.microsoft.com/office/drawing/2014/main" id="{606C61E7-9AD9-4E48-BEE8-B4BCDDEC7DAB}"/>
              </a:ext>
            </a:extLst>
          </p:cNvPr>
          <p:cNvSpPr txBox="1"/>
          <p:nvPr/>
        </p:nvSpPr>
        <p:spPr>
          <a:xfrm>
            <a:off x="7157819" y="2100612"/>
            <a:ext cx="1610802" cy="523220"/>
          </a:xfrm>
          <a:prstGeom prst="rect">
            <a:avLst/>
          </a:prstGeom>
          <a:noFill/>
          <a:ln w="53975">
            <a:solidFill>
              <a:srgbClr val="0070C0"/>
            </a:solidFill>
          </a:ln>
        </p:spPr>
        <p:txBody>
          <a:bodyPr wrap="square" rtlCol="0">
            <a:spAutoFit/>
          </a:bodyPr>
          <a:lstStyle/>
          <a:p>
            <a:r>
              <a:rPr lang="zh-TW" altLang="en-US" dirty="0"/>
              <a:t>次要任務績效</a:t>
            </a:r>
            <a:r>
              <a:rPr lang="en-US" altLang="zh-TW" dirty="0"/>
              <a:t>:</a:t>
            </a:r>
          </a:p>
          <a:p>
            <a:r>
              <a:rPr lang="zh-TW" altLang="en-US" dirty="0"/>
              <a:t>反應時間、正確率</a:t>
            </a:r>
            <a:endParaRPr lang="en-US" altLang="zh-TW" dirty="0"/>
          </a:p>
        </p:txBody>
      </p:sp>
      <p:sp>
        <p:nvSpPr>
          <p:cNvPr id="30" name="文字方塊 29">
            <a:extLst>
              <a:ext uri="{FF2B5EF4-FFF2-40B4-BE49-F238E27FC236}">
                <a16:creationId xmlns:a16="http://schemas.microsoft.com/office/drawing/2014/main" id="{15AD7321-072A-471E-8EFE-F13A81E934FA}"/>
              </a:ext>
            </a:extLst>
          </p:cNvPr>
          <p:cNvSpPr txBox="1"/>
          <p:nvPr/>
        </p:nvSpPr>
        <p:spPr>
          <a:xfrm>
            <a:off x="5326055" y="1642513"/>
            <a:ext cx="1154545" cy="369332"/>
          </a:xfrm>
          <a:prstGeom prst="rect">
            <a:avLst/>
          </a:prstGeom>
          <a:noFill/>
        </p:spPr>
        <p:txBody>
          <a:bodyPr wrap="square">
            <a:spAutoFit/>
          </a:bodyPr>
          <a:lstStyle/>
          <a:p>
            <a:r>
              <a:rPr lang="zh-TW" altLang="en-US" dirty="0"/>
              <a:t>信任評估 </a:t>
            </a:r>
          </a:p>
        </p:txBody>
      </p:sp>
      <p:sp>
        <p:nvSpPr>
          <p:cNvPr id="31" name="文字方塊 30">
            <a:extLst>
              <a:ext uri="{FF2B5EF4-FFF2-40B4-BE49-F238E27FC236}">
                <a16:creationId xmlns:a16="http://schemas.microsoft.com/office/drawing/2014/main" id="{F5914B25-E2FE-4FDC-91C0-CB22E881C594}"/>
              </a:ext>
            </a:extLst>
          </p:cNvPr>
          <p:cNvSpPr txBox="1"/>
          <p:nvPr/>
        </p:nvSpPr>
        <p:spPr>
          <a:xfrm>
            <a:off x="4945087" y="4226968"/>
            <a:ext cx="1573110" cy="369332"/>
          </a:xfrm>
          <a:prstGeom prst="rect">
            <a:avLst/>
          </a:prstGeom>
          <a:noFill/>
          <a:ln w="53975">
            <a:solidFill>
              <a:srgbClr val="0070C0"/>
            </a:solidFill>
          </a:ln>
        </p:spPr>
        <p:txBody>
          <a:bodyPr wrap="square" rtlCol="0">
            <a:spAutoFit/>
          </a:bodyPr>
          <a:lstStyle/>
          <a:p>
            <a:pPr algn="ctr"/>
            <a:r>
              <a:rPr lang="zh-TW" altLang="en-US" dirty="0"/>
              <a:t>正棄</a:t>
            </a:r>
          </a:p>
        </p:txBody>
      </p:sp>
      <p:sp>
        <p:nvSpPr>
          <p:cNvPr id="32" name="文字方塊 31">
            <a:extLst>
              <a:ext uri="{FF2B5EF4-FFF2-40B4-BE49-F238E27FC236}">
                <a16:creationId xmlns:a16="http://schemas.microsoft.com/office/drawing/2014/main" id="{889F0994-8E0B-455F-A799-035B695499AA}"/>
              </a:ext>
            </a:extLst>
          </p:cNvPr>
          <p:cNvSpPr txBox="1"/>
          <p:nvPr/>
        </p:nvSpPr>
        <p:spPr>
          <a:xfrm>
            <a:off x="387310" y="2252154"/>
            <a:ext cx="1908000" cy="523220"/>
          </a:xfrm>
          <a:prstGeom prst="rect">
            <a:avLst/>
          </a:prstGeom>
          <a:noFill/>
          <a:ln w="53975">
            <a:solidFill>
              <a:srgbClr val="0070C0"/>
            </a:solidFill>
          </a:ln>
        </p:spPr>
        <p:txBody>
          <a:bodyPr wrap="square" rtlCol="0">
            <a:spAutoFit/>
          </a:bodyPr>
          <a:lstStyle/>
          <a:p>
            <a:pPr algn="ctr"/>
            <a:r>
              <a:rPr lang="zh-TW" altLang="en-US" dirty="0"/>
              <a:t>系統可靠水準</a:t>
            </a:r>
            <a:r>
              <a:rPr lang="en-US" altLang="zh-TW" dirty="0"/>
              <a:t>:</a:t>
            </a:r>
          </a:p>
          <a:p>
            <a:pPr algn="ctr"/>
            <a:r>
              <a:rPr lang="zh-TW" altLang="en-US" dirty="0"/>
              <a:t>高、中和低</a:t>
            </a:r>
          </a:p>
        </p:txBody>
      </p:sp>
      <p:cxnSp>
        <p:nvCxnSpPr>
          <p:cNvPr id="5" name="接點: 肘形 4">
            <a:extLst>
              <a:ext uri="{FF2B5EF4-FFF2-40B4-BE49-F238E27FC236}">
                <a16:creationId xmlns:a16="http://schemas.microsoft.com/office/drawing/2014/main" id="{4431F85C-0FFD-EEC1-8561-6EBA25B9C0B9}"/>
              </a:ext>
            </a:extLst>
          </p:cNvPr>
          <p:cNvCxnSpPr>
            <a:cxnSpLocks/>
            <a:stCxn id="27" idx="1"/>
            <a:endCxn id="29" idx="1"/>
          </p:cNvCxnSpPr>
          <p:nvPr/>
        </p:nvCxnSpPr>
        <p:spPr>
          <a:xfrm rot="10800000">
            <a:off x="7157819" y="2362222"/>
            <a:ext cx="12700" cy="1940998"/>
          </a:xfrm>
          <a:prstGeom prst="bent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線接點 7">
            <a:extLst>
              <a:ext uri="{FF2B5EF4-FFF2-40B4-BE49-F238E27FC236}">
                <a16:creationId xmlns:a16="http://schemas.microsoft.com/office/drawing/2014/main" id="{C202130C-F342-6531-3571-9EE562562DF2}"/>
              </a:ext>
            </a:extLst>
          </p:cNvPr>
          <p:cNvCxnSpPr>
            <a:cxnSpLocks/>
            <a:stCxn id="20" idx="3"/>
            <a:endCxn id="28" idx="1"/>
          </p:cNvCxnSpPr>
          <p:nvPr/>
        </p:nvCxnSpPr>
        <p:spPr>
          <a:xfrm>
            <a:off x="6685642" y="3296914"/>
            <a:ext cx="472174"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文字方塊 39">
            <a:extLst>
              <a:ext uri="{FF2B5EF4-FFF2-40B4-BE49-F238E27FC236}">
                <a16:creationId xmlns:a16="http://schemas.microsoft.com/office/drawing/2014/main" id="{836C01AB-EF9F-0676-FF88-6C6F18CA360C}"/>
              </a:ext>
            </a:extLst>
          </p:cNvPr>
          <p:cNvSpPr txBox="1"/>
          <p:nvPr/>
        </p:nvSpPr>
        <p:spPr>
          <a:xfrm>
            <a:off x="2753667" y="3143025"/>
            <a:ext cx="1573110" cy="307777"/>
          </a:xfrm>
          <a:prstGeom prst="rect">
            <a:avLst/>
          </a:prstGeom>
          <a:noFill/>
          <a:ln w="53975">
            <a:solidFill>
              <a:srgbClr val="0070C0"/>
            </a:solidFill>
          </a:ln>
        </p:spPr>
        <p:txBody>
          <a:bodyPr wrap="square" rtlCol="0">
            <a:spAutoFit/>
          </a:bodyPr>
          <a:lstStyle/>
          <a:p>
            <a:pPr algn="ctr"/>
            <a:r>
              <a:rPr lang="zh-TW" altLang="en-US" dirty="0"/>
              <a:t>自動化駕駛</a:t>
            </a:r>
          </a:p>
        </p:txBody>
      </p:sp>
      <p:cxnSp>
        <p:nvCxnSpPr>
          <p:cNvPr id="16" name="直線單箭頭接點 15">
            <a:extLst>
              <a:ext uri="{FF2B5EF4-FFF2-40B4-BE49-F238E27FC236}">
                <a16:creationId xmlns:a16="http://schemas.microsoft.com/office/drawing/2014/main" id="{626BBA22-A623-E23D-717C-2DC517E86594}"/>
              </a:ext>
            </a:extLst>
          </p:cNvPr>
          <p:cNvCxnSpPr>
            <a:cxnSpLocks/>
            <a:endCxn id="20" idx="1"/>
          </p:cNvCxnSpPr>
          <p:nvPr/>
        </p:nvCxnSpPr>
        <p:spPr>
          <a:xfrm>
            <a:off x="4260185" y="3296914"/>
            <a:ext cx="517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07EE5135-9C2A-72F6-1617-15BA2231E203}"/>
              </a:ext>
            </a:extLst>
          </p:cNvPr>
          <p:cNvCxnSpPr>
            <a:cxnSpLocks/>
            <a:stCxn id="25" idx="3"/>
            <a:endCxn id="40" idx="1"/>
          </p:cNvCxnSpPr>
          <p:nvPr/>
        </p:nvCxnSpPr>
        <p:spPr>
          <a:xfrm>
            <a:off x="2357719" y="3278860"/>
            <a:ext cx="395948" cy="18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a:extLst>
              <a:ext uri="{FF2B5EF4-FFF2-40B4-BE49-F238E27FC236}">
                <a16:creationId xmlns:a16="http://schemas.microsoft.com/office/drawing/2014/main" id="{C7FA7013-5B8B-5D73-B64A-C487FDFC9CEB}"/>
              </a:ext>
            </a:extLst>
          </p:cNvPr>
          <p:cNvCxnSpPr>
            <a:stCxn id="32" idx="3"/>
            <a:endCxn id="40" idx="1"/>
          </p:cNvCxnSpPr>
          <p:nvPr/>
        </p:nvCxnSpPr>
        <p:spPr>
          <a:xfrm>
            <a:off x="2295310" y="2513764"/>
            <a:ext cx="458357" cy="783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703315FE-8C72-8B8B-E868-0F1979252041}"/>
              </a:ext>
            </a:extLst>
          </p:cNvPr>
          <p:cNvCxnSpPr>
            <a:stCxn id="26" idx="3"/>
            <a:endCxn id="40" idx="1"/>
          </p:cNvCxnSpPr>
          <p:nvPr/>
        </p:nvCxnSpPr>
        <p:spPr>
          <a:xfrm flipV="1">
            <a:off x="2295310" y="3296914"/>
            <a:ext cx="458357" cy="708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997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參與者</a:t>
            </a:r>
            <a:r>
              <a:rPr lang="en-US" altLang="zh-TW" sz="1800" dirty="0"/>
              <a:t>:</a:t>
            </a:r>
          </a:p>
          <a:p>
            <a:pPr lvl="1"/>
            <a:r>
              <a:rPr lang="zh-TW" altLang="en-US" sz="1800" dirty="0"/>
              <a:t>從大學社區招募的，每個條件有</a:t>
            </a:r>
            <a:r>
              <a:rPr lang="en-US" altLang="zh-TW" sz="1800" dirty="0"/>
              <a:t>10</a:t>
            </a:r>
            <a:r>
              <a:rPr lang="zh-TW" altLang="en-US" sz="1800" dirty="0"/>
              <a:t>名參與者，總共</a:t>
            </a:r>
            <a:r>
              <a:rPr lang="en-US" altLang="zh-TW" sz="1800" dirty="0"/>
              <a:t>30</a:t>
            </a:r>
            <a:r>
              <a:rPr lang="zh-TW" altLang="en-US" sz="1800" dirty="0"/>
              <a:t>名參與者。 其中，</a:t>
            </a:r>
            <a:r>
              <a:rPr lang="en-US" altLang="zh-TW" sz="1800" dirty="0"/>
              <a:t>20</a:t>
            </a:r>
            <a:r>
              <a:rPr lang="zh-TW" altLang="en-US" sz="1800" dirty="0"/>
              <a:t>名參與者為男性。 有 </a:t>
            </a:r>
            <a:r>
              <a:rPr lang="en-US" altLang="zh-TW" sz="1800" dirty="0"/>
              <a:t>23 </a:t>
            </a:r>
            <a:r>
              <a:rPr lang="zh-TW" altLang="en-US" sz="1800" dirty="0"/>
              <a:t>名學生修過一門或多門概率相關課程。 平均年齡為</a:t>
            </a:r>
            <a:r>
              <a:rPr lang="en-US" altLang="zh-TW" sz="1800" dirty="0"/>
              <a:t>26</a:t>
            </a:r>
            <a:r>
              <a:rPr lang="zh-TW" altLang="en-US" sz="1800" dirty="0"/>
              <a:t>歲。</a:t>
            </a:r>
            <a:endParaRPr lang="zh-TW" altLang="en-US" sz="1800" dirty="0">
              <a:latin typeface="微軟正黑體" panose="020B0604030504040204" pitchFamily="34" charset="-120"/>
              <a:ea typeface="微軟正黑體" panose="020B0604030504040204" pitchFamily="34" charset="-120"/>
            </a:endParaRPr>
          </a:p>
          <a:p>
            <a:r>
              <a:rPr lang="zh-TW" altLang="en-US" sz="1800" dirty="0"/>
              <a:t>設備</a:t>
            </a:r>
            <a:r>
              <a:rPr lang="en-US" altLang="zh-TW" sz="1800" dirty="0"/>
              <a:t>:</a:t>
            </a:r>
          </a:p>
          <a:p>
            <a:pPr lvl="1"/>
            <a:r>
              <a:rPr lang="zh-TW" altLang="en-US" sz="1800" dirty="0"/>
              <a:t>使用低保真度模擬防空戰任務進行實驗。</a:t>
            </a:r>
            <a:endParaRPr lang="en-US" altLang="zh-TW" sz="1800" dirty="0"/>
          </a:p>
          <a:p>
            <a:endParaRPr lang="en-US" altLang="zh-TW" sz="18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3963222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293683" y="1340604"/>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主要的自變量是失敗原因</a:t>
            </a:r>
            <a:r>
              <a:rPr lang="en-US" altLang="zh-TW" sz="1800" dirty="0">
                <a:solidFill>
                  <a:srgbClr val="FF0000"/>
                </a:solidFill>
              </a:rPr>
              <a:t>(</a:t>
            </a:r>
            <a:r>
              <a:rPr lang="zh-TW" altLang="en-US" sz="1800" dirty="0">
                <a:solidFill>
                  <a:srgbClr val="FF0000"/>
                </a:solidFill>
              </a:rPr>
              <a:t>組間</a:t>
            </a:r>
            <a:r>
              <a:rPr lang="en-US" altLang="zh-TW" sz="1800" dirty="0">
                <a:solidFill>
                  <a:srgbClr val="FF0000"/>
                </a:solidFill>
              </a:rPr>
              <a:t>)</a:t>
            </a:r>
            <a:r>
              <a:rPr lang="zh-TW" altLang="en-US" sz="1800" dirty="0"/>
              <a:t>。 </a:t>
            </a:r>
            <a:endParaRPr lang="en-US" altLang="zh-TW" sz="1800" dirty="0"/>
          </a:p>
          <a:p>
            <a:pPr lvl="1"/>
            <a:r>
              <a:rPr lang="zh-TW" altLang="en-US" sz="1800" b="1" dirty="0"/>
              <a:t>處於破壞狀態</a:t>
            </a:r>
            <a:r>
              <a:rPr lang="en-US" altLang="zh-TW" sz="1800" b="1" dirty="0"/>
              <a:t>:</a:t>
            </a:r>
          </a:p>
          <a:p>
            <a:pPr lvl="2"/>
            <a:r>
              <a:rPr lang="zh-TW" altLang="en-US" sz="1800" dirty="0"/>
              <a:t>參與者被告知，為幫助他們做出決策而提供的決策輔助“可能會受到敵對的故意干擾，可能導致援助產生不可靠的估計”。</a:t>
            </a:r>
            <a:endParaRPr lang="en-US" altLang="zh-TW" sz="1800" dirty="0"/>
          </a:p>
          <a:p>
            <a:pPr lvl="1"/>
            <a:r>
              <a:rPr lang="zh-TW" altLang="en-US" sz="1800" b="1" dirty="0"/>
              <a:t>非故意故障條件</a:t>
            </a:r>
            <a:r>
              <a:rPr lang="en-US" altLang="zh-TW" sz="1800" b="1" dirty="0"/>
              <a:t>:</a:t>
            </a:r>
          </a:p>
          <a:p>
            <a:pPr lvl="2"/>
            <a:r>
              <a:rPr lang="zh-TW" altLang="en-US" sz="1800" dirty="0"/>
              <a:t>參與者被告知，援助“可能會遇到偶爾的硬件或軟件問題，這可能導致援助產生不可靠的估計”。 </a:t>
            </a:r>
            <a:endParaRPr lang="en-US" altLang="zh-TW" sz="1800" dirty="0"/>
          </a:p>
          <a:p>
            <a:pPr lvl="1"/>
            <a:r>
              <a:rPr lang="zh-TW" altLang="en-US" sz="1800" b="1" dirty="0"/>
              <a:t>控制條件</a:t>
            </a:r>
            <a:r>
              <a:rPr lang="en-US" altLang="zh-TW" sz="1800" b="1" dirty="0"/>
              <a:t>:</a:t>
            </a:r>
          </a:p>
          <a:p>
            <a:pPr lvl="2"/>
            <a:r>
              <a:rPr lang="zh-TW" altLang="en-US" sz="1800" dirty="0"/>
              <a:t>參與者沒有被告知任何失敗的可能性。</a:t>
            </a:r>
            <a:endParaRPr lang="en-US" altLang="zh-TW" sz="16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81386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實驗設計</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在實驗過程中，參與者點擊未知聯繫人，請求信息窗口或決策輔助窗口以獲取信息，並將聯繫人識別為敵對或友好。</a:t>
            </a:r>
            <a:endParaRPr lang="en-US" altLang="zh-TW" sz="1800" dirty="0"/>
          </a:p>
          <a:p>
            <a:r>
              <a:rPr lang="zh-TW" altLang="en-US" sz="1800" dirty="0"/>
              <a:t>參與者執行了六次 </a:t>
            </a:r>
            <a:r>
              <a:rPr lang="en-US" altLang="zh-TW" sz="1800" dirty="0"/>
              <a:t>20 </a:t>
            </a:r>
            <a:r>
              <a:rPr lang="zh-TW" altLang="en-US" sz="1800" dirty="0"/>
              <a:t>分鐘的任務。在每個實驗中，有 </a:t>
            </a:r>
            <a:r>
              <a:rPr lang="en-US" altLang="zh-TW" sz="1800" dirty="0"/>
              <a:t>37 </a:t>
            </a:r>
            <a:r>
              <a:rPr lang="zh-TW" altLang="en-US" sz="1800" dirty="0"/>
              <a:t>到 </a:t>
            </a:r>
            <a:r>
              <a:rPr lang="en-US" altLang="zh-TW" sz="1800" dirty="0"/>
              <a:t>50 </a:t>
            </a:r>
            <a:r>
              <a:rPr lang="zh-TW" altLang="en-US" sz="1800" dirty="0"/>
              <a:t>個聯繫人需要確定。</a:t>
            </a:r>
            <a:endParaRPr lang="en-US" altLang="zh-TW" sz="1800" dirty="0"/>
          </a:p>
          <a:p>
            <a:r>
              <a:rPr lang="zh-TW" altLang="en-US" sz="1800" dirty="0"/>
              <a:t>在第三個實驗的前 </a:t>
            </a:r>
            <a:r>
              <a:rPr lang="en-US" altLang="zh-TW" sz="1800" dirty="0"/>
              <a:t>10 </a:t>
            </a:r>
            <a:r>
              <a:rPr lang="zh-TW" altLang="en-US" sz="1800" dirty="0"/>
              <a:t>分鐘，間隔引入了一個錯誤。該誤差是通過將間隔向一個方向移動 </a:t>
            </a:r>
            <a:r>
              <a:rPr lang="en-US" altLang="zh-TW" sz="1800" dirty="0"/>
              <a:t>5% </a:t>
            </a:r>
            <a:r>
              <a:rPr lang="zh-TW" altLang="en-US" sz="1800" dirty="0"/>
              <a:t>或將每個方向擴大 </a:t>
            </a:r>
            <a:r>
              <a:rPr lang="en-US" altLang="zh-TW" sz="1800" dirty="0"/>
              <a:t>2.5% </a:t>
            </a:r>
            <a:r>
              <a:rPr lang="zh-TW" altLang="en-US" sz="1800" dirty="0"/>
              <a:t>來計算的。在第 </a:t>
            </a:r>
            <a:r>
              <a:rPr lang="en-US" altLang="zh-TW" sz="1800" dirty="0"/>
              <a:t>3 </a:t>
            </a:r>
            <a:r>
              <a:rPr lang="zh-TW" altLang="en-US" sz="1800" dirty="0"/>
              <a:t>節模擬開始十分鐘後，參與者被告知已檢測到並糾正了決策輔助中的錯誤（控制條件除外，其中沒有生成消息）。</a:t>
            </a:r>
            <a:endParaRPr lang="en-US" altLang="zh-TW" sz="1800" dirty="0"/>
          </a:p>
          <a:p>
            <a:r>
              <a:rPr lang="zh-TW" altLang="en-US" sz="1800" dirty="0"/>
              <a:t>在第 </a:t>
            </a:r>
            <a:r>
              <a:rPr lang="en-US" altLang="zh-TW" sz="1800" dirty="0"/>
              <a:t>1 </a:t>
            </a:r>
            <a:r>
              <a:rPr lang="zh-TW" altLang="en-US" sz="1800" dirty="0"/>
              <a:t>次、第 </a:t>
            </a:r>
            <a:r>
              <a:rPr lang="en-US" altLang="zh-TW" sz="1800" dirty="0"/>
              <a:t>3 </a:t>
            </a:r>
            <a:r>
              <a:rPr lang="zh-TW" altLang="en-US" sz="1800" dirty="0"/>
              <a:t>次和第 </a:t>
            </a:r>
            <a:r>
              <a:rPr lang="en-US" altLang="zh-TW" sz="1800" dirty="0"/>
              <a:t>6 </a:t>
            </a:r>
            <a:r>
              <a:rPr lang="zh-TW" altLang="en-US" sz="1800" dirty="0"/>
              <a:t>次實驗之後給出了一份 </a:t>
            </a:r>
            <a:r>
              <a:rPr lang="en-US" altLang="zh-TW" sz="1800" dirty="0"/>
              <a:t>12 </a:t>
            </a:r>
            <a:r>
              <a:rPr lang="zh-TW" altLang="en-US" sz="1800" dirty="0"/>
              <a:t>項信任問卷。</a:t>
            </a:r>
            <a:endParaRPr lang="en-US" altLang="zh-TW" sz="1800" dirty="0"/>
          </a:p>
          <a:p>
            <a:endParaRPr lang="en-US" altLang="zh-TW" sz="18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Tree>
    <p:extLst>
      <p:ext uri="{BB962C8B-B14F-4D97-AF65-F5344CB8AC3E}">
        <p14:creationId xmlns:p14="http://schemas.microsoft.com/office/powerpoint/2010/main" val="217828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實驗設計</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1" y="1587500"/>
            <a:ext cx="4994014"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600" dirty="0"/>
              <a:t>分析了正確識別的接觸者百分比。</a:t>
            </a:r>
            <a:endParaRPr lang="en-US" altLang="zh-TW" sz="1600" dirty="0">
              <a:latin typeface="微軟正黑體" panose="020B0604030504040204" pitchFamily="34" charset="-120"/>
              <a:ea typeface="微軟正黑體" panose="020B0604030504040204" pitchFamily="34" charset="-120"/>
            </a:endParaRPr>
          </a:p>
          <a:p>
            <a:pPr lvl="1"/>
            <a:r>
              <a:rPr lang="zh-TW" altLang="en-US" sz="1600" dirty="0">
                <a:latin typeface="微軟正黑體" panose="020B0604030504040204" pitchFamily="34" charset="-120"/>
                <a:ea typeface="微軟正黑體" panose="020B0604030504040204" pitchFamily="34" charset="-120"/>
              </a:rPr>
              <a:t>任務順序、故障類型</a:t>
            </a:r>
            <a:r>
              <a:rPr lang="en-US" altLang="zh-TW" sz="1600" dirty="0">
                <a:latin typeface="微軟正黑體" panose="020B0604030504040204" pitchFamily="34" charset="-120"/>
                <a:ea typeface="微軟正黑體" panose="020B0604030504040204" pitchFamily="34" charset="-120"/>
              </a:rPr>
              <a:t>(F10, 135=2.539, p=0.008)</a:t>
            </a:r>
            <a:r>
              <a:rPr lang="zh-TW" altLang="en-US" sz="1600" dirty="0">
                <a:latin typeface="微軟正黑體" panose="020B0604030504040204" pitchFamily="34" charset="-120"/>
                <a:ea typeface="微軟正黑體" panose="020B0604030504040204" pitchFamily="34" charset="-120"/>
              </a:rPr>
              <a:t>。</a:t>
            </a:r>
          </a:p>
          <a:p>
            <a:pPr lvl="1"/>
            <a:r>
              <a:rPr lang="zh-TW" altLang="en-US" sz="1600" dirty="0">
                <a:latin typeface="微軟正黑體" panose="020B0604030504040204" pitchFamily="34" charset="-120"/>
                <a:ea typeface="微軟正黑體" panose="020B0604030504040204" pitchFamily="34" charset="-120"/>
              </a:rPr>
              <a:t>顯著的任務順序主效果 </a:t>
            </a:r>
            <a:r>
              <a:rPr lang="en-US" altLang="zh-TW" sz="1600" dirty="0">
                <a:latin typeface="微軟正黑體" panose="020B0604030504040204" pitchFamily="34" charset="-120"/>
                <a:ea typeface="微軟正黑體" panose="020B0604030504040204" pitchFamily="34" charset="-120"/>
              </a:rPr>
              <a:t>(F5, 135=67.98, p&lt;0.000)</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23" name="圖片 22">
            <a:extLst>
              <a:ext uri="{FF2B5EF4-FFF2-40B4-BE49-F238E27FC236}">
                <a16:creationId xmlns:a16="http://schemas.microsoft.com/office/drawing/2014/main" id="{C55D2327-BA9B-4F5D-9F84-E5EBC41AC1C0}"/>
              </a:ext>
            </a:extLst>
          </p:cNvPr>
          <p:cNvPicPr>
            <a:picLocks noChangeAspect="1"/>
          </p:cNvPicPr>
          <p:nvPr/>
        </p:nvPicPr>
        <p:blipFill>
          <a:blip r:embed="rId3"/>
          <a:stretch>
            <a:fillRect/>
          </a:stretch>
        </p:blipFill>
        <p:spPr>
          <a:xfrm>
            <a:off x="5890709" y="1455654"/>
            <a:ext cx="2631896" cy="2790763"/>
          </a:xfrm>
          <a:prstGeom prst="rect">
            <a:avLst/>
          </a:prstGeom>
        </p:spPr>
      </p:pic>
    </p:spTree>
    <p:extLst>
      <p:ext uri="{BB962C8B-B14F-4D97-AF65-F5344CB8AC3E}">
        <p14:creationId xmlns:p14="http://schemas.microsoft.com/office/powerpoint/2010/main" val="310369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結果</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1" y="1489821"/>
            <a:ext cx="4166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信任分數當中</a:t>
            </a:r>
            <a:r>
              <a:rPr lang="en-US" altLang="zh-TW" sz="1800" dirty="0"/>
              <a:t>:</a:t>
            </a:r>
          </a:p>
          <a:p>
            <a:pPr lvl="1"/>
            <a:r>
              <a:rPr lang="zh-TW" altLang="en-US" sz="1800" dirty="0"/>
              <a:t>主效應（</a:t>
            </a:r>
            <a:r>
              <a:rPr lang="en-US" altLang="zh-TW" sz="1800" dirty="0"/>
              <a:t>F11</a:t>
            </a:r>
            <a:r>
              <a:rPr lang="zh-TW" altLang="en-US" sz="1800" dirty="0"/>
              <a:t>，</a:t>
            </a:r>
            <a:r>
              <a:rPr lang="en-US" altLang="zh-TW" sz="1800" dirty="0"/>
              <a:t>297=4.768</a:t>
            </a:r>
            <a:r>
              <a:rPr lang="zh-TW" altLang="en-US" sz="1800" dirty="0"/>
              <a:t>，</a:t>
            </a:r>
            <a:r>
              <a:rPr lang="en-US" altLang="zh-TW" sz="1800" dirty="0"/>
              <a:t>p&lt;=0.000</a:t>
            </a:r>
            <a:r>
              <a:rPr lang="zh-TW" altLang="en-US" sz="1800" dirty="0"/>
              <a:t>）：</a:t>
            </a:r>
            <a:endParaRPr lang="en-US" altLang="zh-TW" sz="1800" dirty="0"/>
          </a:p>
          <a:p>
            <a:pPr lvl="1"/>
            <a:r>
              <a:rPr lang="zh-TW" altLang="en-US" sz="1800" dirty="0">
                <a:solidFill>
                  <a:srgbClr val="FF0000"/>
                </a:solidFill>
              </a:rPr>
              <a:t>故障條件交互（</a:t>
            </a:r>
            <a:r>
              <a:rPr lang="en-US" altLang="zh-TW" sz="1800" dirty="0">
                <a:solidFill>
                  <a:srgbClr val="FF0000"/>
                </a:solidFill>
              </a:rPr>
              <a:t>F22, 297=1.64, p=0.037</a:t>
            </a:r>
            <a:r>
              <a:rPr lang="zh-TW" altLang="en-US" sz="1800" dirty="0">
                <a:solidFill>
                  <a:srgbClr val="FF0000"/>
                </a:solidFill>
              </a:rPr>
              <a:t>）</a:t>
            </a:r>
            <a:endParaRPr lang="zh-TW" altLang="en-US" sz="1800" dirty="0"/>
          </a:p>
          <a:p>
            <a:pPr lvl="1"/>
            <a:r>
              <a:rPr lang="zh-TW" altLang="en-US" sz="1800" dirty="0"/>
              <a:t>逐個會話交互問題 </a:t>
            </a:r>
            <a:r>
              <a:rPr lang="en-US" altLang="zh-TW" sz="1800" dirty="0"/>
              <a:t>(F22, 594=1.607, p=0.04)</a:t>
            </a:r>
          </a:p>
          <a:p>
            <a:pPr lvl="1"/>
            <a:r>
              <a:rPr lang="zh-TW" altLang="en-US" sz="1800" dirty="0"/>
              <a:t>逐個會話逐個故障條件交互問題 </a:t>
            </a:r>
            <a:r>
              <a:rPr lang="en-US" altLang="zh-TW" sz="1800" dirty="0"/>
              <a:t>(F44, 594=1.424, p=0.041)</a:t>
            </a:r>
            <a:r>
              <a:rPr lang="zh-TW" altLang="en-US" sz="1800" dirty="0"/>
              <a:t>。</a:t>
            </a:r>
            <a:endParaRPr lang="en-US" altLang="zh-TW" sz="1800" dirty="0"/>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pic>
        <p:nvPicPr>
          <p:cNvPr id="23" name="圖片 22">
            <a:extLst>
              <a:ext uri="{FF2B5EF4-FFF2-40B4-BE49-F238E27FC236}">
                <a16:creationId xmlns:a16="http://schemas.microsoft.com/office/drawing/2014/main" id="{074311CA-DEE9-4266-A54A-4DB3C272C78B}"/>
              </a:ext>
            </a:extLst>
          </p:cNvPr>
          <p:cNvPicPr>
            <a:picLocks noChangeAspect="1"/>
          </p:cNvPicPr>
          <p:nvPr/>
        </p:nvPicPr>
        <p:blipFill>
          <a:blip r:embed="rId3"/>
          <a:stretch>
            <a:fillRect/>
          </a:stretch>
        </p:blipFill>
        <p:spPr>
          <a:xfrm>
            <a:off x="5455420" y="1510427"/>
            <a:ext cx="2906280" cy="3070906"/>
          </a:xfrm>
          <a:prstGeom prst="rect">
            <a:avLst/>
          </a:prstGeom>
        </p:spPr>
      </p:pic>
    </p:spTree>
    <p:extLst>
      <p:ext uri="{BB962C8B-B14F-4D97-AF65-F5344CB8AC3E}">
        <p14:creationId xmlns:p14="http://schemas.microsoft.com/office/powerpoint/2010/main" val="2908818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955061-6BF8-46D3-A689-C32BAFBD104E}"/>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EFB62F82-C036-49F9-94B1-A7A7521EA157}"/>
              </a:ext>
            </a:extLst>
          </p:cNvPr>
          <p:cNvSpPr>
            <a:spLocks noGrp="1"/>
          </p:cNvSpPr>
          <p:nvPr>
            <p:ph type="body" idx="1"/>
          </p:nvPr>
        </p:nvSpPr>
        <p:spPr>
          <a:xfrm>
            <a:off x="814274" y="1537988"/>
            <a:ext cx="6803725" cy="2724300"/>
          </a:xfrm>
        </p:spPr>
        <p:txBody>
          <a:bodyPr/>
          <a:lstStyle/>
          <a:p>
            <a:r>
              <a:rPr lang="zh-TW" altLang="en-US" dirty="0"/>
              <a:t>結果表明，故障原因的差異可能會影響運營商對信息系統的信任和使用，並且信任問卷可以識別不同條件下信任概念的差異。</a:t>
            </a:r>
            <a:endParaRPr lang="en-US" altLang="zh-TW" dirty="0"/>
          </a:p>
          <a:p>
            <a:r>
              <a:rPr lang="zh-TW" altLang="en-US" dirty="0"/>
              <a:t>信任問卷的結果表明，參與者對信任問卷中的不同項目的反應不同，儘管他們對系統的總體</a:t>
            </a:r>
            <a:r>
              <a:rPr lang="zh-TW" altLang="en-US" b="1" dirty="0"/>
              <a:t>消極信念</a:t>
            </a:r>
            <a:r>
              <a:rPr lang="zh-TW" altLang="en-US" dirty="0"/>
              <a:t>高於</a:t>
            </a:r>
            <a:r>
              <a:rPr lang="zh-TW" altLang="en-US" b="1" dirty="0"/>
              <a:t>積極信念</a:t>
            </a:r>
            <a:r>
              <a:rPr lang="zh-TW" altLang="en-US" dirty="0"/>
              <a:t>但不顯著。</a:t>
            </a:r>
          </a:p>
          <a:p>
            <a:endParaRPr lang="zh-TW" altLang="en-US" dirty="0"/>
          </a:p>
        </p:txBody>
      </p:sp>
      <p:sp>
        <p:nvSpPr>
          <p:cNvPr id="5" name="投影片編號版面配置區 4">
            <a:extLst>
              <a:ext uri="{FF2B5EF4-FFF2-40B4-BE49-F238E27FC236}">
                <a16:creationId xmlns:a16="http://schemas.microsoft.com/office/drawing/2014/main" id="{25374D13-C295-48E1-8888-9E28677EB5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2218187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26A23437-4017-4517-BECA-5F247F393C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524" name="Google Shape;524;p33"/>
          <p:cNvSpPr txBox="1">
            <a:spLocks noGrp="1"/>
          </p:cNvSpPr>
          <p:nvPr>
            <p:ph type="ctrTitle" idx="4294967295"/>
          </p:nvPr>
        </p:nvSpPr>
        <p:spPr>
          <a:xfrm>
            <a:off x="0" y="2363788"/>
            <a:ext cx="6594475" cy="116046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solidFill>
                  <a:schemeClr val="accent5"/>
                </a:solidFill>
              </a:rPr>
              <a:t>THANKS!</a:t>
            </a:r>
            <a:endParaRPr sz="6000">
              <a:solidFill>
                <a:schemeClr val="accent5"/>
              </a:solidFill>
            </a:endParaRPr>
          </a:p>
        </p:txBody>
      </p:sp>
      <p:sp>
        <p:nvSpPr>
          <p:cNvPr id="525" name="Google Shape;525;p33"/>
          <p:cNvSpPr txBox="1">
            <a:spLocks noGrp="1"/>
          </p:cNvSpPr>
          <p:nvPr>
            <p:ph type="subTitle" idx="4294967295"/>
          </p:nvPr>
        </p:nvSpPr>
        <p:spPr>
          <a:xfrm>
            <a:off x="0" y="3230563"/>
            <a:ext cx="6594475" cy="13414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t>Any questions?</a:t>
            </a:r>
            <a:endParaRPr sz="2000" b="1" dirty="0"/>
          </a:p>
        </p:txBody>
      </p:sp>
      <p:grpSp>
        <p:nvGrpSpPr>
          <p:cNvPr id="526" name="Google Shape;526;p33"/>
          <p:cNvGrpSpPr/>
          <p:nvPr/>
        </p:nvGrpSpPr>
        <p:grpSpPr>
          <a:xfrm>
            <a:off x="3996210" y="966817"/>
            <a:ext cx="1197664" cy="1126777"/>
            <a:chOff x="5972700" y="2330200"/>
            <a:chExt cx="411625" cy="387275"/>
          </a:xfrm>
        </p:grpSpPr>
        <p:sp>
          <p:nvSpPr>
            <p:cNvPr id="527" name="Google Shape;527;p3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0467FC-FF49-424F-B393-2CA9E44A961C}"/>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893C773B-52FC-4674-926B-204C76B0090B}"/>
              </a:ext>
            </a:extLst>
          </p:cNvPr>
          <p:cNvSpPr>
            <a:spLocks noGrp="1"/>
          </p:cNvSpPr>
          <p:nvPr>
            <p:ph type="body" idx="1"/>
          </p:nvPr>
        </p:nvSpPr>
        <p:spPr>
          <a:xfrm>
            <a:off x="0" y="1537988"/>
            <a:ext cx="4192575" cy="2724300"/>
          </a:xfrm>
        </p:spPr>
        <p:txBody>
          <a:bodyPr/>
          <a:lstStyle/>
          <a:p>
            <a:r>
              <a:rPr lang="zh-TW" altLang="en-US" dirty="0"/>
              <a:t>系統可靠水準</a:t>
            </a:r>
            <a:r>
              <a:rPr lang="en-US" altLang="zh-TW" dirty="0"/>
              <a:t>:</a:t>
            </a:r>
          </a:p>
          <a:p>
            <a:pPr marL="34290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endParaRPr lang="en-US" altLang="zh-TW" sz="1600" dirty="0"/>
          </a:p>
          <a:p>
            <a:pPr marL="342900" indent="-342900">
              <a:spcBef>
                <a:spcPts val="0"/>
              </a:spcBef>
              <a:buClr>
                <a:srgbClr val="000000"/>
              </a:buClr>
              <a:buSzPts val="1400"/>
              <a:buFont typeface="Wingdings" panose="05000000000000000000" pitchFamily="2" charset="2"/>
              <a:buChar char="l"/>
              <a:defRPr/>
            </a:pPr>
            <a:r>
              <a:rPr lang="zh-TW" altLang="en-US" sz="1600" dirty="0"/>
              <a:t>旅途訊息準確性對路線選擇的影響</a:t>
            </a:r>
            <a:endParaRPr lang="zh-TW" altLang="en-US" sz="1600" spc="600" dirty="0">
              <a:solidFill>
                <a:srgbClr val="595149"/>
              </a:solidFill>
              <a:latin typeface="微軟正黑體" panose="020B0604030504040204" pitchFamily="34" charset="-120"/>
              <a:ea typeface="微軟正黑體" panose="020B0604030504040204" pitchFamily="34" charset="-120"/>
            </a:endParaRPr>
          </a:p>
          <a:p>
            <a:pPr marL="342900" indent="-342900">
              <a:spcBef>
                <a:spcPts val="0"/>
              </a:spcBef>
              <a:buClr>
                <a:srgbClr val="000000"/>
              </a:buClr>
              <a:buSzPts val="1400"/>
              <a:buFont typeface="Wingdings" panose="05000000000000000000" pitchFamily="2" charset="2"/>
              <a:buChar char="l"/>
              <a:defRPr/>
            </a:pPr>
            <a:r>
              <a:rPr lang="zh-TW" altLang="en-US" sz="1600" dirty="0">
                <a:solidFill>
                  <a:srgbClr val="000000"/>
                </a:solidFill>
                <a:latin typeface="Arial"/>
                <a:ea typeface="Arial"/>
                <a:cs typeface="Arial"/>
                <a:sym typeface="Arial"/>
              </a:rPr>
              <a:t>自動化錯誤類型的可靠性影響信任和性能：網絡領域的實證研究</a:t>
            </a:r>
            <a:endParaRPr lang="en-US" altLang="zh-TW" sz="1600" dirty="0">
              <a:solidFill>
                <a:srgbClr val="000000"/>
              </a:solidFill>
              <a:latin typeface="Arial"/>
              <a:ea typeface="Arial"/>
              <a:cs typeface="Arial"/>
              <a:sym typeface="Arial"/>
            </a:endParaRPr>
          </a:p>
          <a:p>
            <a:endParaRPr lang="zh-TW" altLang="en-US" dirty="0"/>
          </a:p>
        </p:txBody>
      </p:sp>
      <p:sp>
        <p:nvSpPr>
          <p:cNvPr id="4" name="文字版面配置區 3">
            <a:extLst>
              <a:ext uri="{FF2B5EF4-FFF2-40B4-BE49-F238E27FC236}">
                <a16:creationId xmlns:a16="http://schemas.microsoft.com/office/drawing/2014/main" id="{0A3D6DC8-4CB9-4A92-B981-675FE6475BD5}"/>
              </a:ext>
            </a:extLst>
          </p:cNvPr>
          <p:cNvSpPr>
            <a:spLocks noGrp="1"/>
          </p:cNvSpPr>
          <p:nvPr>
            <p:ph type="body" idx="2"/>
          </p:nvPr>
        </p:nvSpPr>
        <p:spPr>
          <a:xfrm>
            <a:off x="4396122" y="1537988"/>
            <a:ext cx="4709277" cy="2724300"/>
          </a:xfrm>
        </p:spPr>
        <p:txBody>
          <a:bodyPr/>
          <a:lstStyle/>
          <a:p>
            <a:r>
              <a:rPr lang="zh-TW" altLang="en-US" dirty="0"/>
              <a:t>環境負荷</a:t>
            </a:r>
            <a:r>
              <a:rPr lang="en-US" altLang="zh-TW" dirty="0"/>
              <a:t>:</a:t>
            </a:r>
          </a:p>
          <a:p>
            <a:pPr marL="342900" lvl="0" indent="-342900">
              <a:spcBef>
                <a:spcPts val="0"/>
              </a:spcBef>
              <a:buClr>
                <a:srgbClr val="000000"/>
              </a:buClr>
              <a:buSzPts val="1400"/>
              <a:buFont typeface="Wingdings" panose="05000000000000000000" pitchFamily="2" charset="2"/>
              <a:buChar char="l"/>
              <a:defRPr/>
            </a:pPr>
            <a:r>
              <a:rPr lang="zh-TW" altLang="en-US" sz="1600" dirty="0"/>
              <a:t>職業與非職業駕駛因疲勞而產生之駕駛行威績效與風險差異之研究</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不同酒精濃度下酒價回饋對駕駛意願及行為績效的影響</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使用生理數據結合即時旅行資訊的潛在認知效應預測混合路線選擇模型</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通過技術協助駕駛的合作行為 </a:t>
            </a:r>
            <a:r>
              <a:rPr lang="en-US" altLang="zh-TW" sz="1600" dirty="0"/>
              <a:t>– HMI </a:t>
            </a:r>
            <a:r>
              <a:rPr lang="zh-TW" altLang="en-US" sz="1600" dirty="0"/>
              <a:t>、駕駛接受度影響駕駛的行為和負荷量</a:t>
            </a:r>
            <a:endParaRPr lang="en-US" altLang="zh-TW" sz="1600" dirty="0"/>
          </a:p>
          <a:p>
            <a:pPr marL="342900" lvl="0" indent="-342900">
              <a:spcBef>
                <a:spcPts val="0"/>
              </a:spcBef>
              <a:buClr>
                <a:srgbClr val="000000"/>
              </a:buClr>
              <a:buSzPts val="1400"/>
              <a:buFont typeface="Wingdings" panose="05000000000000000000" pitchFamily="2" charset="2"/>
              <a:buChar char="l"/>
              <a:defRPr/>
            </a:pPr>
            <a:r>
              <a:rPr lang="zh-TW" altLang="en-US" sz="1600" dirty="0"/>
              <a:t>多種交通訊息源對路徑選擇的影響</a:t>
            </a:r>
            <a:endParaRPr lang="en-US" altLang="zh-TW" sz="1600" dirty="0"/>
          </a:p>
          <a:p>
            <a:endParaRPr lang="zh-TW" altLang="en-US" dirty="0"/>
          </a:p>
        </p:txBody>
      </p:sp>
      <p:sp>
        <p:nvSpPr>
          <p:cNvPr id="5" name="投影片編號版面配置區 4">
            <a:extLst>
              <a:ext uri="{FF2B5EF4-FFF2-40B4-BE49-F238E27FC236}">
                <a16:creationId xmlns:a16="http://schemas.microsoft.com/office/drawing/2014/main" id="{CEA9E487-BB52-477B-9391-EA717A6AB0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6" name="文字方塊 5">
            <a:extLst>
              <a:ext uri="{FF2B5EF4-FFF2-40B4-BE49-F238E27FC236}">
                <a16:creationId xmlns:a16="http://schemas.microsoft.com/office/drawing/2014/main" id="{2351068B-AE60-4626-B91F-55110258FE5C}"/>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Tree>
    <p:extLst>
      <p:ext uri="{BB962C8B-B14F-4D97-AF65-F5344CB8AC3E}">
        <p14:creationId xmlns:p14="http://schemas.microsoft.com/office/powerpoint/2010/main" val="3200668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0467FC-FF49-424F-B393-2CA9E44A961C}"/>
              </a:ext>
            </a:extLst>
          </p:cNvPr>
          <p:cNvSpPr>
            <a:spLocks noGrp="1"/>
          </p:cNvSpPr>
          <p:nvPr>
            <p:ph type="title"/>
          </p:nvPr>
        </p:nvSpPr>
        <p:spPr/>
        <p:txBody>
          <a:bodyPr/>
          <a:lstStyle/>
          <a:p>
            <a:endParaRPr lang="zh-TW" altLang="en-US"/>
          </a:p>
        </p:txBody>
      </p:sp>
      <p:sp>
        <p:nvSpPr>
          <p:cNvPr id="3" name="文字版面配置區 2">
            <a:extLst>
              <a:ext uri="{FF2B5EF4-FFF2-40B4-BE49-F238E27FC236}">
                <a16:creationId xmlns:a16="http://schemas.microsoft.com/office/drawing/2014/main" id="{893C773B-52FC-4674-926B-204C76B0090B}"/>
              </a:ext>
            </a:extLst>
          </p:cNvPr>
          <p:cNvSpPr>
            <a:spLocks noGrp="1"/>
          </p:cNvSpPr>
          <p:nvPr>
            <p:ph type="body" idx="1"/>
          </p:nvPr>
        </p:nvSpPr>
        <p:spPr>
          <a:xfrm>
            <a:off x="0" y="1537988"/>
            <a:ext cx="4192575" cy="766200"/>
          </a:xfrm>
        </p:spPr>
        <p:txBody>
          <a:bodyPr/>
          <a:lstStyle/>
          <a:p>
            <a:r>
              <a:rPr lang="zh-TW" altLang="en-US" dirty="0"/>
              <a:t>次要任務難度</a:t>
            </a:r>
            <a:r>
              <a:rPr lang="en-US" altLang="zh-TW" dirty="0"/>
              <a:t>&amp;</a:t>
            </a:r>
            <a:r>
              <a:rPr lang="zh-TW" altLang="en-US" dirty="0"/>
              <a:t>績效</a:t>
            </a:r>
            <a:r>
              <a:rPr lang="en-US" altLang="zh-TW" dirty="0"/>
              <a:t>:</a:t>
            </a:r>
          </a:p>
          <a:p>
            <a:pPr marL="34290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p>
          <a:p>
            <a:endParaRPr lang="zh-TW" altLang="en-US" dirty="0"/>
          </a:p>
        </p:txBody>
      </p:sp>
      <p:sp>
        <p:nvSpPr>
          <p:cNvPr id="4" name="文字版面配置區 3">
            <a:extLst>
              <a:ext uri="{FF2B5EF4-FFF2-40B4-BE49-F238E27FC236}">
                <a16:creationId xmlns:a16="http://schemas.microsoft.com/office/drawing/2014/main" id="{0A3D6DC8-4CB9-4A92-B981-675FE6475BD5}"/>
              </a:ext>
            </a:extLst>
          </p:cNvPr>
          <p:cNvSpPr>
            <a:spLocks noGrp="1"/>
          </p:cNvSpPr>
          <p:nvPr>
            <p:ph type="body" idx="2"/>
          </p:nvPr>
        </p:nvSpPr>
        <p:spPr>
          <a:xfrm>
            <a:off x="4396122" y="1537988"/>
            <a:ext cx="4709277" cy="2724300"/>
          </a:xfrm>
        </p:spPr>
        <p:txBody>
          <a:bodyPr/>
          <a:lstStyle/>
          <a:p>
            <a:r>
              <a:rPr lang="zh-TW" altLang="en-US" dirty="0"/>
              <a:t>信任評估</a:t>
            </a:r>
            <a:r>
              <a:rPr lang="en-US" altLang="zh-TW" dirty="0"/>
              <a:t>&amp;</a:t>
            </a:r>
            <a:r>
              <a:rPr lang="zh-TW" altLang="en-US" dirty="0"/>
              <a:t>結果</a:t>
            </a:r>
            <a:r>
              <a:rPr lang="en-US" altLang="zh-TW" dirty="0"/>
              <a:t>:</a:t>
            </a:r>
          </a:p>
          <a:p>
            <a:pPr marL="342900" lvl="0" indent="-342900">
              <a:spcBef>
                <a:spcPts val="0"/>
              </a:spcBef>
              <a:buClr>
                <a:srgbClr val="000000"/>
              </a:buClr>
              <a:buSzPts val="1400"/>
              <a:buFont typeface="Wingdings" panose="05000000000000000000" pitchFamily="2" charset="2"/>
              <a:buChar char="l"/>
              <a:defRPr/>
            </a:pPr>
            <a:r>
              <a:rPr lang="zh-TW" altLang="en-US" sz="1600" dirty="0"/>
              <a:t>順從性和信任的獨立性：自動化中誤警比漏失更糟糕嗎？</a:t>
            </a:r>
          </a:p>
          <a:p>
            <a:pPr marL="342900" lvl="0" indent="-342900">
              <a:spcBef>
                <a:spcPts val="0"/>
              </a:spcBef>
              <a:buClr>
                <a:srgbClr val="000000"/>
              </a:buClr>
              <a:buSzPts val="1400"/>
              <a:buFont typeface="Wingdings" panose="05000000000000000000" pitchFamily="2" charset="2"/>
              <a:buChar char="l"/>
              <a:defRPr/>
            </a:pPr>
            <a:r>
              <a:rPr lang="zh-TW" altLang="en-US" sz="1600" dirty="0"/>
              <a:t>在自動化系統中即時估計駕駛的信任度</a:t>
            </a:r>
          </a:p>
          <a:p>
            <a:pPr marL="342900" lvl="0" indent="-342900">
              <a:spcBef>
                <a:spcPts val="0"/>
              </a:spcBef>
              <a:buClr>
                <a:srgbClr val="000000"/>
              </a:buClr>
              <a:buSzPts val="1400"/>
              <a:buFont typeface="Wingdings" panose="05000000000000000000" pitchFamily="2" charset="2"/>
              <a:buChar char="l"/>
              <a:defRPr/>
            </a:pPr>
            <a:r>
              <a:rPr lang="zh-TW" altLang="en-US" sz="1600" dirty="0"/>
              <a:t>自動化可靠性和信任：貝氏定理方法</a:t>
            </a:r>
          </a:p>
          <a:p>
            <a:pPr marL="342900" lvl="0" indent="-342900">
              <a:spcBef>
                <a:spcPts val="0"/>
              </a:spcBef>
              <a:buClr>
                <a:srgbClr val="000000"/>
              </a:buClr>
              <a:buSzPts val="1400"/>
              <a:buFont typeface="Wingdings" panose="05000000000000000000" pitchFamily="2" charset="2"/>
              <a:buChar char="l"/>
              <a:defRPr/>
            </a:pPr>
            <a:r>
              <a:rPr lang="zh-TW" altLang="en-US" sz="1600" dirty="0"/>
              <a:t>旅途訊息準確性對路線選擇的影響</a:t>
            </a:r>
          </a:p>
          <a:p>
            <a:pPr marL="342900" lvl="0" indent="-342900">
              <a:spcBef>
                <a:spcPts val="0"/>
              </a:spcBef>
              <a:buClr>
                <a:srgbClr val="000000"/>
              </a:buClr>
              <a:buSzPts val="1400"/>
              <a:buFont typeface="Wingdings" panose="05000000000000000000" pitchFamily="2" charset="2"/>
              <a:buChar char="l"/>
              <a:defRPr/>
            </a:pPr>
            <a:r>
              <a:rPr lang="zh-TW" altLang="en-US" sz="1600" dirty="0"/>
              <a:t>自動化錯誤類型的可靠性影響信任和性能：網絡領域的實證研究</a:t>
            </a:r>
          </a:p>
          <a:p>
            <a:pPr marL="342900" lvl="0" indent="-342900">
              <a:spcBef>
                <a:spcPts val="0"/>
              </a:spcBef>
              <a:buClr>
                <a:srgbClr val="000000"/>
              </a:buClr>
              <a:buSzPts val="1400"/>
              <a:buFont typeface="Wingdings" panose="05000000000000000000" pitchFamily="2" charset="2"/>
              <a:buChar char="l"/>
              <a:defRPr/>
            </a:pPr>
            <a:r>
              <a:rPr lang="zh-TW" altLang="en-US" sz="1600" dirty="0"/>
              <a:t>你想讓我相信機器人嗎？人機交互信任量表的開發</a:t>
            </a:r>
          </a:p>
          <a:p>
            <a:pPr marL="342900" lvl="0" indent="-342900">
              <a:spcBef>
                <a:spcPts val="0"/>
              </a:spcBef>
              <a:buClr>
                <a:srgbClr val="000000"/>
              </a:buClr>
              <a:buSzPts val="1400"/>
              <a:buFont typeface="Wingdings" panose="05000000000000000000" pitchFamily="2" charset="2"/>
              <a:buChar char="l"/>
              <a:defRPr/>
            </a:pPr>
            <a:r>
              <a:rPr lang="zh-TW" altLang="en-US" sz="1600" dirty="0"/>
              <a:t>人機交互過程中動態信任的計算建模</a:t>
            </a:r>
          </a:p>
          <a:p>
            <a:endParaRPr lang="zh-TW" altLang="en-US" dirty="0"/>
          </a:p>
        </p:txBody>
      </p:sp>
      <p:sp>
        <p:nvSpPr>
          <p:cNvPr id="5" name="投影片編號版面配置區 4">
            <a:extLst>
              <a:ext uri="{FF2B5EF4-FFF2-40B4-BE49-F238E27FC236}">
                <a16:creationId xmlns:a16="http://schemas.microsoft.com/office/drawing/2014/main" id="{CEA9E487-BB52-477B-9391-EA717A6AB0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6" name="文字版面配置區 2">
            <a:extLst>
              <a:ext uri="{FF2B5EF4-FFF2-40B4-BE49-F238E27FC236}">
                <a16:creationId xmlns:a16="http://schemas.microsoft.com/office/drawing/2014/main" id="{50601C2D-0A24-4477-8B8E-677BDBEC844F}"/>
              </a:ext>
            </a:extLst>
          </p:cNvPr>
          <p:cNvSpPr txBox="1">
            <a:spLocks/>
          </p:cNvSpPr>
          <p:nvPr/>
        </p:nvSpPr>
        <p:spPr>
          <a:xfrm>
            <a:off x="38601" y="2990378"/>
            <a:ext cx="4192575" cy="766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dirty="0"/>
              <a:t>駕駛行為績效</a:t>
            </a:r>
            <a:endParaRPr lang="en-US" altLang="zh-TW" dirty="0"/>
          </a:p>
          <a:p>
            <a:pPr marL="342900" indent="-342900">
              <a:spcBef>
                <a:spcPts val="0"/>
              </a:spcBef>
              <a:buClr>
                <a:srgbClr val="000000"/>
              </a:buClr>
              <a:buSzPts val="1400"/>
              <a:buFont typeface="Wingdings" panose="05000000000000000000" pitchFamily="2" charset="2"/>
              <a:buChar char="l"/>
              <a:defRPr/>
            </a:pPr>
            <a:r>
              <a:rPr lang="zh-TW" altLang="en-US" sz="1600" dirty="0"/>
              <a:t>待補充</a:t>
            </a:r>
            <a:endParaRPr lang="zh-TW" altLang="en-US" dirty="0"/>
          </a:p>
        </p:txBody>
      </p:sp>
      <p:sp>
        <p:nvSpPr>
          <p:cNvPr id="7" name="文字方塊 6">
            <a:extLst>
              <a:ext uri="{FF2B5EF4-FFF2-40B4-BE49-F238E27FC236}">
                <a16:creationId xmlns:a16="http://schemas.microsoft.com/office/drawing/2014/main" id="{341A8897-65E1-43B6-8537-5F705F61A89F}"/>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第零章</a:t>
            </a:r>
          </a:p>
        </p:txBody>
      </p:sp>
    </p:spTree>
    <p:extLst>
      <p:ext uri="{BB962C8B-B14F-4D97-AF65-F5344CB8AC3E}">
        <p14:creationId xmlns:p14="http://schemas.microsoft.com/office/powerpoint/2010/main" val="183809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ctrTitle"/>
          </p:nvPr>
        </p:nvSpPr>
        <p:spPr>
          <a:xfrm>
            <a:off x="-85115" y="2907132"/>
            <a:ext cx="5642768" cy="1043908"/>
          </a:xfrm>
          <a:prstGeom prst="rect">
            <a:avLst/>
          </a:prstGeom>
        </p:spPr>
        <p:txBody>
          <a:bodyPr spcFirstLastPara="1" wrap="square" lIns="91425" tIns="91425" rIns="91425" bIns="91425" anchor="b" anchorCtr="0">
            <a:noAutofit/>
          </a:bodyPr>
          <a:lstStyle/>
          <a:p>
            <a:pPr algn="ctr"/>
            <a:r>
              <a:rPr lang="zh-TW" altLang="en-US" sz="3200" dirty="0"/>
              <a:t>風險、錯誤偏差和可靠性對信任和依賴的影響</a:t>
            </a:r>
            <a:endParaRPr lang="zh-TW" altLang="en-US" sz="3200" spc="600" dirty="0">
              <a:solidFill>
                <a:srgbClr val="595149"/>
              </a:solidFill>
              <a:latin typeface="微軟正黑體" panose="020B0604030504040204" pitchFamily="34" charset="-120"/>
              <a:ea typeface="微軟正黑體" panose="020B0604030504040204" pitchFamily="34" charset="-120"/>
            </a:endParaRPr>
          </a:p>
        </p:txBody>
      </p:sp>
      <p:sp>
        <p:nvSpPr>
          <p:cNvPr id="222" name="Google Shape;222;p14"/>
          <p:cNvSpPr txBox="1">
            <a:spLocks noGrp="1"/>
          </p:cNvSpPr>
          <p:nvPr>
            <p:ph type="subTitle" idx="1"/>
          </p:nvPr>
        </p:nvSpPr>
        <p:spPr>
          <a:xfrm>
            <a:off x="0" y="3856040"/>
            <a:ext cx="5129349" cy="780460"/>
          </a:xfrm>
          <a:prstGeom prst="rect">
            <a:avLst/>
          </a:prstGeom>
        </p:spPr>
        <p:txBody>
          <a:bodyPr spcFirstLastPara="1" wrap="square" lIns="91425" tIns="91425" rIns="91425" bIns="91425" anchor="t" anchorCtr="0">
            <a:noAutofit/>
          </a:bodyPr>
          <a:lstStyle/>
          <a:p>
            <a:r>
              <a:rPr lang="en-US" altLang="zh-TW" dirty="0"/>
              <a:t>Trust and the Compliance–Reliance Paradigm: The Effects of Risk, Error Bias, and Reliability on Trust and Dependence</a:t>
            </a:r>
            <a:endParaRPr lang="zh-TW" altLang="en-US" dirty="0"/>
          </a:p>
        </p:txBody>
      </p:sp>
      <p:sp>
        <p:nvSpPr>
          <p:cNvPr id="3" name="投影片編號版面配置區 2">
            <a:extLst>
              <a:ext uri="{FF2B5EF4-FFF2-40B4-BE49-F238E27FC236}">
                <a16:creationId xmlns:a16="http://schemas.microsoft.com/office/drawing/2014/main" id="{A8328064-37FD-405F-AEA8-2D33809A5E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a:solidFill>
                  <a:srgbClr val="3F5378"/>
                </a:solidFill>
                <a:latin typeface="Roboto Condensed"/>
                <a:ea typeface="Roboto Condensed"/>
                <a:cs typeface="Roboto Condensed"/>
                <a:sym typeface="Roboto Condensed"/>
              </a:rPr>
              <a:t>1</a:t>
            </a:r>
            <a:endParaRPr sz="3000" b="1">
              <a:solidFill>
                <a:srgbClr val="3F5378"/>
              </a:solidFill>
              <a:latin typeface="Roboto Condensed"/>
              <a:ea typeface="Roboto Condensed"/>
              <a:cs typeface="Roboto Condensed"/>
              <a:sym typeface="Roboto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背景</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zh-TW" altLang="en-US" sz="1800" dirty="0"/>
              <a:t>為了幫助人類管理眾多複雜系統，基於傳感器的信號系統也在許多領域蓬勃發展，例如航空 </a:t>
            </a:r>
            <a:r>
              <a:rPr lang="en-US" altLang="zh-TW" sz="1800" dirty="0"/>
              <a:t>(Pritchett, </a:t>
            </a:r>
            <a:r>
              <a:rPr lang="en-US" altLang="zh-TW" sz="1800" dirty="0" err="1"/>
              <a:t>Vándor</a:t>
            </a:r>
            <a:r>
              <a:rPr lang="en-US" altLang="zh-TW" sz="1800" dirty="0"/>
              <a:t>, &amp; Edwards, 2002)</a:t>
            </a:r>
            <a:r>
              <a:rPr lang="zh-TW" altLang="en-US" sz="1800" dirty="0"/>
              <a:t>、醫院 </a:t>
            </a:r>
            <a:r>
              <a:rPr lang="en-US" altLang="zh-TW" sz="1800" dirty="0"/>
              <a:t>(</a:t>
            </a:r>
            <a:r>
              <a:rPr lang="en-US" altLang="zh-TW" sz="1800" dirty="0" err="1"/>
              <a:t>Cvach</a:t>
            </a:r>
            <a:r>
              <a:rPr lang="en-US" altLang="zh-TW" sz="1800" dirty="0"/>
              <a:t>, 2012) </a:t>
            </a:r>
            <a:r>
              <a:rPr lang="zh-TW" altLang="en-US" sz="1800" dirty="0"/>
              <a:t>和地面交通 </a:t>
            </a:r>
            <a:r>
              <a:rPr lang="en-US" altLang="zh-TW" sz="1800" dirty="0"/>
              <a:t>(Lees &amp; Lee</a:t>
            </a:r>
            <a:r>
              <a:rPr lang="zh-TW" altLang="en-US" sz="1800" dirty="0"/>
              <a:t>，</a:t>
            </a:r>
            <a:r>
              <a:rPr lang="en-US" altLang="zh-TW" sz="1800" dirty="0"/>
              <a:t>2007</a:t>
            </a:r>
            <a:r>
              <a:rPr lang="zh-TW" altLang="en-US" sz="1800" dirty="0"/>
              <a:t>）。</a:t>
            </a:r>
            <a:endParaRPr lang="en-US" altLang="zh-TW" sz="1800" dirty="0"/>
          </a:p>
          <a:p>
            <a:r>
              <a:rPr lang="zh-TW" altLang="en-US" sz="1800" dirty="0"/>
              <a:t>由於信號系統並不總是可靠的，人類並不總是依賴於相關的信號。 指導運營商依賴的一個因素是信任（</a:t>
            </a:r>
            <a:r>
              <a:rPr lang="en-US" altLang="zh-TW" sz="1800" dirty="0"/>
              <a:t>Bliss, Gil son, &amp; Deaton, 1995</a:t>
            </a:r>
            <a:r>
              <a:rPr lang="zh-TW" altLang="en-US" sz="1800" dirty="0"/>
              <a:t>）。</a:t>
            </a:r>
            <a:endParaRPr lang="zh-TW" altLang="en-US" sz="1800" dirty="0">
              <a:latin typeface="微軟正黑體" panose="020B0604030504040204" pitchFamily="34" charset="-120"/>
              <a:ea typeface="微軟正黑體" panose="020B0604030504040204" pitchFamily="34" charset="-120"/>
            </a:endParaRPr>
          </a:p>
          <a:p>
            <a:r>
              <a:rPr lang="zh-TW" altLang="en-US" dirty="0"/>
              <a:t>研究表明，系統錯誤類型（即誤報或未命中）會導致兩種獨立的信任類型，從而引發兩種截然不同的反應：順從和依賴（</a:t>
            </a:r>
            <a:r>
              <a:rPr lang="en-US" altLang="zh-TW" dirty="0"/>
              <a:t>Meyer</a:t>
            </a:r>
            <a:r>
              <a:rPr lang="zh-TW" altLang="en-US" dirty="0"/>
              <a:t>，</a:t>
            </a:r>
            <a:r>
              <a:rPr lang="en-US" altLang="zh-TW" dirty="0"/>
              <a:t>2001</a:t>
            </a:r>
            <a:r>
              <a:rPr lang="zh-TW" altLang="en-US" dirty="0"/>
              <a:t>；</a:t>
            </a:r>
            <a:r>
              <a:rPr lang="en-US" altLang="zh-TW" dirty="0"/>
              <a:t>Rice</a:t>
            </a:r>
            <a:r>
              <a:rPr lang="zh-TW" altLang="en-US" dirty="0"/>
              <a:t>，</a:t>
            </a:r>
            <a:r>
              <a:rPr lang="en-US" altLang="zh-TW" dirty="0"/>
              <a:t>2009</a:t>
            </a:r>
            <a:r>
              <a:rPr lang="zh-TW" altLang="en-US" dirty="0"/>
              <a:t>）。</a:t>
            </a: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Tree>
    <p:extLst>
      <p:ext uri="{BB962C8B-B14F-4D97-AF65-F5344CB8AC3E}">
        <p14:creationId xmlns:p14="http://schemas.microsoft.com/office/powerpoint/2010/main" val="2091910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sz="1800" dirty="0"/>
              <a:t>Rice (2009) </a:t>
            </a:r>
            <a:r>
              <a:rPr lang="zh-TW" altLang="en-US" sz="1800" dirty="0"/>
              <a:t>提出 </a:t>
            </a:r>
            <a:r>
              <a:rPr lang="en-US" altLang="zh-TW" sz="1800" dirty="0"/>
              <a:t>Meyer (2001) </a:t>
            </a:r>
            <a:r>
              <a:rPr lang="zh-TW" altLang="en-US" sz="1800" dirty="0"/>
              <a:t>概念化的版本：信號信任對誤報</a:t>
            </a:r>
            <a:r>
              <a:rPr lang="en-US" altLang="zh-TW" sz="1800" dirty="0"/>
              <a:t>-</a:t>
            </a:r>
            <a:r>
              <a:rPr lang="zh-TW" altLang="en-US" sz="1800" dirty="0"/>
              <a:t>遵從關係，而對非信號的信任與依賴關係。</a:t>
            </a: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5" name="圖片 24">
            <a:extLst>
              <a:ext uri="{FF2B5EF4-FFF2-40B4-BE49-F238E27FC236}">
                <a16:creationId xmlns:a16="http://schemas.microsoft.com/office/drawing/2014/main" id="{B1334413-75AD-4869-8E1E-0D79BEF87262}"/>
              </a:ext>
            </a:extLst>
          </p:cNvPr>
          <p:cNvPicPr>
            <a:picLocks noChangeAspect="1"/>
          </p:cNvPicPr>
          <p:nvPr/>
        </p:nvPicPr>
        <p:blipFill>
          <a:blip r:embed="rId3"/>
          <a:stretch>
            <a:fillRect/>
          </a:stretch>
        </p:blipFill>
        <p:spPr>
          <a:xfrm>
            <a:off x="942415" y="2571750"/>
            <a:ext cx="6468378" cy="1581371"/>
          </a:xfrm>
          <a:prstGeom prst="rect">
            <a:avLst/>
          </a:prstGeom>
        </p:spPr>
      </p:pic>
    </p:spTree>
    <p:extLst>
      <p:ext uri="{BB962C8B-B14F-4D97-AF65-F5344CB8AC3E}">
        <p14:creationId xmlns:p14="http://schemas.microsoft.com/office/powerpoint/2010/main" val="2137804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相關文獻</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Dixon </a:t>
            </a:r>
            <a:r>
              <a:rPr lang="zh-TW" altLang="en-US" dirty="0"/>
              <a:t>和 </a:t>
            </a:r>
            <a:r>
              <a:rPr lang="en-US" altLang="zh-TW" dirty="0" err="1"/>
              <a:t>Wickens</a:t>
            </a:r>
            <a:r>
              <a:rPr lang="en-US" altLang="zh-TW" dirty="0"/>
              <a:t> (2006) </a:t>
            </a:r>
            <a:r>
              <a:rPr lang="zh-TW" altLang="en-US" dirty="0"/>
              <a:t>報告了易誤報 </a:t>
            </a:r>
            <a:r>
              <a:rPr lang="en-US" altLang="zh-TW" dirty="0"/>
              <a:t>(FP) </a:t>
            </a:r>
            <a:r>
              <a:rPr lang="zh-TW" altLang="en-US" dirty="0"/>
              <a:t>系統降低了合規性，而易錯 </a:t>
            </a:r>
            <a:r>
              <a:rPr lang="en-US" altLang="zh-TW" dirty="0"/>
              <a:t>(MP) </a:t>
            </a:r>
            <a:r>
              <a:rPr lang="zh-TW" altLang="en-US" dirty="0"/>
              <a:t>系統降低了遵守性。</a:t>
            </a:r>
            <a:endParaRPr lang="en-US" altLang="zh-TW" dirty="0"/>
          </a:p>
          <a:p>
            <a:r>
              <a:rPr lang="zh-TW" altLang="en-US" dirty="0"/>
              <a:t>不清楚錯誤警報和未命中是否僅影響導致獨立響應的兩種類型的信任（即上頁），或者對信號的信任是否會影響合規性和依賴（即下圖）。</a:t>
            </a:r>
          </a:p>
          <a:p>
            <a:endParaRPr lang="en-US" altLang="zh-TW"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3" name="圖片 22">
            <a:extLst>
              <a:ext uri="{FF2B5EF4-FFF2-40B4-BE49-F238E27FC236}">
                <a16:creationId xmlns:a16="http://schemas.microsoft.com/office/drawing/2014/main" id="{FA95C1DD-2E10-4BED-BF38-98A579842FC3}"/>
              </a:ext>
            </a:extLst>
          </p:cNvPr>
          <p:cNvPicPr>
            <a:picLocks noChangeAspect="1"/>
          </p:cNvPicPr>
          <p:nvPr/>
        </p:nvPicPr>
        <p:blipFill>
          <a:blip r:embed="rId3"/>
          <a:stretch>
            <a:fillRect/>
          </a:stretch>
        </p:blipFill>
        <p:spPr>
          <a:xfrm>
            <a:off x="1080239" y="3427692"/>
            <a:ext cx="5755989" cy="1430381"/>
          </a:xfrm>
          <a:prstGeom prst="rect">
            <a:avLst/>
          </a:prstGeom>
        </p:spPr>
      </p:pic>
    </p:spTree>
    <p:extLst>
      <p:ext uri="{BB962C8B-B14F-4D97-AF65-F5344CB8AC3E}">
        <p14:creationId xmlns:p14="http://schemas.microsoft.com/office/powerpoint/2010/main" val="1278407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2"/>
          <p:cNvSpPr txBox="1">
            <a:spLocks noGrp="1"/>
          </p:cNvSpPr>
          <p:nvPr>
            <p:ph type="title"/>
          </p:nvPr>
        </p:nvSpPr>
        <p:spPr>
          <a:prstGeom prst="rect">
            <a:avLst/>
          </a:prstGeom>
        </p:spPr>
        <p:txBody>
          <a:bodyPr spcFirstLastPara="1" wrap="square" lIns="91425" tIns="91425" rIns="91425" bIns="91425" anchor="ctr" anchorCtr="0">
            <a:noAutofit/>
          </a:bodyPr>
          <a:lstStyle/>
          <a:p>
            <a:pPr lvl="0"/>
            <a:r>
              <a:rPr lang="zh-TW" altLang="en-US" dirty="0"/>
              <a:t>實驗設計</a:t>
            </a:r>
            <a:endParaRPr dirty="0"/>
          </a:p>
        </p:txBody>
      </p:sp>
      <p:sp>
        <p:nvSpPr>
          <p:cNvPr id="9" name="投影片編號版面配置區 8">
            <a:extLst>
              <a:ext uri="{FF2B5EF4-FFF2-40B4-BE49-F238E27FC236}">
                <a16:creationId xmlns:a16="http://schemas.microsoft.com/office/drawing/2014/main" id="{934F09C1-0DF6-487C-AED6-B9056DD761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內容版面配置區 2">
            <a:extLst>
              <a:ext uri="{FF2B5EF4-FFF2-40B4-BE49-F238E27FC236}">
                <a16:creationId xmlns:a16="http://schemas.microsoft.com/office/drawing/2014/main" id="{F3E9F66D-05D6-4DDD-8BBB-9501F5C24F8D}"/>
              </a:ext>
            </a:extLst>
          </p:cNvPr>
          <p:cNvSpPr txBox="1">
            <a:spLocks/>
          </p:cNvSpPr>
          <p:nvPr/>
        </p:nvSpPr>
        <p:spPr>
          <a:xfrm>
            <a:off x="405300" y="1587500"/>
            <a:ext cx="7212699" cy="28175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1pPr>
            <a:lvl2pPr marL="914400" marR="0" lvl="1"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2pPr>
            <a:lvl3pPr marL="1371600" marR="0" lvl="2"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3pPr>
            <a:lvl4pPr marL="1828800" marR="0" lvl="3"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4pPr>
            <a:lvl5pPr marL="2286000" marR="0" lvl="4"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5pPr>
            <a:lvl6pPr marL="2743200" marR="0" lvl="5"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6pPr>
            <a:lvl7pPr marL="3200400" marR="0" lvl="6"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7pPr>
            <a:lvl8pPr marL="3657600" marR="0" lvl="7" indent="-355600" algn="l" rtl="0">
              <a:lnSpc>
                <a:spcPct val="100000"/>
              </a:lnSpc>
              <a:spcBef>
                <a:spcPts val="1000"/>
              </a:spcBef>
              <a:spcAft>
                <a:spcPts val="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8pPr>
            <a:lvl9pPr marL="4114800" marR="0" lvl="8" indent="-355600" algn="l" rtl="0">
              <a:lnSpc>
                <a:spcPct val="100000"/>
              </a:lnSpc>
              <a:spcBef>
                <a:spcPts val="1000"/>
              </a:spcBef>
              <a:spcAft>
                <a:spcPts val="1000"/>
              </a:spcAft>
              <a:buClr>
                <a:schemeClr val="accent4"/>
              </a:buClr>
              <a:buSzPts val="2000"/>
              <a:buFont typeface="Roboto Condensed Light"/>
              <a:buChar char="▻"/>
              <a:defRPr sz="2000" b="0" i="0" u="none" strike="noStrike" cap="none">
                <a:solidFill>
                  <a:schemeClr val="dk1"/>
                </a:solidFill>
                <a:latin typeface="Roboto Condensed Light"/>
                <a:ea typeface="Roboto Condensed Light"/>
                <a:cs typeface="Roboto Condensed Light"/>
                <a:sym typeface="Roboto Condensed Light"/>
              </a:defRPr>
            </a:lvl9pPr>
          </a:lstStyle>
          <a:p>
            <a:r>
              <a:rPr lang="en-US" altLang="zh-TW" dirty="0"/>
              <a:t>Rice (2009)</a:t>
            </a:r>
            <a:r>
              <a:rPr lang="zh-TW" altLang="en-US" dirty="0"/>
              <a:t>認為存在影響兩種響應的單一信任（圖 </a:t>
            </a:r>
            <a:r>
              <a:rPr lang="en-US" altLang="zh-TW" dirty="0"/>
              <a:t>2a</a:t>
            </a:r>
            <a:r>
              <a:rPr lang="zh-TW" altLang="en-US" dirty="0"/>
              <a:t>）或存在影響合規性和依賴的兩種類型的信任（圖 </a:t>
            </a:r>
            <a:r>
              <a:rPr lang="en-US" altLang="zh-TW" dirty="0"/>
              <a:t>2b</a:t>
            </a:r>
            <a:r>
              <a:rPr lang="zh-TW" altLang="en-US" dirty="0"/>
              <a:t>）。</a:t>
            </a:r>
            <a:endParaRPr lang="en-US" altLang="zh-TW" dirty="0"/>
          </a:p>
          <a:p>
            <a:endParaRPr lang="zh-TW" altLang="en-US" dirty="0">
              <a:latin typeface="微軟正黑體" panose="020B0604030504040204" pitchFamily="34" charset="-120"/>
              <a:ea typeface="微軟正黑體" panose="020B0604030504040204" pitchFamily="34" charset="-120"/>
            </a:endParaRPr>
          </a:p>
        </p:txBody>
      </p:sp>
      <p:sp>
        <p:nvSpPr>
          <p:cNvPr id="22" name="文字方塊 21">
            <a:extLst>
              <a:ext uri="{FF2B5EF4-FFF2-40B4-BE49-F238E27FC236}">
                <a16:creationId xmlns:a16="http://schemas.microsoft.com/office/drawing/2014/main" id="{754C8832-2C0B-A49A-46ED-A8473C6D3613}"/>
              </a:ext>
            </a:extLst>
          </p:cNvPr>
          <p:cNvSpPr txBox="1"/>
          <p:nvPr/>
        </p:nvSpPr>
        <p:spPr>
          <a:xfrm>
            <a:off x="5101277" y="400625"/>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pic>
        <p:nvPicPr>
          <p:cNvPr id="23" name="內容版面配置區 3">
            <a:extLst>
              <a:ext uri="{FF2B5EF4-FFF2-40B4-BE49-F238E27FC236}">
                <a16:creationId xmlns:a16="http://schemas.microsoft.com/office/drawing/2014/main" id="{A2B1C46E-D79F-4690-BC16-99FA1C3180C1}"/>
              </a:ext>
            </a:extLst>
          </p:cNvPr>
          <p:cNvPicPr>
            <a:picLocks noChangeAspect="1"/>
          </p:cNvPicPr>
          <p:nvPr/>
        </p:nvPicPr>
        <p:blipFill>
          <a:blip r:embed="rId3"/>
          <a:stretch>
            <a:fillRect/>
          </a:stretch>
        </p:blipFill>
        <p:spPr>
          <a:xfrm>
            <a:off x="1961902" y="2487353"/>
            <a:ext cx="4059479" cy="2033437"/>
          </a:xfrm>
          <a:prstGeom prst="rect">
            <a:avLst/>
          </a:prstGeom>
          <a:noFill/>
          <a:ln>
            <a:noFill/>
          </a:ln>
        </p:spPr>
      </p:pic>
    </p:spTree>
    <p:extLst>
      <p:ext uri="{BB962C8B-B14F-4D97-AF65-F5344CB8AC3E}">
        <p14:creationId xmlns:p14="http://schemas.microsoft.com/office/powerpoint/2010/main" val="993756809"/>
      </p:ext>
    </p:extLst>
  </p:cSld>
  <p:clrMapOvr>
    <a:masterClrMapping/>
  </p:clrMapOvr>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1118</TotalTime>
  <Words>2508</Words>
  <Application>Microsoft Office PowerPoint</Application>
  <PresentationFormat>如螢幕大小 (16:9)</PresentationFormat>
  <Paragraphs>213</Paragraphs>
  <Slides>26</Slides>
  <Notes>23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26</vt:i4>
      </vt:variant>
    </vt:vector>
  </HeadingPairs>
  <TitlesOfParts>
    <vt:vector size="35" baseType="lpstr">
      <vt:lpstr>Roboto Condensed</vt:lpstr>
      <vt:lpstr>Arvo</vt:lpstr>
      <vt:lpstr>微軟正黑體</vt:lpstr>
      <vt:lpstr>Arial</vt:lpstr>
      <vt:lpstr>Roboto Condensed Light</vt:lpstr>
      <vt:lpstr>Times New Roman</vt:lpstr>
      <vt:lpstr>Wingdings</vt:lpstr>
      <vt:lpstr>新細明體</vt:lpstr>
      <vt:lpstr>Salerio template</vt:lpstr>
      <vt:lpstr>進度</vt:lpstr>
      <vt:lpstr>觀念性架構</vt:lpstr>
      <vt:lpstr>PowerPoint 簡報</vt:lpstr>
      <vt:lpstr>PowerPoint 簡報</vt:lpstr>
      <vt:lpstr>風險、錯誤偏差和可靠性對信任和依賴的影響</vt:lpstr>
      <vt:lpstr>背景</vt:lpstr>
      <vt:lpstr>相關文獻</vt:lpstr>
      <vt:lpstr>相關文獻</vt:lpstr>
      <vt:lpstr>實驗設計</vt:lpstr>
      <vt:lpstr>結果</vt:lpstr>
      <vt:lpstr>總結</vt:lpstr>
      <vt:lpstr>PowerPoint 簡報</vt:lpstr>
      <vt:lpstr>PowerPoint 簡報</vt:lpstr>
      <vt:lpstr>PowerPoint 簡報</vt:lpstr>
      <vt:lpstr>PowerPoint 簡報</vt:lpstr>
      <vt:lpstr>評估操作員對自動決策輔助的信任和利用</vt:lpstr>
      <vt:lpstr>背景</vt:lpstr>
      <vt:lpstr>相關文獻</vt:lpstr>
      <vt:lpstr>相關文獻</vt:lpstr>
      <vt:lpstr>相關文獻</vt:lpstr>
      <vt:lpstr>相關文獻</vt:lpstr>
      <vt:lpstr>實驗設計</vt:lpstr>
      <vt:lpstr>實驗設計</vt:lpstr>
      <vt:lpstr>結果</vt:lpstr>
      <vt:lpstr>PowerPoint 簡報</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中文</dc:title>
  <dc:creator>陳善治</dc:creator>
  <cp:lastModifiedBy>user</cp:lastModifiedBy>
  <cp:revision>124</cp:revision>
  <dcterms:modified xsi:type="dcterms:W3CDTF">2022-05-24T09:56:39Z</dcterms:modified>
</cp:coreProperties>
</file>