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1"/>
  </p:notesMasterIdLst>
  <p:handoutMasterIdLst>
    <p:handoutMasterId r:id="rId42"/>
  </p:handoutMasterIdLst>
  <p:sldIdLst>
    <p:sldId id="256" r:id="rId2"/>
    <p:sldId id="307" r:id="rId3"/>
    <p:sldId id="339" r:id="rId4"/>
    <p:sldId id="340" r:id="rId5"/>
    <p:sldId id="348" r:id="rId6"/>
    <p:sldId id="350" r:id="rId7"/>
    <p:sldId id="351" r:id="rId8"/>
    <p:sldId id="352" r:id="rId9"/>
    <p:sldId id="353" r:id="rId10"/>
    <p:sldId id="354" r:id="rId11"/>
    <p:sldId id="355" r:id="rId12"/>
    <p:sldId id="356" r:id="rId13"/>
    <p:sldId id="361" r:id="rId14"/>
    <p:sldId id="357" r:id="rId15"/>
    <p:sldId id="358" r:id="rId16"/>
    <p:sldId id="359" r:id="rId17"/>
    <p:sldId id="298" r:id="rId18"/>
    <p:sldId id="332" r:id="rId19"/>
    <p:sldId id="336" r:id="rId20"/>
    <p:sldId id="335" r:id="rId21"/>
    <p:sldId id="334" r:id="rId22"/>
    <p:sldId id="346" r:id="rId23"/>
    <p:sldId id="333" r:id="rId24"/>
    <p:sldId id="337" r:id="rId25"/>
    <p:sldId id="338" r:id="rId26"/>
    <p:sldId id="347" r:id="rId27"/>
    <p:sldId id="259" r:id="rId28"/>
    <p:sldId id="325" r:id="rId29"/>
    <p:sldId id="329" r:id="rId30"/>
    <p:sldId id="328" r:id="rId31"/>
    <p:sldId id="327" r:id="rId32"/>
    <p:sldId id="331" r:id="rId33"/>
    <p:sldId id="330" r:id="rId34"/>
    <p:sldId id="344" r:id="rId35"/>
    <p:sldId id="362" r:id="rId36"/>
    <p:sldId id="341" r:id="rId37"/>
    <p:sldId id="345" r:id="rId38"/>
    <p:sldId id="342" r:id="rId39"/>
    <p:sldId id="278" r:id="rId40"/>
  </p:sldIdLst>
  <p:sldSz cx="9144000" cy="5143500" type="screen16x9"/>
  <p:notesSz cx="6858000" cy="9144000"/>
  <p:embeddedFontLst>
    <p:embeddedFont>
      <p:font typeface="Arvo" panose="02020500000000000000" charset="0"/>
      <p:regular r:id="rId43"/>
      <p:bold r:id="rId44"/>
      <p:italic r:id="rId45"/>
      <p:boldItalic r:id="rId46"/>
    </p:embeddedFont>
    <p:embeddedFont>
      <p:font typeface="Roboto Condensed" panose="02020500000000000000" charset="0"/>
      <p:regular r:id="rId47"/>
      <p:bold r:id="rId48"/>
      <p:italic r:id="rId49"/>
      <p:boldItalic r:id="rId50"/>
    </p:embeddedFont>
    <p:embeddedFont>
      <p:font typeface="Roboto Condensed Light" panose="02020500000000000000" charset="0"/>
      <p:regular r:id="rId51"/>
      <p:bold r:id="rId52"/>
      <p:italic r:id="rId53"/>
      <p:boldItalic r:id="rId54"/>
    </p:embeddedFont>
    <p:embeddedFont>
      <p:font typeface="微軟正黑體" panose="020B0604030504040204" pitchFamily="34" charset="-12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1" autoAdjust="0"/>
    <p:restoredTop sz="58002" autoAdjust="0"/>
  </p:normalViewPr>
  <p:slideViewPr>
    <p:cSldViewPr snapToGrid="0">
      <p:cViewPr varScale="1">
        <p:scale>
          <a:sx n="81" d="100"/>
          <a:sy n="81"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2022年6月18日星期六</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7463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我們在車庫裡放了一輛</a:t>
            </a:r>
            <a:r>
              <a:rPr lang="en-US" altLang="zh-TW" dirty="0"/>
              <a:t>Volkswagen Passat</a:t>
            </a:r>
            <a:r>
              <a:rPr lang="zh-TW" altLang="en-US" dirty="0"/>
              <a:t>，並播放了市中心駕駛的視頻。 駕駛視頻投影在車前的牆上，使駕駛場景具有逼真的大小，並覆蓋了擋風玻璃的整個視野。</a:t>
            </a:r>
            <a:endParaRPr lang="en-US" altLang="zh-TW" dirty="0"/>
          </a:p>
          <a:p>
            <a:r>
              <a:rPr lang="zh-TW" altLang="en-US" dirty="0"/>
              <a:t>通過放置在車內的揚聲器播放了駕駛視頻的聲音。</a:t>
            </a:r>
            <a:endParaRPr lang="en-US" altLang="zh-TW" dirty="0"/>
          </a:p>
          <a:p>
            <a:endParaRPr lang="zh-TW" altLang="en-US" dirty="0"/>
          </a:p>
        </p:txBody>
      </p:sp>
    </p:spTree>
    <p:extLst>
      <p:ext uri="{BB962C8B-B14F-4D97-AF65-F5344CB8AC3E}">
        <p14:creationId xmlns:p14="http://schemas.microsoft.com/office/powerpoint/2010/main" val="11005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我們沒有根據有效駕駛執照以外的特定標準預先選擇參與者</a:t>
            </a:r>
            <a:endParaRPr lang="en-US" altLang="zh-TW"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參與者甚至通過按下方向盤旁邊的智能手機上的按鈕來自己啟動自動駕駛，這也旨在增加控制感和互動性。為了讓參與者參與其中並防止分心，實驗者經常要求參與者以 </a:t>
            </a:r>
            <a:r>
              <a:rPr lang="en-US" altLang="zh-TW" dirty="0"/>
              <a:t>1 </a:t>
            </a:r>
            <a:r>
              <a:rPr lang="zh-TW" altLang="en-US" dirty="0"/>
              <a:t>到 </a:t>
            </a:r>
            <a:r>
              <a:rPr lang="en-US" altLang="zh-TW" dirty="0"/>
              <a:t>10 </a:t>
            </a:r>
            <a:r>
              <a:rPr lang="zh-TW" altLang="en-US" dirty="0"/>
              <a:t>的等級來判斷當前的信任感（從低到高信任）。總的來說，這項研究持續了大約 </a:t>
            </a:r>
            <a:r>
              <a:rPr lang="en-US" altLang="zh-TW" dirty="0"/>
              <a:t>75 </a:t>
            </a:r>
            <a:r>
              <a:rPr lang="zh-TW" altLang="en-US" dirty="0"/>
              <a:t>分鐘</a:t>
            </a:r>
          </a:p>
          <a:p>
            <a:r>
              <a:rPr lang="zh-TW" altLang="en-US" dirty="0"/>
              <a:t>。</a:t>
            </a:r>
          </a:p>
        </p:txBody>
      </p:sp>
    </p:spTree>
    <p:extLst>
      <p:ext uri="{BB962C8B-B14F-4D97-AF65-F5344CB8AC3E}">
        <p14:creationId xmlns:p14="http://schemas.microsoft.com/office/powerpoint/2010/main" val="203856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1724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161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0426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Sheridan (1988) </a:t>
            </a:r>
            <a:r>
              <a:rPr lang="zh-TW" altLang="en-US" dirty="0"/>
              <a:t>還提出了可能的因素，包括可靠性、穩健性、熟悉度、可理解性、意圖的解釋、有用性和依賴性。</a:t>
            </a:r>
            <a:endParaRPr dirty="0"/>
          </a:p>
        </p:txBody>
      </p:sp>
    </p:spTree>
    <p:extLst>
      <p:ext uri="{BB962C8B-B14F-4D97-AF65-F5344CB8AC3E}">
        <p14:creationId xmlns:p14="http://schemas.microsoft.com/office/powerpoint/2010/main" val="186011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099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775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a:t>
            </a: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旅途訊息準確性對路線選擇的影響</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t>2.</a:t>
            </a:r>
            <a:r>
              <a:rPr lang="zh-TW" altLang="en-US" dirty="0"/>
              <a:t>職業與非職業駕駛因疲勞而產生之駕駛行威績效與風險差異之研究</a:t>
            </a:r>
            <a:endParaRPr lang="en-US" altLang="zh-TW" dirty="0"/>
          </a:p>
          <a:p>
            <a:pPr marL="0" lvl="0" indent="0" algn="l" rtl="0">
              <a:spcBef>
                <a:spcPts val="0"/>
              </a:spcBef>
              <a:spcAft>
                <a:spcPts val="0"/>
              </a:spcAft>
              <a:buNone/>
            </a:pPr>
            <a:r>
              <a:rPr lang="zh-TW" altLang="en-US" dirty="0"/>
              <a:t>   不同酒精濃度下酒價回饋對駕駛意願及行為績效的影響</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使用生理數據結合即時旅行資訊的潛在認知效應預測混合路線選擇模型</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800" dirty="0"/>
              <a:t>   通過技術協助駕駛的合作行為 </a:t>
            </a:r>
            <a:r>
              <a:rPr lang="en-US" altLang="zh-TW" sz="1800" dirty="0"/>
              <a:t>– </a:t>
            </a:r>
            <a:r>
              <a:rPr lang="en-US" altLang="zh-TW" sz="1100" dirty="0"/>
              <a:t>HMI </a:t>
            </a:r>
            <a:r>
              <a:rPr lang="zh-TW" altLang="en-US" sz="1100" dirty="0"/>
              <a:t>、駕駛接受度影響駕駛的行為和負荷量</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dirty="0">
                <a:latin typeface="微軟正黑體" panose="020B0604030504040204" pitchFamily="34" charset="-120"/>
                <a:ea typeface="微軟正黑體" panose="020B0604030504040204" pitchFamily="34" charset="-120"/>
              </a:rPr>
              <a:t>   多種交通訊息源對路徑選擇的影響</a:t>
            </a:r>
            <a:endParaRPr lang="en-US" altLang="zh-TW" dirty="0"/>
          </a:p>
          <a:p>
            <a:pPr marL="0" lvl="0" indent="0" algn="l" rtl="0">
              <a:spcBef>
                <a:spcPts val="0"/>
              </a:spcBef>
              <a:spcAft>
                <a:spcPts val="0"/>
              </a:spcAft>
              <a:buNone/>
            </a:pPr>
            <a:r>
              <a:rPr lang="en-US" altLang="zh-TW" sz="1100" dirty="0"/>
              <a:t>3.</a:t>
            </a:r>
            <a:r>
              <a:rPr lang="zh-TW" altLang="en-US" sz="1100" dirty="0"/>
              <a:t> 在自動化系統中即時估計駕駛的信任度</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4.</a:t>
            </a:r>
            <a:r>
              <a:rPr lang="zh-TW" altLang="en-US" sz="1100" dirty="0"/>
              <a:t>順從性和信任的獨立性：自動化中誤警比漏失更糟糕嗎？</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自動化可靠性和信任：貝氏定理方法</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cs typeface="Arial"/>
                <a:sym typeface="Arial"/>
              </a:rPr>
              <a:t>   </a:t>
            </a:r>
            <a:r>
              <a:rPr lang="zh-TW" altLang="en-US" sz="1100" dirty="0"/>
              <a:t>旅途訊息準確性對路線選擇的影響</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0" dirty="0"/>
              <a:t>   你想讓我相信機器人嗎？人機交互信任量表的開發</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人機交互過程中動態信任的計算建模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5.</a:t>
            </a:r>
            <a:r>
              <a:rPr lang="zh-TW" altLang="en-US" sz="1100" dirty="0"/>
              <a:t>在自動化系統中即時估計駕駛的信任度</a:t>
            </a:r>
            <a:endParaRPr lang="en-US" altLang="zh-TW" sz="1100" dirty="0"/>
          </a:p>
          <a:p>
            <a:pPr marL="0" lvl="0" indent="0" algn="l" rtl="0">
              <a:spcBef>
                <a:spcPts val="0"/>
              </a:spcBef>
              <a:spcAft>
                <a:spcPts val="0"/>
              </a:spcAft>
              <a:buNone/>
            </a:pPr>
            <a:r>
              <a:rPr lang="en-US" altLang="zh-TW" sz="1100" dirty="0"/>
              <a:t>6.</a:t>
            </a:r>
            <a:r>
              <a:rPr lang="zh-TW" altLang="en-US" sz="1100" dirty="0"/>
              <a:t>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a:t>只有少數研究檢驗了民族文化對自動化信任的影響。</a:t>
            </a:r>
            <a:r>
              <a:rPr lang="fr-FR" altLang="zh-TW" sz="1050" b="0" i="0" dirty="0">
                <a:solidFill>
                  <a:srgbClr val="333333"/>
                </a:solidFill>
                <a:effectLst/>
                <a:latin typeface="Arial" panose="020B0604020202020204" pitchFamily="34" charset="0"/>
              </a:rPr>
              <a:t> </a:t>
            </a:r>
            <a:endParaRPr dirty="0"/>
          </a:p>
        </p:txBody>
      </p:sp>
    </p:spTree>
    <p:extLst>
      <p:ext uri="{BB962C8B-B14F-4D97-AF65-F5344CB8AC3E}">
        <p14:creationId xmlns:p14="http://schemas.microsoft.com/office/powerpoint/2010/main" val="292109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434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a:t>該誤差是通過將間隔向一個方向移動 </a:t>
            </a:r>
            <a:r>
              <a:rPr lang="en-US" altLang="zh-TW" sz="1100" dirty="0"/>
              <a:t>5% </a:t>
            </a:r>
            <a:r>
              <a:rPr lang="zh-TW" altLang="en-US" sz="1100" dirty="0"/>
              <a:t>或將每個方向擴大 </a:t>
            </a:r>
            <a:r>
              <a:rPr lang="en-US" altLang="zh-TW" sz="1100" dirty="0"/>
              <a:t>2.5% </a:t>
            </a:r>
            <a:r>
              <a:rPr lang="zh-TW" altLang="en-US" sz="1100" dirty="0"/>
              <a:t>來計算的。</a:t>
            </a:r>
            <a:endParaRPr dirty="0"/>
          </a:p>
        </p:txBody>
      </p:sp>
    </p:spTree>
    <p:extLst>
      <p:ext uri="{BB962C8B-B14F-4D97-AF65-F5344CB8AC3E}">
        <p14:creationId xmlns:p14="http://schemas.microsoft.com/office/powerpoint/2010/main" val="172571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5880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800" b="0" i="0" u="none" strike="noStrike" dirty="0">
                <a:solidFill>
                  <a:srgbClr val="595959"/>
                </a:solidFill>
                <a:effectLst/>
                <a:latin typeface="Arial" panose="020B0604020202020204" pitchFamily="34" charset="0"/>
              </a:rPr>
              <a:t>[65]</a:t>
            </a:r>
            <a:r>
              <a:rPr lang="zh-TW" altLang="en-US" sz="1800" b="0" i="0" u="none" strike="noStrike" dirty="0">
                <a:solidFill>
                  <a:srgbClr val="595959"/>
                </a:solidFill>
                <a:effectLst/>
                <a:latin typeface="Arial" panose="020B0604020202020204" pitchFamily="34" charset="0"/>
              </a:rPr>
              <a:t>，這表明女性在越軌後信任度下降的幅度小於男性，因為她們更願意維持人際關係。</a:t>
            </a:r>
            <a:endParaRPr dirty="0"/>
          </a:p>
        </p:txBody>
      </p:sp>
    </p:spTree>
    <p:extLst>
      <p:ext uri="{BB962C8B-B14F-4D97-AF65-F5344CB8AC3E}">
        <p14:creationId xmlns:p14="http://schemas.microsoft.com/office/powerpoint/2010/main" val="3920743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在沒有信號的情況下進行干預需要操作員注意到提示缺失，這是一項艱鉅的任務（</a:t>
            </a:r>
            <a:r>
              <a:rPr lang="en-US" altLang="zh-TW" dirty="0"/>
              <a:t>Hearst</a:t>
            </a:r>
            <a:r>
              <a:rPr lang="zh-TW" altLang="en-US" dirty="0"/>
              <a:t>，</a:t>
            </a:r>
            <a:r>
              <a:rPr lang="en-US" altLang="zh-TW" dirty="0"/>
              <a:t>1991</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Mayer</a:t>
            </a:r>
            <a:r>
              <a:rPr lang="zh-TW" altLang="en-US" dirty="0"/>
              <a:t> </a:t>
            </a:r>
            <a:r>
              <a:rPr lang="en-US" altLang="zh-TW" dirty="0"/>
              <a:t>et al.(1995) </a:t>
            </a:r>
            <a:r>
              <a:rPr lang="zh-TW" altLang="en-US" dirty="0"/>
              <a:t>認為風險是信任的重要組成部分，其中信任被描述為願意對另一方脆弱的意願。然而，僅僅願意變得脆弱，並不需要個人承擔任何風險。</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7545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zh-TW" altLang="en-US" dirty="0"/>
              <a:t>發出信號時做出響應的操作員稱為合規性。當系統靜默或指示正常運行時，操作員避免響應，稱為信賴。合規性和信賴性一起被稱為依賴。</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823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4868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基於依賴性的信號系統錯誤：（</a:t>
            </a:r>
            <a:r>
              <a:rPr lang="en-US" altLang="zh-TW" dirty="0"/>
              <a:t>a</a:t>
            </a:r>
            <a:r>
              <a:rPr lang="zh-TW" altLang="en-US" dirty="0"/>
              <a:t>）單進程模型</a:t>
            </a:r>
            <a:r>
              <a:rPr lang="en-US" altLang="zh-TW" dirty="0"/>
              <a:t>single process model</a:t>
            </a:r>
            <a:r>
              <a:rPr lang="zh-TW" altLang="en-US" dirty="0"/>
              <a:t>和（</a:t>
            </a:r>
            <a:r>
              <a:rPr lang="en-US" altLang="zh-TW" dirty="0"/>
              <a:t>b</a:t>
            </a:r>
            <a:r>
              <a:rPr lang="zh-TW" altLang="en-US" dirty="0"/>
              <a:t>）非選擇性雙進程模型</a:t>
            </a:r>
            <a:r>
              <a:rPr lang="en-US" altLang="zh-TW" dirty="0"/>
              <a:t>nonselective two-process model</a:t>
            </a:r>
            <a:r>
              <a:rPr lang="zh-TW" altLang="en-US" dirty="0"/>
              <a:t>。 改編自賴斯 </a:t>
            </a:r>
            <a:r>
              <a:rPr lang="en-US" altLang="zh-TW" dirty="0"/>
              <a:t>(2009)</a:t>
            </a:r>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503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52427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圖 </a:t>
            </a:r>
            <a:r>
              <a:rPr lang="en-US" altLang="zh-TW" dirty="0"/>
              <a:t>3. </a:t>
            </a:r>
            <a:r>
              <a:rPr lang="zh-TW" altLang="en-US" dirty="0"/>
              <a:t>根據 </a:t>
            </a:r>
            <a:r>
              <a:rPr lang="en-US" altLang="zh-TW" dirty="0"/>
              <a:t>Lee </a:t>
            </a:r>
            <a:r>
              <a:rPr lang="zh-TW" altLang="en-US" dirty="0"/>
              <a:t>和 </a:t>
            </a:r>
            <a:r>
              <a:rPr lang="en-US" altLang="zh-TW" dirty="0"/>
              <a:t>See (2004) </a:t>
            </a:r>
            <a:r>
              <a:rPr lang="zh-TW" altLang="en-US" dirty="0"/>
              <a:t>的信任基礎，合規</a:t>
            </a:r>
            <a:r>
              <a:rPr lang="en-US" altLang="zh-TW" dirty="0"/>
              <a:t>/</a:t>
            </a:r>
            <a:r>
              <a:rPr lang="zh-TW" altLang="en-US" dirty="0"/>
              <a:t>依賴行為的人機信任模型。 改編自 </a:t>
            </a:r>
            <a:r>
              <a:rPr lang="en-US" altLang="zh-TW" dirty="0"/>
              <a:t>Mayer</a:t>
            </a:r>
            <a:r>
              <a:rPr lang="zh-TW" altLang="en-US" dirty="0"/>
              <a:t>、</a:t>
            </a:r>
            <a:r>
              <a:rPr lang="en-US" altLang="zh-TW" dirty="0"/>
              <a:t>Davis </a:t>
            </a:r>
            <a:r>
              <a:rPr lang="zh-TW" altLang="en-US" dirty="0"/>
              <a:t>和 </a:t>
            </a:r>
            <a:r>
              <a:rPr lang="en-US" altLang="zh-TW" dirty="0" err="1"/>
              <a:t>Schoorman</a:t>
            </a:r>
            <a:r>
              <a:rPr lang="en-US" altLang="zh-TW" dirty="0"/>
              <a:t> (1995)</a:t>
            </a:r>
            <a:r>
              <a:rPr lang="zh-TW" altLang="en-US"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15511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5045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40450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39700" indent="0">
              <a:buNone/>
            </a:pPr>
            <a:r>
              <a:rPr lang="zh-TW" altLang="en-US" dirty="0"/>
              <a:t>找到 沒找到</a:t>
            </a:r>
          </a:p>
        </p:txBody>
      </p:sp>
    </p:spTree>
    <p:extLst>
      <p:ext uri="{BB962C8B-B14F-4D97-AF65-F5344CB8AC3E}">
        <p14:creationId xmlns:p14="http://schemas.microsoft.com/office/powerpoint/2010/main" val="90875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基於可靠性的主要影響，誤差條代表受試者置信區間內的 95%（Loftus &amp; Masson，1994）。</a:t>
            </a:r>
          </a:p>
        </p:txBody>
      </p:sp>
    </p:spTree>
    <p:extLst>
      <p:ext uri="{BB962C8B-B14F-4D97-AF65-F5344CB8AC3E}">
        <p14:creationId xmlns:p14="http://schemas.microsoft.com/office/powerpoint/2010/main" val="1151337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中介分析將𝑋對𝑌造成的作用分解為：透過 中介因子𝑀所造成的間接效應</a:t>
            </a:r>
            <a:r>
              <a:rPr lang="en-US" altLang="zh-TW" dirty="0"/>
              <a:t>(indirect effect)</a:t>
            </a:r>
            <a:r>
              <a:rPr lang="zh-TW" altLang="en-US" dirty="0"/>
              <a:t>、以 及不透過𝑀造成的直接效應</a:t>
            </a:r>
            <a:r>
              <a:rPr lang="en-US" altLang="zh-TW" dirty="0"/>
              <a:t>(direct effect)</a:t>
            </a:r>
            <a:r>
              <a:rPr lang="zh-TW" altLang="en-US" dirty="0"/>
              <a:t>。在</a:t>
            </a:r>
            <a:endParaRPr lang="en-US" altLang="zh-TW"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信任調節了 </a:t>
            </a:r>
            <a:r>
              <a:rPr lang="en-US" altLang="zh-TW" dirty="0"/>
              <a:t>FP-</a:t>
            </a:r>
            <a:r>
              <a:rPr lang="zh-TW" altLang="en-US" dirty="0"/>
              <a:t>遵從關係，而不是 </a:t>
            </a:r>
            <a:r>
              <a:rPr lang="en-US" altLang="zh-TW" dirty="0"/>
              <a:t>MP-</a:t>
            </a:r>
            <a:r>
              <a:rPr lang="zh-TW" altLang="en-US" dirty="0"/>
              <a:t>依賴關係，那麼 </a:t>
            </a:r>
            <a:r>
              <a:rPr lang="en-US" altLang="zh-TW" dirty="0"/>
              <a:t>Meyer (2001) </a:t>
            </a:r>
            <a:r>
              <a:rPr lang="zh-TW" altLang="en-US" dirty="0"/>
              <a:t>最初提出的連接每個關係的兩個獨立認知過程的建議是準確的。</a:t>
            </a:r>
            <a:endParaRPr lang="en-US" altLang="zh-TW" dirty="0"/>
          </a:p>
          <a:p>
            <a:endParaRPr lang="zh-TW" altLang="en-US" dirty="0"/>
          </a:p>
        </p:txBody>
      </p:sp>
    </p:spTree>
    <p:extLst>
      <p:ext uri="{BB962C8B-B14F-4D97-AF65-F5344CB8AC3E}">
        <p14:creationId xmlns:p14="http://schemas.microsoft.com/office/powerpoint/2010/main" val="1573345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228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了解人類與自動駕駛汽車之間的交互仍然具有挑戰性，因為大多數駕駛員還沒有機會體驗自動駕駛汽車。 在本節的其餘部分，我們將概述用戶和自動化之間相互作用的相關工作。 對於駕駛自動化，我們主要解決最高級別的駕駛自動化（即 </a:t>
            </a:r>
            <a:r>
              <a:rPr lang="en-US" altLang="zh-TW" dirty="0"/>
              <a:t>SAE 5 </a:t>
            </a:r>
            <a:r>
              <a:rPr lang="zh-TW" altLang="en-US" dirty="0"/>
              <a:t>級，</a:t>
            </a:r>
            <a:r>
              <a:rPr lang="en-US" altLang="zh-TW" dirty="0"/>
              <a:t>[34]</a:t>
            </a:r>
            <a:r>
              <a:rPr lang="zh-TW" altLang="en-US" dirty="0"/>
              <a:t>），其中汽車接管了完全控制</a:t>
            </a:r>
          </a:p>
          <a:p>
            <a:endParaRPr lang="zh-TW" altLang="en-US" dirty="0"/>
          </a:p>
        </p:txBody>
      </p:sp>
    </p:spTree>
    <p:extLst>
      <p:ext uri="{BB962C8B-B14F-4D97-AF65-F5344CB8AC3E}">
        <p14:creationId xmlns:p14="http://schemas.microsoft.com/office/powerpoint/2010/main" val="140868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zh-TW" dirty="0"/>
              <a:t>Hoff &amp; Bashir [16] </a:t>
            </a:r>
            <a:r>
              <a:rPr lang="zh-TW" altLang="en-US" dirty="0"/>
              <a:t>描述了人類自動化信任的三層可靠性，即性格信任、情境信任、學習信任，以及關於受信任對象</a:t>
            </a:r>
            <a:r>
              <a:rPr lang="en-US" altLang="zh-TW" dirty="0"/>
              <a:t>/</a:t>
            </a:r>
            <a:r>
              <a:rPr lang="zh-TW" altLang="en-US" dirty="0"/>
              <a:t>人的假設。根據他們的發現，他們建立了一個模型來概念化信任的可變性，以支持信任的構建。</a:t>
            </a:r>
          </a:p>
          <a:p>
            <a:endParaRPr lang="zh-TW" altLang="en-US" dirty="0"/>
          </a:p>
        </p:txBody>
      </p:sp>
    </p:spTree>
    <p:extLst>
      <p:ext uri="{BB962C8B-B14F-4D97-AF65-F5344CB8AC3E}">
        <p14:creationId xmlns:p14="http://schemas.microsoft.com/office/powerpoint/2010/main" val="98731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353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5904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指示符號</a:t>
            </a:r>
          </a:p>
          <a:p>
            <a:r>
              <a:rPr lang="zh-TW" altLang="en-US" dirty="0"/>
              <a:t>傳感器符號</a:t>
            </a:r>
          </a:p>
          <a:p>
            <a:r>
              <a:rPr lang="zh-TW" altLang="en-US" dirty="0"/>
              <a:t>紅綠燈符號</a:t>
            </a:r>
          </a:p>
          <a:p>
            <a:r>
              <a:rPr lang="zh-TW" altLang="en-US" dirty="0"/>
              <a:t>警告牌</a:t>
            </a:r>
          </a:p>
          <a:p>
            <a:endParaRPr lang="zh-TW" altLang="en-US" dirty="0"/>
          </a:p>
          <a:p>
            <a:r>
              <a:rPr lang="zh-TW" altLang="en-US" dirty="0"/>
              <a:t>掃視並打開指示燈</a:t>
            </a:r>
          </a:p>
          <a:p>
            <a:r>
              <a:rPr lang="zh-TW" altLang="en-US" dirty="0"/>
              <a:t>看著物體</a:t>
            </a:r>
          </a:p>
          <a:p>
            <a:r>
              <a:rPr lang="zh-TW" altLang="en-US" dirty="0"/>
              <a:t>看紅綠燈</a:t>
            </a:r>
          </a:p>
          <a:p>
            <a:r>
              <a:rPr lang="zh-TW" altLang="en-US" dirty="0"/>
              <a:t>一目了然和驚嘆號</a:t>
            </a:r>
            <a:r>
              <a:rPr lang="en-US" altLang="zh-TW" dirty="0"/>
              <a:t>(</a:t>
            </a:r>
            <a:r>
              <a:rPr lang="zh-TW" altLang="en-US" dirty="0"/>
              <a:t>路標的</a:t>
            </a:r>
            <a:r>
              <a:rPr lang="en-US" altLang="zh-TW" dirty="0"/>
              <a:t>)</a:t>
            </a:r>
            <a:endParaRPr lang="zh-TW" altLang="en-US" dirty="0"/>
          </a:p>
          <a:p>
            <a:endParaRPr lang="zh-TW" altLang="en-US" dirty="0"/>
          </a:p>
        </p:txBody>
      </p:sp>
    </p:spTree>
    <p:extLst>
      <p:ext uri="{BB962C8B-B14F-4D97-AF65-F5344CB8AC3E}">
        <p14:creationId xmlns:p14="http://schemas.microsoft.com/office/powerpoint/2010/main" val="177033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dirty="0"/>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6775704" cy="14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t>進度</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8212822" cy="307777"/>
          </a:xfrm>
          <a:prstGeom prst="rect">
            <a:avLst/>
          </a:prstGeom>
          <a:noFill/>
        </p:spPr>
        <p:txBody>
          <a:bodyPr wrap="square" rtlCol="0">
            <a:spAutoFit/>
          </a:bodyPr>
          <a:lstStyle/>
          <a:p>
            <a:r>
              <a:rPr lang="en-US" altLang="zh-TW" dirty="0">
                <a:solidFill>
                  <a:schemeClr val="bg1"/>
                </a:solidFill>
              </a:rPr>
              <a:t>We're right on target.</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日期</a:t>
            </a:r>
            <a:r>
              <a:rPr lang="en-US" altLang="zh-TW" i="1">
                <a:latin typeface="微軟正黑體" panose="020B0604030504040204" pitchFamily="34" charset="-120"/>
                <a:ea typeface="微軟正黑體" panose="020B0604030504040204" pitchFamily="34" charset="-120"/>
              </a:rPr>
              <a:t>:2022/6/1</a:t>
            </a:r>
            <a:endParaRPr lang="en-US"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zh-TW" altLang="en-US" dirty="0"/>
              <a:t>兩種可視化的反應如表 </a:t>
            </a:r>
            <a:r>
              <a:rPr lang="en-US" altLang="zh-TW" dirty="0"/>
              <a:t>1 </a:t>
            </a:r>
            <a:r>
              <a:rPr lang="zh-TW" altLang="en-US" dirty="0"/>
              <a:t>所示。</a:t>
            </a:r>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圖片 5">
            <a:extLst>
              <a:ext uri="{FF2B5EF4-FFF2-40B4-BE49-F238E27FC236}">
                <a16:creationId xmlns:a16="http://schemas.microsoft.com/office/drawing/2014/main" id="{D692C6C7-C2DE-4E69-87E6-C9AC12A30495}"/>
              </a:ext>
            </a:extLst>
          </p:cNvPr>
          <p:cNvPicPr>
            <a:picLocks noChangeAspect="1"/>
          </p:cNvPicPr>
          <p:nvPr/>
        </p:nvPicPr>
        <p:blipFill>
          <a:blip r:embed="rId3"/>
          <a:stretch>
            <a:fillRect/>
          </a:stretch>
        </p:blipFill>
        <p:spPr>
          <a:xfrm>
            <a:off x="1586935" y="2289262"/>
            <a:ext cx="5258401" cy="2099148"/>
          </a:xfrm>
          <a:prstGeom prst="rect">
            <a:avLst/>
          </a:prstGeom>
        </p:spPr>
      </p:pic>
      <p:sp>
        <p:nvSpPr>
          <p:cNvPr id="7" name="矩形 6">
            <a:extLst>
              <a:ext uri="{FF2B5EF4-FFF2-40B4-BE49-F238E27FC236}">
                <a16:creationId xmlns:a16="http://schemas.microsoft.com/office/drawing/2014/main" id="{4F349860-B6A8-4443-AB08-20C3BD0B7816}"/>
              </a:ext>
            </a:extLst>
          </p:cNvPr>
          <p:cNvSpPr/>
          <p:nvPr/>
        </p:nvSpPr>
        <p:spPr>
          <a:xfrm>
            <a:off x="1797023" y="4514532"/>
            <a:ext cx="4817533" cy="523220"/>
          </a:xfrm>
          <a:prstGeom prst="rect">
            <a:avLst/>
          </a:prstGeom>
        </p:spPr>
        <p:txBody>
          <a:bodyPr wrap="square">
            <a:spAutoFit/>
          </a:bodyPr>
          <a:lstStyle/>
          <a:p>
            <a:r>
              <a:rPr lang="zh-TW" altLang="en-US" dirty="0"/>
              <a:t>我們設計了兩種可視化（微型世界和司機化身），兩種可視化都對相同的事件做出反應。</a:t>
            </a:r>
          </a:p>
        </p:txBody>
      </p:sp>
    </p:spTree>
    <p:extLst>
      <p:ext uri="{BB962C8B-B14F-4D97-AF65-F5344CB8AC3E}">
        <p14:creationId xmlns:p14="http://schemas.microsoft.com/office/powerpoint/2010/main" val="413356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dirty="0"/>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en-US" altLang="zh-TW" dirty="0"/>
              <a:t>1</a:t>
            </a:r>
            <a:endParaRPr lang="zh-TW" altLang="en-US"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圖片 5">
            <a:extLst>
              <a:ext uri="{FF2B5EF4-FFF2-40B4-BE49-F238E27FC236}">
                <a16:creationId xmlns:a16="http://schemas.microsoft.com/office/drawing/2014/main" id="{9DB83F51-F1B3-4CA2-A8C8-590DF6BCAEAE}"/>
              </a:ext>
            </a:extLst>
          </p:cNvPr>
          <p:cNvPicPr>
            <a:picLocks noChangeAspect="1"/>
          </p:cNvPicPr>
          <p:nvPr/>
        </p:nvPicPr>
        <p:blipFill>
          <a:blip r:embed="rId3"/>
          <a:stretch>
            <a:fillRect/>
          </a:stretch>
        </p:blipFill>
        <p:spPr>
          <a:xfrm>
            <a:off x="4681852" y="1793492"/>
            <a:ext cx="3535873" cy="1975785"/>
          </a:xfrm>
          <a:prstGeom prst="rect">
            <a:avLst/>
          </a:prstGeom>
        </p:spPr>
      </p:pic>
      <p:pic>
        <p:nvPicPr>
          <p:cNvPr id="7" name="圖片 6">
            <a:extLst>
              <a:ext uri="{FF2B5EF4-FFF2-40B4-BE49-F238E27FC236}">
                <a16:creationId xmlns:a16="http://schemas.microsoft.com/office/drawing/2014/main" id="{64CB536B-6793-4D31-A847-00FDC8966D3F}"/>
              </a:ext>
            </a:extLst>
          </p:cNvPr>
          <p:cNvPicPr>
            <a:picLocks noChangeAspect="1"/>
          </p:cNvPicPr>
          <p:nvPr/>
        </p:nvPicPr>
        <p:blipFill>
          <a:blip r:embed="rId4"/>
          <a:stretch>
            <a:fillRect/>
          </a:stretch>
        </p:blipFill>
        <p:spPr>
          <a:xfrm>
            <a:off x="214548" y="2030680"/>
            <a:ext cx="4142629" cy="15723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矩形 3">
            <a:extLst>
              <a:ext uri="{FF2B5EF4-FFF2-40B4-BE49-F238E27FC236}">
                <a16:creationId xmlns:a16="http://schemas.microsoft.com/office/drawing/2014/main" id="{EA4C4058-61AC-4C15-A480-B25ACE915B17}"/>
              </a:ext>
            </a:extLst>
          </p:cNvPr>
          <p:cNvSpPr/>
          <p:nvPr/>
        </p:nvSpPr>
        <p:spPr>
          <a:xfrm>
            <a:off x="4905254" y="3941278"/>
            <a:ext cx="3089067" cy="523220"/>
          </a:xfrm>
          <a:prstGeom prst="rect">
            <a:avLst/>
          </a:prstGeom>
        </p:spPr>
        <p:txBody>
          <a:bodyPr wrap="square">
            <a:spAutoFit/>
          </a:bodyPr>
          <a:lstStyle/>
          <a:p>
            <a:r>
              <a:rPr lang="zh-TW" altLang="en-US" dirty="0"/>
              <a:t>在這張圖片中是司機化身</a:t>
            </a:r>
            <a:r>
              <a:rPr lang="en-US" altLang="zh-TW" dirty="0"/>
              <a:t>:</a:t>
            </a:r>
            <a:r>
              <a:rPr lang="zh-TW" altLang="en-US" dirty="0"/>
              <a:t>對駕駛場景中的特定情況做出反應來培養信任</a:t>
            </a:r>
          </a:p>
        </p:txBody>
      </p:sp>
      <p:sp>
        <p:nvSpPr>
          <p:cNvPr id="8" name="矩形 7">
            <a:extLst>
              <a:ext uri="{FF2B5EF4-FFF2-40B4-BE49-F238E27FC236}">
                <a16:creationId xmlns:a16="http://schemas.microsoft.com/office/drawing/2014/main" id="{E3577616-BEE3-4A84-A90A-BA4AA2251540}"/>
              </a:ext>
            </a:extLst>
          </p:cNvPr>
          <p:cNvSpPr/>
          <p:nvPr/>
        </p:nvSpPr>
        <p:spPr>
          <a:xfrm>
            <a:off x="1300348" y="3897836"/>
            <a:ext cx="4572000" cy="738664"/>
          </a:xfrm>
          <a:prstGeom prst="rect">
            <a:avLst/>
          </a:prstGeom>
        </p:spPr>
        <p:txBody>
          <a:bodyPr>
            <a:spAutoFit/>
          </a:bodyPr>
          <a:lstStyle/>
          <a:p>
            <a:r>
              <a:rPr lang="zh-TW" altLang="en-US" dirty="0"/>
              <a:t>左：微型世界</a:t>
            </a:r>
            <a:endParaRPr lang="en-US" altLang="zh-TW" dirty="0"/>
          </a:p>
          <a:p>
            <a:r>
              <a:rPr lang="zh-TW" altLang="en-US" dirty="0"/>
              <a:t>中：司機化身</a:t>
            </a:r>
            <a:endParaRPr lang="en-US" altLang="zh-TW" dirty="0"/>
          </a:p>
          <a:p>
            <a:r>
              <a:rPr lang="zh-TW" altLang="en-US" dirty="0"/>
              <a:t>右：基本汽車指標作為標準。 </a:t>
            </a:r>
          </a:p>
        </p:txBody>
      </p:sp>
    </p:spTree>
    <p:extLst>
      <p:ext uri="{BB962C8B-B14F-4D97-AF65-F5344CB8AC3E}">
        <p14:creationId xmlns:p14="http://schemas.microsoft.com/office/powerpoint/2010/main" val="343791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dirty="0"/>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en-US" altLang="zh-TW" dirty="0"/>
              <a:t>1</a:t>
            </a:r>
            <a:endParaRPr lang="zh-TW" altLang="en-US"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6" name="圖片 5">
            <a:extLst>
              <a:ext uri="{FF2B5EF4-FFF2-40B4-BE49-F238E27FC236}">
                <a16:creationId xmlns:a16="http://schemas.microsoft.com/office/drawing/2014/main" id="{874CC3E3-AA2E-4A78-B220-E5E1457864C0}"/>
              </a:ext>
            </a:extLst>
          </p:cNvPr>
          <p:cNvPicPr>
            <a:picLocks noChangeAspect="1"/>
          </p:cNvPicPr>
          <p:nvPr/>
        </p:nvPicPr>
        <p:blipFill>
          <a:blip r:embed="rId3"/>
          <a:stretch>
            <a:fillRect/>
          </a:stretch>
        </p:blipFill>
        <p:spPr>
          <a:xfrm>
            <a:off x="704279" y="1864426"/>
            <a:ext cx="3140887" cy="1663369"/>
          </a:xfrm>
          <a:prstGeom prst="rect">
            <a:avLst/>
          </a:prstGeom>
        </p:spPr>
      </p:pic>
      <p:sp>
        <p:nvSpPr>
          <p:cNvPr id="4" name="矩形 3">
            <a:extLst>
              <a:ext uri="{FF2B5EF4-FFF2-40B4-BE49-F238E27FC236}">
                <a16:creationId xmlns:a16="http://schemas.microsoft.com/office/drawing/2014/main" id="{3B9BA93A-F3C5-4C52-B1A7-3ED64B1DCC86}"/>
              </a:ext>
            </a:extLst>
          </p:cNvPr>
          <p:cNvSpPr/>
          <p:nvPr/>
        </p:nvSpPr>
        <p:spPr>
          <a:xfrm>
            <a:off x="704279" y="3854233"/>
            <a:ext cx="3140887" cy="523220"/>
          </a:xfrm>
          <a:prstGeom prst="rect">
            <a:avLst/>
          </a:prstGeom>
        </p:spPr>
        <p:txBody>
          <a:bodyPr wrap="square">
            <a:spAutoFit/>
          </a:bodyPr>
          <a:lstStyle/>
          <a:p>
            <a:r>
              <a:rPr lang="zh-TW" altLang="en-US" dirty="0"/>
              <a:t>抬頭顯示器旨在不干擾參與者對道路場景的視野，並顯示清晰明亮的圖像。</a:t>
            </a:r>
          </a:p>
        </p:txBody>
      </p:sp>
      <p:pic>
        <p:nvPicPr>
          <p:cNvPr id="7" name="圖片 6">
            <a:extLst>
              <a:ext uri="{FF2B5EF4-FFF2-40B4-BE49-F238E27FC236}">
                <a16:creationId xmlns:a16="http://schemas.microsoft.com/office/drawing/2014/main" id="{53F035E5-2BF3-4FEE-AAEB-0DE9094C6A97}"/>
              </a:ext>
            </a:extLst>
          </p:cNvPr>
          <p:cNvPicPr>
            <a:picLocks noChangeAspect="1"/>
          </p:cNvPicPr>
          <p:nvPr/>
        </p:nvPicPr>
        <p:blipFill>
          <a:blip r:embed="rId4"/>
          <a:stretch>
            <a:fillRect/>
          </a:stretch>
        </p:blipFill>
        <p:spPr>
          <a:xfrm>
            <a:off x="4216137" y="1939874"/>
            <a:ext cx="3855492" cy="1663370"/>
          </a:xfrm>
          <a:prstGeom prst="rect">
            <a:avLst/>
          </a:prstGeom>
        </p:spPr>
      </p:pic>
      <p:sp>
        <p:nvSpPr>
          <p:cNvPr id="8" name="矩形 7">
            <a:extLst>
              <a:ext uri="{FF2B5EF4-FFF2-40B4-BE49-F238E27FC236}">
                <a16:creationId xmlns:a16="http://schemas.microsoft.com/office/drawing/2014/main" id="{AA046040-A99E-4BB9-A811-97AE25329873}"/>
              </a:ext>
            </a:extLst>
          </p:cNvPr>
          <p:cNvSpPr/>
          <p:nvPr/>
        </p:nvSpPr>
        <p:spPr>
          <a:xfrm>
            <a:off x="4371743" y="3849675"/>
            <a:ext cx="3401863" cy="523220"/>
          </a:xfrm>
          <a:prstGeom prst="rect">
            <a:avLst/>
          </a:prstGeom>
        </p:spPr>
        <p:txBody>
          <a:bodyPr wrap="square">
            <a:spAutoFit/>
          </a:bodyPr>
          <a:lstStyle/>
          <a:p>
            <a:r>
              <a:rPr lang="zh-TW" altLang="en-US" dirty="0"/>
              <a:t>投影機被放置在大眾帕薩特的車頂上，投影畫面通過擋風玻璃覆蓋了整個視野</a:t>
            </a:r>
          </a:p>
        </p:txBody>
      </p:sp>
    </p:spTree>
    <p:extLst>
      <p:ext uri="{BB962C8B-B14F-4D97-AF65-F5344CB8AC3E}">
        <p14:creationId xmlns:p14="http://schemas.microsoft.com/office/powerpoint/2010/main" val="29145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dirty="0"/>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7842838" cy="2724300"/>
          </a:xfrm>
        </p:spPr>
        <p:txBody>
          <a:bodyPr/>
          <a:lstStyle/>
          <a:p>
            <a:r>
              <a:rPr lang="zh-TW" altLang="en-US" dirty="0"/>
              <a:t>招募了 </a:t>
            </a:r>
            <a:r>
              <a:rPr lang="en-US" altLang="zh-TW" dirty="0"/>
              <a:t>30 </a:t>
            </a:r>
            <a:r>
              <a:rPr lang="zh-TW" altLang="en-US" dirty="0"/>
              <a:t>名參與者（</a:t>
            </a:r>
            <a:r>
              <a:rPr lang="en-US" altLang="zh-TW" dirty="0"/>
              <a:t>12 </a:t>
            </a:r>
            <a:r>
              <a:rPr lang="zh-TW" altLang="en-US" dirty="0"/>
              <a:t>名女性），平均年齡為 </a:t>
            </a:r>
            <a:r>
              <a:rPr lang="en-US" altLang="zh-TW" dirty="0"/>
              <a:t>26 </a:t>
            </a:r>
            <a:r>
              <a:rPr lang="zh-TW" altLang="en-US" dirty="0"/>
              <a:t>歲（</a:t>
            </a:r>
            <a:r>
              <a:rPr lang="en-US" altLang="zh-TW" dirty="0"/>
              <a:t>SD=5.9</a:t>
            </a:r>
            <a:r>
              <a:rPr lang="zh-TW" altLang="en-US" dirty="0"/>
              <a:t>）。 </a:t>
            </a:r>
            <a:endParaRPr lang="en-US" altLang="zh-TW" dirty="0"/>
          </a:p>
          <a:p>
            <a:r>
              <a:rPr lang="zh-TW" altLang="en-US" dirty="0"/>
              <a:t>有 </a:t>
            </a:r>
            <a:r>
              <a:rPr lang="en-US" altLang="zh-TW" dirty="0"/>
              <a:t>3 x 3 </a:t>
            </a:r>
            <a:r>
              <a:rPr lang="zh-TW" altLang="en-US" dirty="0"/>
              <a:t>條件的組內實驗</a:t>
            </a:r>
            <a:r>
              <a:rPr lang="en-US" altLang="zh-TW" dirty="0"/>
              <a:t>(</a:t>
            </a:r>
            <a:r>
              <a:rPr lang="zh-TW" altLang="en-US" dirty="0"/>
              <a:t>三個駕駛影片*三種可視化</a:t>
            </a:r>
            <a:r>
              <a:rPr lang="en-US" altLang="zh-TW" dirty="0"/>
              <a:t>)</a:t>
            </a:r>
            <a:r>
              <a:rPr lang="zh-TW" altLang="en-US" dirty="0"/>
              <a:t>。</a:t>
            </a:r>
            <a:endParaRPr lang="en-US" altLang="zh-TW" dirty="0"/>
          </a:p>
          <a:p>
            <a:endParaRPr lang="zh-TW" altLang="en-US"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矩形 3">
            <a:extLst>
              <a:ext uri="{FF2B5EF4-FFF2-40B4-BE49-F238E27FC236}">
                <a16:creationId xmlns:a16="http://schemas.microsoft.com/office/drawing/2014/main" id="{587DE7CF-5603-46FB-99FC-78162F66ACDD}"/>
              </a:ext>
            </a:extLst>
          </p:cNvPr>
          <p:cNvSpPr/>
          <p:nvPr/>
        </p:nvSpPr>
        <p:spPr>
          <a:xfrm>
            <a:off x="1050966" y="2571750"/>
            <a:ext cx="5884223" cy="2246769"/>
          </a:xfrm>
          <a:prstGeom prst="rect">
            <a:avLst/>
          </a:prstGeom>
        </p:spPr>
        <p:txBody>
          <a:bodyPr wrap="square">
            <a:spAutoFit/>
          </a:bodyPr>
          <a:lstStyle/>
          <a:p>
            <a:pPr marL="342900" indent="-342900">
              <a:buFont typeface="+mj-lt"/>
              <a:buAutoNum type="arabicPeriod"/>
            </a:pPr>
            <a:r>
              <a:rPr lang="zh-TW" altLang="en-US" dirty="0"/>
              <a:t>受測者被要求調整座椅位置並係好安全帶。然後實驗者向參與者介紹了研究程序。</a:t>
            </a:r>
            <a:endParaRPr lang="en-US" altLang="zh-TW" dirty="0"/>
          </a:p>
          <a:p>
            <a:pPr marL="342900" indent="-342900">
              <a:buFont typeface="+mj-lt"/>
              <a:buAutoNum type="arabicPeriod"/>
            </a:pPr>
            <a:r>
              <a:rPr lang="zh-TW" altLang="en-US" dirty="0"/>
              <a:t>實驗者要求人們在所有駕駛過程中</a:t>
            </a:r>
            <a:r>
              <a:rPr lang="en-US" altLang="zh-TW" dirty="0"/>
              <a:t>think aloud </a:t>
            </a:r>
            <a:r>
              <a:rPr lang="zh-TW" altLang="en-US" dirty="0"/>
              <a:t>，並在實驗者的提示下報告他們當前對自動駕駛儀的信任。</a:t>
            </a:r>
            <a:endParaRPr lang="en-US" altLang="zh-TW" dirty="0"/>
          </a:p>
          <a:p>
            <a:pPr marL="342900" indent="-342900">
              <a:buFont typeface="+mj-lt"/>
              <a:buAutoNum type="arabicPeriod"/>
            </a:pPr>
            <a:r>
              <a:rPr lang="zh-TW" altLang="en-US" dirty="0"/>
              <a:t>實驗者開啟功能，自動駕駛儀向參與者打招呼，參與者可以通過按下方向盤旁邊智能手機界面上的啟動按鈕來啟動駕駛。</a:t>
            </a:r>
            <a:endParaRPr lang="en-US" altLang="zh-TW" dirty="0"/>
          </a:p>
          <a:p>
            <a:pPr marL="342900" indent="-342900">
              <a:buFont typeface="+mj-lt"/>
              <a:buAutoNum type="arabicPeriod"/>
            </a:pPr>
            <a:r>
              <a:rPr lang="zh-TW" altLang="en-US" dirty="0"/>
              <a:t>開車後，參與者必須填寫中間問卷。</a:t>
            </a:r>
            <a:endParaRPr lang="en-US" altLang="zh-TW" dirty="0"/>
          </a:p>
          <a:p>
            <a:pPr marL="342900" indent="-342900">
              <a:buFont typeface="+mj-lt"/>
              <a:buAutoNum type="arabicPeriod"/>
            </a:pPr>
            <a:r>
              <a:rPr lang="zh-TW" altLang="en-US" dirty="0"/>
              <a:t>對剩餘的兩個實驗組合中都重複此過程。</a:t>
            </a:r>
            <a:endParaRPr lang="en-US" altLang="zh-TW" dirty="0"/>
          </a:p>
          <a:p>
            <a:pPr marL="342900" indent="-342900">
              <a:buFont typeface="+mj-lt"/>
              <a:buAutoNum type="arabicPeriod"/>
            </a:pPr>
            <a:r>
              <a:rPr lang="zh-TW" altLang="en-US" dirty="0"/>
              <a:t>最後一次開車後，參與者填寫了結束問卷，分享了個人想法並給出了反饋。</a:t>
            </a:r>
          </a:p>
        </p:txBody>
      </p:sp>
    </p:spTree>
    <p:extLst>
      <p:ext uri="{BB962C8B-B14F-4D97-AF65-F5344CB8AC3E}">
        <p14:creationId xmlns:p14="http://schemas.microsoft.com/office/powerpoint/2010/main" val="396902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dirty="0"/>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zh-TW" altLang="en-US" dirty="0"/>
              <a:t>我們評估了對三個自動駕駛儀的</a:t>
            </a:r>
            <a:r>
              <a:rPr lang="zh-TW" altLang="en-US" b="1" u="sng" dirty="0"/>
              <a:t>信任度</a:t>
            </a:r>
            <a:r>
              <a:rPr lang="zh-TW" altLang="en-US" dirty="0"/>
              <a:t>。</a:t>
            </a:r>
            <a:endParaRPr lang="en-US" altLang="zh-TW" dirty="0"/>
          </a:p>
          <a:p>
            <a:pPr lvl="1"/>
            <a:r>
              <a:rPr lang="zh-TW" altLang="en-US" sz="1800" dirty="0"/>
              <a:t>信任中可視化有顯著的主效應 </a:t>
            </a:r>
            <a:r>
              <a:rPr lang="en-US" altLang="zh-TW" sz="1800" dirty="0"/>
              <a:t>(p&lt;001)</a:t>
            </a:r>
            <a:r>
              <a:rPr lang="zh-TW" altLang="en-US" sz="1800" dirty="0"/>
              <a:t>。 事後測試表示基本和微型世界之間有差異顯著（</a:t>
            </a:r>
            <a:r>
              <a:rPr lang="en-US" altLang="zh-TW" sz="1800" dirty="0"/>
              <a:t>p =0 .039</a:t>
            </a:r>
            <a:r>
              <a:rPr lang="zh-TW" altLang="en-US" sz="1800" dirty="0"/>
              <a:t>）。</a:t>
            </a:r>
            <a:endParaRPr lang="en-US" altLang="zh-TW" sz="1800" dirty="0"/>
          </a:p>
          <a:p>
            <a:r>
              <a:rPr lang="zh-TW" altLang="en-US" dirty="0"/>
              <a:t>參與者將單個自動駕駛儀的</a:t>
            </a:r>
            <a:r>
              <a:rPr lang="zh-TW" altLang="en-US" b="1" u="sng" dirty="0">
                <a:solidFill>
                  <a:schemeClr val="tx1"/>
                </a:solidFill>
              </a:rPr>
              <a:t>安全性</a:t>
            </a:r>
            <a:r>
              <a:rPr lang="zh-TW" altLang="en-US" dirty="0"/>
              <a:t>評為</a:t>
            </a:r>
            <a:endParaRPr lang="en-US" altLang="zh-TW" dirty="0"/>
          </a:p>
          <a:p>
            <a:pPr lvl="1"/>
            <a:r>
              <a:rPr lang="zh-TW" altLang="en-US" sz="1800" dirty="0"/>
              <a:t>微型世界的平均值 </a:t>
            </a:r>
            <a:r>
              <a:rPr lang="en-US" altLang="zh-TW" sz="1800" dirty="0"/>
              <a:t>= 3.0; </a:t>
            </a:r>
            <a:r>
              <a:rPr lang="zh-TW" altLang="en-US" sz="1800" dirty="0"/>
              <a:t>司機化身的平均值 </a:t>
            </a:r>
            <a:r>
              <a:rPr lang="en-US" altLang="zh-TW" sz="1800" dirty="0"/>
              <a:t>= 2.3;</a:t>
            </a:r>
            <a:r>
              <a:rPr lang="zh-TW" altLang="en-US" sz="1800" dirty="0"/>
              <a:t> 基本的平均值 </a:t>
            </a:r>
            <a:r>
              <a:rPr lang="en-US" altLang="zh-TW" sz="1800"/>
              <a:t>= 2.4</a:t>
            </a:r>
            <a:endParaRPr lang="en-US" altLang="zh-TW" sz="1800" dirty="0"/>
          </a:p>
          <a:p>
            <a:pPr lvl="1"/>
            <a:endParaRPr lang="zh-TW" altLang="en-US"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57784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dirty="0"/>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5" y="1209600"/>
            <a:ext cx="6803725" cy="2724300"/>
          </a:xfrm>
        </p:spPr>
        <p:txBody>
          <a:bodyPr/>
          <a:lstStyle/>
          <a:p>
            <a:r>
              <a:rPr lang="zh-TW" altLang="en-US" dirty="0"/>
              <a:t>直接比較</a:t>
            </a:r>
            <a:r>
              <a:rPr lang="en-US" altLang="zh-TW" dirty="0"/>
              <a:t>:</a:t>
            </a:r>
          </a:p>
          <a:p>
            <a:pPr lvl="1"/>
            <a:r>
              <a:rPr lang="zh-TW" altLang="en-US" sz="1800" dirty="0"/>
              <a:t> </a:t>
            </a:r>
            <a:r>
              <a:rPr lang="en-US" altLang="zh-TW" sz="1800" dirty="0"/>
              <a:t>60% </a:t>
            </a:r>
            <a:r>
              <a:rPr lang="zh-TW" altLang="en-US" sz="1800" dirty="0"/>
              <a:t>的參與者 </a:t>
            </a:r>
            <a:r>
              <a:rPr lang="en-US" altLang="zh-TW" sz="1800" dirty="0"/>
              <a:t>(n=18) </a:t>
            </a:r>
            <a:r>
              <a:rPr lang="zh-TW" altLang="en-US" sz="1800" dirty="0"/>
              <a:t>表示更喜歡微型世界，</a:t>
            </a:r>
            <a:r>
              <a:rPr lang="en-US" altLang="zh-TW" sz="1800" dirty="0"/>
              <a:t>20% (n=6) </a:t>
            </a:r>
            <a:r>
              <a:rPr lang="zh-TW" altLang="en-US" sz="1800" dirty="0"/>
              <a:t>想要使用司機頭像，</a:t>
            </a:r>
            <a:r>
              <a:rPr lang="en-US" altLang="zh-TW" sz="1800" dirty="0"/>
              <a:t>13% (n=4) </a:t>
            </a:r>
            <a:r>
              <a:rPr lang="zh-TW" altLang="en-US" sz="1800" dirty="0"/>
              <a:t>選擇基本指標可視化。</a:t>
            </a:r>
            <a:endParaRPr lang="en-US" altLang="zh-TW" sz="1800" dirty="0"/>
          </a:p>
          <a:p>
            <a:r>
              <a:rPr lang="zh-TW" altLang="en-US" dirty="0"/>
              <a:t>個人反饋</a:t>
            </a:r>
            <a:r>
              <a:rPr lang="en-US" altLang="zh-TW" dirty="0"/>
              <a:t>:</a:t>
            </a:r>
          </a:p>
          <a:p>
            <a:pPr lvl="1"/>
            <a:r>
              <a:rPr lang="zh-TW" altLang="en-US" dirty="0"/>
              <a:t>用</a:t>
            </a:r>
            <a:r>
              <a:rPr lang="en-US" altLang="zh-TW" dirty="0"/>
              <a:t>think aloud</a:t>
            </a:r>
            <a:r>
              <a:rPr lang="zh-TW" altLang="en-US" dirty="0"/>
              <a:t>收集受測者想法。</a:t>
            </a:r>
            <a:endParaRPr lang="en-US" altLang="zh-TW" dirty="0"/>
          </a:p>
          <a:p>
            <a:pPr lvl="1"/>
            <a:r>
              <a:rPr lang="zh-TW" altLang="en-US" sz="1800" dirty="0"/>
              <a:t>一些參與者表示，他們真的感覺像是在自動駕駛，他們完全忘記了他們只是在車庫裡。</a:t>
            </a:r>
            <a:endParaRPr lang="en-US" altLang="zh-TW" sz="1800" dirty="0"/>
          </a:p>
          <a:p>
            <a:pPr lvl="1"/>
            <a:r>
              <a:rPr lang="zh-TW" altLang="en-US" sz="1800" dirty="0"/>
              <a:t>參與者要么表示，如果有可視化顯示對情況有清晰的了解，他們會感到安全，有的也表示如果根本沒有可視化，他們會感到更安全</a:t>
            </a:r>
          </a:p>
          <a:p>
            <a:pPr lvl="1"/>
            <a:endParaRPr lang="en-US" altLang="zh-TW" dirty="0"/>
          </a:p>
          <a:p>
            <a:pPr lvl="1"/>
            <a:endParaRPr lang="zh-TW" altLang="en-US"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23770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dirty="0"/>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zh-TW" altLang="en-US" dirty="0"/>
              <a:t>與 </a:t>
            </a:r>
            <a:r>
              <a:rPr lang="en-US" altLang="zh-TW" dirty="0"/>
              <a:t>Kyri </a:t>
            </a:r>
            <a:r>
              <a:rPr lang="en-US" altLang="zh-TW" dirty="0" err="1"/>
              <a:t>akidis</a:t>
            </a:r>
            <a:r>
              <a:rPr lang="en-US" altLang="zh-TW" dirty="0"/>
              <a:t> et al.(2019)</a:t>
            </a:r>
            <a:r>
              <a:rPr lang="zh-TW" altLang="en-US" dirty="0"/>
              <a:t>的調查相比，我們的參與者對自動駕駛的（初始）信任度略高。造成這種情況的一個原因可能是我們的參與者群體相當年輕，並且不包括老年司機。</a:t>
            </a:r>
            <a:endParaRPr lang="en-US" altLang="zh-TW" dirty="0"/>
          </a:p>
          <a:p>
            <a:r>
              <a:rPr lang="zh-TW" altLang="en-US" dirty="0"/>
              <a:t>正如預期的那樣，與汽車指標的基本呈現相比，這兩種智能可視化都增加了信任度。</a:t>
            </a:r>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32220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02519" y="2995749"/>
            <a:ext cx="4553523" cy="979700"/>
          </a:xfrm>
          <a:prstGeom prst="rect">
            <a:avLst/>
          </a:prstGeom>
        </p:spPr>
        <p:txBody>
          <a:bodyPr spcFirstLastPara="1" wrap="square" lIns="91425" tIns="91425" rIns="91425" bIns="91425" anchor="b" anchorCtr="0">
            <a:noAutofit/>
          </a:bodyPr>
          <a:lstStyle/>
          <a:p>
            <a:pPr algn="ctr"/>
            <a:r>
              <a:rPr lang="zh-TW" altLang="en-US" sz="3200" dirty="0"/>
              <a:t>評估操作員對自動決策輔助的信任和利用</a:t>
            </a:r>
            <a:endParaRPr lang="zh-TW" altLang="en-US" dirty="0">
              <a:cs typeface="+mn-ea"/>
              <a:sym typeface="+mn-lt"/>
            </a:endParaRPr>
          </a:p>
        </p:txBody>
      </p:sp>
      <p:sp>
        <p:nvSpPr>
          <p:cNvPr id="222" name="Google Shape;222;p14"/>
          <p:cNvSpPr txBox="1">
            <a:spLocks noGrp="1"/>
          </p:cNvSpPr>
          <p:nvPr>
            <p:ph type="subTitle" idx="1"/>
          </p:nvPr>
        </p:nvSpPr>
        <p:spPr>
          <a:xfrm>
            <a:off x="-32306" y="3851700"/>
            <a:ext cx="5223172" cy="784800"/>
          </a:xfrm>
          <a:prstGeom prst="rect">
            <a:avLst/>
          </a:prstGeom>
        </p:spPr>
        <p:txBody>
          <a:bodyPr spcFirstLastPara="1" wrap="square" lIns="91425" tIns="91425" rIns="91425" bIns="91425" anchor="t" anchorCtr="0">
            <a:noAutofit/>
          </a:bodyPr>
          <a:lstStyle/>
          <a:p>
            <a:pPr marL="0" lvl="0" indent="0" algn="ctr">
              <a:spcAft>
                <a:spcPts val="1000"/>
              </a:spcAft>
            </a:pPr>
            <a:r>
              <a:rPr lang="en-US" altLang="zh-TW" dirty="0"/>
              <a:t>Assessment of operator trust in and utilization of automated decision-aids under different framing conditions</a:t>
            </a:r>
            <a:endParaRPr dirty="0"/>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54434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fontAlgn="base">
              <a:spcBef>
                <a:spcPts val="0"/>
              </a:spcBef>
            </a:pPr>
            <a:r>
              <a:rPr lang="zh-TW" altLang="en-US" sz="1600" dirty="0">
                <a:solidFill>
                  <a:srgbClr val="595959"/>
                </a:solidFill>
                <a:latin typeface="微軟正黑體" panose="020B0604030504040204" pitchFamily="34" charset="-120"/>
                <a:ea typeface="微軟正黑體" panose="020B0604030504040204" pitchFamily="34" charset="-120"/>
              </a:rPr>
              <a:t>隨著在復雜環境中負責決策的自動化系統激增，研究影響人類對此類系統的信任發展的因素以及信任在依賴和變得越來越重要。</a:t>
            </a:r>
            <a:endParaRPr lang="en-US" altLang="zh-TW" sz="1600" dirty="0">
              <a:solidFill>
                <a:srgbClr val="595959"/>
              </a:solidFill>
              <a:latin typeface="微軟正黑體" panose="020B0604030504040204" pitchFamily="34" charset="-120"/>
              <a:ea typeface="微軟正黑體" panose="020B0604030504040204" pitchFamily="34" charset="-120"/>
            </a:endParaRPr>
          </a:p>
          <a:p>
            <a:pPr lvl="1"/>
            <a:r>
              <a:rPr lang="en-US" altLang="zh-TW" sz="1600" dirty="0"/>
              <a:t>Deutsch (1958) </a:t>
            </a:r>
            <a:r>
              <a:rPr lang="zh-TW" altLang="en-US" sz="1600" dirty="0"/>
              <a:t>聲稱信任包括兩個概念：期望（可預測性）和動機相關性</a:t>
            </a:r>
            <a:endParaRPr lang="en-US" altLang="zh-TW" sz="1600" dirty="0"/>
          </a:p>
          <a:p>
            <a:pPr lvl="1"/>
            <a:r>
              <a:rPr lang="zh-TW" altLang="en-US" sz="1600" dirty="0"/>
              <a:t> </a:t>
            </a:r>
            <a:r>
              <a:rPr lang="en-US" altLang="zh-TW" sz="1600" dirty="0"/>
              <a:t>Rotter (1967) </a:t>
            </a:r>
            <a:r>
              <a:rPr lang="zh-TW" altLang="en-US" sz="1600" dirty="0"/>
              <a:t>將信任定義為</a:t>
            </a:r>
            <a:r>
              <a:rPr lang="en-US" altLang="zh-TW" sz="1600" dirty="0"/>
              <a:t>”</a:t>
            </a:r>
            <a:r>
              <a:rPr lang="zh-TW" altLang="en-US" sz="1600" dirty="0"/>
              <a:t>個人或群體對另一個個人或群體的陳述的期望可以依靠</a:t>
            </a:r>
            <a:r>
              <a:rPr lang="en-US" altLang="zh-TW" sz="1600" dirty="0"/>
              <a:t>”</a:t>
            </a:r>
            <a:r>
              <a:rPr lang="zh-TW" altLang="en-US" sz="1600" dirty="0"/>
              <a:t>。</a:t>
            </a:r>
            <a:endParaRPr lang="en-US" altLang="zh-TW" sz="1600" dirty="0"/>
          </a:p>
          <a:p>
            <a:pPr lvl="1"/>
            <a:r>
              <a:rPr lang="en-US" altLang="zh-TW" sz="1600" dirty="0"/>
              <a:t>Rempel (1985) </a:t>
            </a:r>
            <a:r>
              <a:rPr lang="zh-TW" altLang="en-US" sz="1600" dirty="0"/>
              <a:t>表示隨著時間的推移，信任將分三個階段發展，從可預測性到依賴能力到信任。</a:t>
            </a:r>
            <a:endParaRPr lang="en-US" altLang="zh-TW" sz="1600" dirty="0"/>
          </a:p>
          <a:p>
            <a:pPr lvl="1"/>
            <a:r>
              <a:rPr lang="en-US" altLang="zh-TW" sz="1600" dirty="0"/>
              <a:t>Muir </a:t>
            </a:r>
            <a:r>
              <a:rPr lang="zh-TW" altLang="en-US" sz="1600" dirty="0"/>
              <a:t>和 </a:t>
            </a:r>
            <a:r>
              <a:rPr lang="en-US" altLang="zh-TW" sz="1600" dirty="0"/>
              <a:t>Moray (1996) </a:t>
            </a:r>
            <a:r>
              <a:rPr lang="zh-TW" altLang="en-US" sz="1600" dirty="0"/>
              <a:t>擴展了這三個因素，並開發了一個包含六個組成部分的附加信任模型：可預測性、可靠性、信念、能力、責任和可靠性。</a:t>
            </a:r>
            <a:endParaRPr lang="zh-TW" altLang="en-US"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93728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340604"/>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err="1"/>
              <a:t>Masalonis</a:t>
            </a:r>
            <a:r>
              <a:rPr lang="en-US" altLang="zh-TW" sz="1800" dirty="0"/>
              <a:t> </a:t>
            </a:r>
            <a:r>
              <a:rPr lang="zh-TW" altLang="en-US" sz="1800" dirty="0"/>
              <a:t>和 </a:t>
            </a:r>
            <a:r>
              <a:rPr lang="en-US" altLang="zh-TW" sz="1800" dirty="0"/>
              <a:t>Parasuraman (1999) </a:t>
            </a:r>
            <a:r>
              <a:rPr lang="zh-TW" altLang="en-US" sz="1800" dirty="0"/>
              <a:t>斷言，信任是自動化系統與其使用之間的一個干預變量：也就是說，他們的信任部分取決於他們使用或使用系統的經驗。</a:t>
            </a:r>
            <a:endParaRPr lang="en-US" altLang="zh-TW" sz="1800" dirty="0"/>
          </a:p>
          <a:p>
            <a:r>
              <a:rPr lang="en-US" altLang="zh-TW" sz="1800" dirty="0"/>
              <a:t>Lee </a:t>
            </a:r>
            <a:r>
              <a:rPr lang="zh-TW" altLang="en-US" sz="1800" dirty="0"/>
              <a:t>和 </a:t>
            </a:r>
            <a:r>
              <a:rPr lang="en-US" altLang="zh-TW" sz="1800" dirty="0"/>
              <a:t>Moray (1994) </a:t>
            </a:r>
            <a:r>
              <a:rPr lang="zh-TW" altLang="en-US" sz="1800" dirty="0"/>
              <a:t>發現對自動化控制器的依賴取決於參與者自己的自信和他們對自動化的信任。</a:t>
            </a:r>
            <a:endParaRPr lang="en-US" altLang="zh-TW" sz="1800" dirty="0"/>
          </a:p>
          <a:p>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100590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觀念性架構</a:t>
            </a:r>
            <a:endParaRPr dirty="0"/>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
        <p:nvSpPr>
          <p:cNvPr id="20" name="文字方塊 19">
            <a:extLst>
              <a:ext uri="{FF2B5EF4-FFF2-40B4-BE49-F238E27FC236}">
                <a16:creationId xmlns:a16="http://schemas.microsoft.com/office/drawing/2014/main" id="{BC4297CD-8DDA-432B-BC3A-694BDCFEE399}"/>
              </a:ext>
            </a:extLst>
          </p:cNvPr>
          <p:cNvSpPr txBox="1"/>
          <p:nvPr/>
        </p:nvSpPr>
        <p:spPr>
          <a:xfrm>
            <a:off x="4777642" y="1478914"/>
            <a:ext cx="1908000" cy="3636000"/>
          </a:xfrm>
          <a:prstGeom prst="rect">
            <a:avLst/>
          </a:prstGeom>
          <a:noFill/>
          <a:ln w="53975">
            <a:solidFill>
              <a:srgbClr val="0070C0"/>
            </a:solidFill>
          </a:ln>
        </p:spPr>
        <p:txBody>
          <a:bodyPr wrap="square" rtlCol="0">
            <a:spAutoFit/>
          </a:bodyPr>
          <a:lstStyle/>
          <a:p>
            <a:r>
              <a:rPr lang="zh-TW" altLang="en-US" dirty="0"/>
              <a:t> </a:t>
            </a:r>
          </a:p>
        </p:txBody>
      </p:sp>
      <p:sp>
        <p:nvSpPr>
          <p:cNvPr id="21" name="文字方塊 20">
            <a:extLst>
              <a:ext uri="{FF2B5EF4-FFF2-40B4-BE49-F238E27FC236}">
                <a16:creationId xmlns:a16="http://schemas.microsoft.com/office/drawing/2014/main" id="{0C939E1A-9477-4F1D-9C7C-E8A49FBEE337}"/>
              </a:ext>
            </a:extLst>
          </p:cNvPr>
          <p:cNvSpPr txBox="1"/>
          <p:nvPr/>
        </p:nvSpPr>
        <p:spPr>
          <a:xfrm>
            <a:off x="4945087" y="2165769"/>
            <a:ext cx="1573110" cy="369332"/>
          </a:xfrm>
          <a:prstGeom prst="rect">
            <a:avLst/>
          </a:prstGeom>
          <a:noFill/>
          <a:ln w="53975">
            <a:solidFill>
              <a:srgbClr val="0070C0"/>
            </a:solidFill>
          </a:ln>
        </p:spPr>
        <p:txBody>
          <a:bodyPr wrap="square" rtlCol="0">
            <a:spAutoFit/>
          </a:bodyPr>
          <a:lstStyle/>
          <a:p>
            <a:pPr algn="ctr"/>
            <a:r>
              <a:rPr lang="zh-TW" altLang="en-US" dirty="0"/>
              <a:t>命中</a:t>
            </a:r>
          </a:p>
        </p:txBody>
      </p:sp>
      <p:sp>
        <p:nvSpPr>
          <p:cNvPr id="22" name="文字方塊 21">
            <a:extLst>
              <a:ext uri="{FF2B5EF4-FFF2-40B4-BE49-F238E27FC236}">
                <a16:creationId xmlns:a16="http://schemas.microsoft.com/office/drawing/2014/main" id="{547F7BF7-3EF7-4D93-868C-D2976778E046}"/>
              </a:ext>
            </a:extLst>
          </p:cNvPr>
          <p:cNvSpPr txBox="1"/>
          <p:nvPr/>
        </p:nvSpPr>
        <p:spPr>
          <a:xfrm>
            <a:off x="4945087" y="2857778"/>
            <a:ext cx="1573110" cy="369332"/>
          </a:xfrm>
          <a:prstGeom prst="rect">
            <a:avLst/>
          </a:prstGeom>
          <a:noFill/>
          <a:ln w="53975">
            <a:solidFill>
              <a:srgbClr val="0070C0"/>
            </a:solidFill>
          </a:ln>
        </p:spPr>
        <p:txBody>
          <a:bodyPr wrap="square" rtlCol="0">
            <a:spAutoFit/>
          </a:bodyPr>
          <a:lstStyle/>
          <a:p>
            <a:pPr algn="ctr"/>
            <a:r>
              <a:rPr lang="zh-TW" altLang="en-US" dirty="0"/>
              <a:t>漏失</a:t>
            </a:r>
          </a:p>
        </p:txBody>
      </p:sp>
      <p:sp>
        <p:nvSpPr>
          <p:cNvPr id="24" name="文字方塊 23">
            <a:extLst>
              <a:ext uri="{FF2B5EF4-FFF2-40B4-BE49-F238E27FC236}">
                <a16:creationId xmlns:a16="http://schemas.microsoft.com/office/drawing/2014/main" id="{5BAEC770-DCBF-497A-94C6-4534FB35E55B}"/>
              </a:ext>
            </a:extLst>
          </p:cNvPr>
          <p:cNvSpPr txBox="1"/>
          <p:nvPr/>
        </p:nvSpPr>
        <p:spPr>
          <a:xfrm>
            <a:off x="4945087" y="3549787"/>
            <a:ext cx="1573110" cy="369332"/>
          </a:xfrm>
          <a:prstGeom prst="rect">
            <a:avLst/>
          </a:prstGeom>
          <a:noFill/>
          <a:ln w="53975">
            <a:solidFill>
              <a:srgbClr val="0070C0"/>
            </a:solidFill>
          </a:ln>
        </p:spPr>
        <p:txBody>
          <a:bodyPr wrap="square" rtlCol="0">
            <a:spAutoFit/>
          </a:bodyPr>
          <a:lstStyle/>
          <a:p>
            <a:pPr algn="ctr"/>
            <a:r>
              <a:rPr lang="zh-TW" altLang="en-US" dirty="0"/>
              <a:t>誤警</a:t>
            </a:r>
          </a:p>
        </p:txBody>
      </p:sp>
      <p:sp>
        <p:nvSpPr>
          <p:cNvPr id="25" name="文字方塊 24">
            <a:extLst>
              <a:ext uri="{FF2B5EF4-FFF2-40B4-BE49-F238E27FC236}">
                <a16:creationId xmlns:a16="http://schemas.microsoft.com/office/drawing/2014/main" id="{3F3DB4C9-6CBB-46C2-BEDF-7E7E3747B25F}"/>
              </a:ext>
            </a:extLst>
          </p:cNvPr>
          <p:cNvSpPr txBox="1"/>
          <p:nvPr/>
        </p:nvSpPr>
        <p:spPr>
          <a:xfrm>
            <a:off x="449719" y="3124971"/>
            <a:ext cx="1908000" cy="307777"/>
          </a:xfrm>
          <a:prstGeom prst="rect">
            <a:avLst/>
          </a:prstGeom>
          <a:noFill/>
          <a:ln w="53975">
            <a:solidFill>
              <a:srgbClr val="0070C0"/>
            </a:solidFill>
          </a:ln>
        </p:spPr>
        <p:txBody>
          <a:bodyPr wrap="square" rtlCol="0">
            <a:spAutoFit/>
          </a:bodyPr>
          <a:lstStyle/>
          <a:p>
            <a:r>
              <a:rPr lang="zh-TW" altLang="en-US" dirty="0"/>
              <a:t>環境負荷</a:t>
            </a:r>
            <a:r>
              <a:rPr lang="en-US" altLang="zh-TW" dirty="0"/>
              <a:t>:</a:t>
            </a:r>
            <a:r>
              <a:rPr lang="zh-TW" altLang="en-US" dirty="0"/>
              <a:t>高、低</a:t>
            </a:r>
            <a:endParaRPr lang="en-US" altLang="zh-TW" dirty="0"/>
          </a:p>
        </p:txBody>
      </p:sp>
      <p:sp>
        <p:nvSpPr>
          <p:cNvPr id="26" name="文字方塊 25">
            <a:extLst>
              <a:ext uri="{FF2B5EF4-FFF2-40B4-BE49-F238E27FC236}">
                <a16:creationId xmlns:a16="http://schemas.microsoft.com/office/drawing/2014/main" id="{0C32A4B0-D99B-49BB-BBAE-55F833D5BE4E}"/>
              </a:ext>
            </a:extLst>
          </p:cNvPr>
          <p:cNvSpPr txBox="1"/>
          <p:nvPr/>
        </p:nvSpPr>
        <p:spPr>
          <a:xfrm>
            <a:off x="387310" y="3851914"/>
            <a:ext cx="1908000" cy="307777"/>
          </a:xfrm>
          <a:prstGeom prst="rect">
            <a:avLst/>
          </a:prstGeom>
          <a:noFill/>
          <a:ln w="53975">
            <a:solidFill>
              <a:srgbClr val="0070C0"/>
            </a:solidFill>
          </a:ln>
        </p:spPr>
        <p:txBody>
          <a:bodyPr wrap="square" rtlCol="0">
            <a:spAutoFit/>
          </a:bodyPr>
          <a:lstStyle/>
          <a:p>
            <a:r>
              <a:rPr lang="zh-TW" altLang="en-US" dirty="0"/>
              <a:t>次要任務難度</a:t>
            </a:r>
            <a:r>
              <a:rPr lang="en-US" altLang="zh-TW" dirty="0"/>
              <a:t>:</a:t>
            </a:r>
            <a:r>
              <a:rPr lang="zh-TW" altLang="en-US" dirty="0"/>
              <a:t>高、低</a:t>
            </a:r>
            <a:endParaRPr lang="en-US" altLang="zh-TW" dirty="0"/>
          </a:p>
        </p:txBody>
      </p:sp>
      <p:sp>
        <p:nvSpPr>
          <p:cNvPr id="27" name="文字方塊 26">
            <a:extLst>
              <a:ext uri="{FF2B5EF4-FFF2-40B4-BE49-F238E27FC236}">
                <a16:creationId xmlns:a16="http://schemas.microsoft.com/office/drawing/2014/main" id="{C3C3BB68-4109-4FB4-8528-17A5E6D43B54}"/>
              </a:ext>
            </a:extLst>
          </p:cNvPr>
          <p:cNvSpPr txBox="1"/>
          <p:nvPr/>
        </p:nvSpPr>
        <p:spPr>
          <a:xfrm>
            <a:off x="7157819" y="4041610"/>
            <a:ext cx="1609200" cy="523220"/>
          </a:xfrm>
          <a:prstGeom prst="rect">
            <a:avLst/>
          </a:prstGeom>
          <a:noFill/>
          <a:ln w="53975">
            <a:solidFill>
              <a:srgbClr val="0070C0"/>
            </a:solidFill>
          </a:ln>
        </p:spPr>
        <p:txBody>
          <a:bodyPr wrap="square" rtlCol="0">
            <a:spAutoFit/>
          </a:bodyPr>
          <a:lstStyle/>
          <a:p>
            <a:pPr algn="ctr"/>
            <a:r>
              <a:rPr lang="zh-TW" altLang="en-US" dirty="0"/>
              <a:t>信任結果</a:t>
            </a:r>
            <a:r>
              <a:rPr lang="en-US" altLang="zh-TW" dirty="0"/>
              <a:t>:</a:t>
            </a:r>
          </a:p>
          <a:p>
            <a:pPr algn="ctr"/>
            <a:r>
              <a:rPr lang="zh-TW" altLang="en-US" dirty="0"/>
              <a:t>遵守、依賴</a:t>
            </a:r>
            <a:endParaRPr lang="en-US" altLang="zh-TW" dirty="0"/>
          </a:p>
        </p:txBody>
      </p:sp>
      <p:sp>
        <p:nvSpPr>
          <p:cNvPr id="28" name="文字方塊 27">
            <a:extLst>
              <a:ext uri="{FF2B5EF4-FFF2-40B4-BE49-F238E27FC236}">
                <a16:creationId xmlns:a16="http://schemas.microsoft.com/office/drawing/2014/main" id="{C209E8EA-279C-4253-A3AA-9153E125B580}"/>
              </a:ext>
            </a:extLst>
          </p:cNvPr>
          <p:cNvSpPr txBox="1"/>
          <p:nvPr/>
        </p:nvSpPr>
        <p:spPr>
          <a:xfrm>
            <a:off x="7157816" y="3143025"/>
            <a:ext cx="1609200" cy="307777"/>
          </a:xfrm>
          <a:prstGeom prst="rect">
            <a:avLst/>
          </a:prstGeom>
          <a:noFill/>
          <a:ln w="53975">
            <a:solidFill>
              <a:srgbClr val="0070C0"/>
            </a:solidFill>
          </a:ln>
        </p:spPr>
        <p:txBody>
          <a:bodyPr wrap="square" rtlCol="0">
            <a:spAutoFit/>
          </a:bodyPr>
          <a:lstStyle/>
          <a:p>
            <a:pPr algn="ctr"/>
            <a:r>
              <a:rPr lang="zh-TW" altLang="en-US" dirty="0"/>
              <a:t>駕駛行為績效</a:t>
            </a:r>
            <a:endParaRPr lang="en-US" altLang="zh-TW" dirty="0"/>
          </a:p>
        </p:txBody>
      </p:sp>
      <p:sp>
        <p:nvSpPr>
          <p:cNvPr id="29" name="文字方塊 28">
            <a:extLst>
              <a:ext uri="{FF2B5EF4-FFF2-40B4-BE49-F238E27FC236}">
                <a16:creationId xmlns:a16="http://schemas.microsoft.com/office/drawing/2014/main" id="{606C61E7-9AD9-4E48-BEE8-B4BCDDEC7DAB}"/>
              </a:ext>
            </a:extLst>
          </p:cNvPr>
          <p:cNvSpPr txBox="1"/>
          <p:nvPr/>
        </p:nvSpPr>
        <p:spPr>
          <a:xfrm>
            <a:off x="7157819" y="2100612"/>
            <a:ext cx="1610802" cy="523220"/>
          </a:xfrm>
          <a:prstGeom prst="rect">
            <a:avLst/>
          </a:prstGeom>
          <a:noFill/>
          <a:ln w="53975">
            <a:solidFill>
              <a:srgbClr val="0070C0"/>
            </a:solidFill>
          </a:ln>
        </p:spPr>
        <p:txBody>
          <a:bodyPr wrap="square" rtlCol="0">
            <a:spAutoFit/>
          </a:bodyPr>
          <a:lstStyle/>
          <a:p>
            <a:r>
              <a:rPr lang="zh-TW" altLang="en-US" dirty="0"/>
              <a:t>次要任務績效</a:t>
            </a:r>
            <a:r>
              <a:rPr lang="en-US" altLang="zh-TW" dirty="0"/>
              <a:t>:</a:t>
            </a:r>
          </a:p>
          <a:p>
            <a:r>
              <a:rPr lang="zh-TW" altLang="en-US" dirty="0"/>
              <a:t>反應時間、正確率</a:t>
            </a:r>
            <a:endParaRPr lang="en-US" altLang="zh-TW" dirty="0"/>
          </a:p>
        </p:txBody>
      </p:sp>
      <p:sp>
        <p:nvSpPr>
          <p:cNvPr id="30" name="文字方塊 29">
            <a:extLst>
              <a:ext uri="{FF2B5EF4-FFF2-40B4-BE49-F238E27FC236}">
                <a16:creationId xmlns:a16="http://schemas.microsoft.com/office/drawing/2014/main" id="{15AD7321-072A-471E-8EFE-F13A81E934FA}"/>
              </a:ext>
            </a:extLst>
          </p:cNvPr>
          <p:cNvSpPr txBox="1"/>
          <p:nvPr/>
        </p:nvSpPr>
        <p:spPr>
          <a:xfrm>
            <a:off x="5326055" y="1642513"/>
            <a:ext cx="1154545" cy="369332"/>
          </a:xfrm>
          <a:prstGeom prst="rect">
            <a:avLst/>
          </a:prstGeom>
          <a:noFill/>
        </p:spPr>
        <p:txBody>
          <a:bodyPr wrap="square">
            <a:spAutoFit/>
          </a:bodyPr>
          <a:lstStyle/>
          <a:p>
            <a:r>
              <a:rPr lang="zh-TW" altLang="en-US" dirty="0"/>
              <a:t>信任評估 </a:t>
            </a:r>
          </a:p>
        </p:txBody>
      </p:sp>
      <p:sp>
        <p:nvSpPr>
          <p:cNvPr id="31" name="文字方塊 30">
            <a:extLst>
              <a:ext uri="{FF2B5EF4-FFF2-40B4-BE49-F238E27FC236}">
                <a16:creationId xmlns:a16="http://schemas.microsoft.com/office/drawing/2014/main" id="{F5914B25-E2FE-4FDC-91C0-CB22E881C594}"/>
              </a:ext>
            </a:extLst>
          </p:cNvPr>
          <p:cNvSpPr txBox="1"/>
          <p:nvPr/>
        </p:nvSpPr>
        <p:spPr>
          <a:xfrm>
            <a:off x="4945087" y="4226968"/>
            <a:ext cx="1573110" cy="369332"/>
          </a:xfrm>
          <a:prstGeom prst="rect">
            <a:avLst/>
          </a:prstGeom>
          <a:noFill/>
          <a:ln w="53975">
            <a:solidFill>
              <a:srgbClr val="0070C0"/>
            </a:solidFill>
          </a:ln>
        </p:spPr>
        <p:txBody>
          <a:bodyPr wrap="square" rtlCol="0">
            <a:spAutoFit/>
          </a:bodyPr>
          <a:lstStyle/>
          <a:p>
            <a:pPr algn="ctr"/>
            <a:r>
              <a:rPr lang="zh-TW" altLang="en-US" dirty="0"/>
              <a:t>正棄</a:t>
            </a:r>
          </a:p>
        </p:txBody>
      </p:sp>
      <p:sp>
        <p:nvSpPr>
          <p:cNvPr id="32" name="文字方塊 31">
            <a:extLst>
              <a:ext uri="{FF2B5EF4-FFF2-40B4-BE49-F238E27FC236}">
                <a16:creationId xmlns:a16="http://schemas.microsoft.com/office/drawing/2014/main" id="{889F0994-8E0B-455F-A799-035B695499AA}"/>
              </a:ext>
            </a:extLst>
          </p:cNvPr>
          <p:cNvSpPr txBox="1"/>
          <p:nvPr/>
        </p:nvSpPr>
        <p:spPr>
          <a:xfrm>
            <a:off x="387310" y="2252154"/>
            <a:ext cx="1908000" cy="523220"/>
          </a:xfrm>
          <a:prstGeom prst="rect">
            <a:avLst/>
          </a:prstGeom>
          <a:noFill/>
          <a:ln w="53975">
            <a:solidFill>
              <a:srgbClr val="0070C0"/>
            </a:solidFill>
          </a:ln>
        </p:spPr>
        <p:txBody>
          <a:bodyPr wrap="square" rtlCol="0">
            <a:spAutoFit/>
          </a:bodyPr>
          <a:lstStyle/>
          <a:p>
            <a:pPr algn="ctr"/>
            <a:r>
              <a:rPr lang="zh-TW" altLang="en-US" dirty="0"/>
              <a:t>系統可靠水準</a:t>
            </a:r>
            <a:r>
              <a:rPr lang="en-US" altLang="zh-TW" dirty="0"/>
              <a:t>:</a:t>
            </a:r>
          </a:p>
          <a:p>
            <a:pPr algn="ctr"/>
            <a:r>
              <a:rPr lang="zh-TW" altLang="en-US" dirty="0"/>
              <a:t>高、中和低</a:t>
            </a:r>
          </a:p>
        </p:txBody>
      </p:sp>
      <p:cxnSp>
        <p:nvCxnSpPr>
          <p:cNvPr id="5" name="接點: 肘形 4">
            <a:extLst>
              <a:ext uri="{FF2B5EF4-FFF2-40B4-BE49-F238E27FC236}">
                <a16:creationId xmlns:a16="http://schemas.microsoft.com/office/drawing/2014/main" id="{4431F85C-0FFD-EEC1-8561-6EBA25B9C0B9}"/>
              </a:ext>
            </a:extLst>
          </p:cNvPr>
          <p:cNvCxnSpPr>
            <a:cxnSpLocks/>
            <a:stCxn id="27" idx="1"/>
            <a:endCxn id="29" idx="1"/>
          </p:cNvCxnSpPr>
          <p:nvPr/>
        </p:nvCxnSpPr>
        <p:spPr>
          <a:xfrm rot="10800000">
            <a:off x="7157819" y="2362222"/>
            <a:ext cx="12700" cy="1940998"/>
          </a:xfrm>
          <a:prstGeom prst="bent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C202130C-F342-6531-3571-9EE562562DF2}"/>
              </a:ext>
            </a:extLst>
          </p:cNvPr>
          <p:cNvCxnSpPr>
            <a:cxnSpLocks/>
            <a:stCxn id="20" idx="3"/>
            <a:endCxn id="28" idx="1"/>
          </p:cNvCxnSpPr>
          <p:nvPr/>
        </p:nvCxnSpPr>
        <p:spPr>
          <a:xfrm>
            <a:off x="6685642" y="3296914"/>
            <a:ext cx="47217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836C01AB-EF9F-0676-FF88-6C6F18CA360C}"/>
              </a:ext>
            </a:extLst>
          </p:cNvPr>
          <p:cNvSpPr txBox="1"/>
          <p:nvPr/>
        </p:nvSpPr>
        <p:spPr>
          <a:xfrm>
            <a:off x="2753667" y="3143025"/>
            <a:ext cx="1573110" cy="307777"/>
          </a:xfrm>
          <a:prstGeom prst="rect">
            <a:avLst/>
          </a:prstGeom>
          <a:noFill/>
          <a:ln w="53975">
            <a:solidFill>
              <a:srgbClr val="0070C0"/>
            </a:solidFill>
          </a:ln>
        </p:spPr>
        <p:txBody>
          <a:bodyPr wrap="square" rtlCol="0">
            <a:spAutoFit/>
          </a:bodyPr>
          <a:lstStyle/>
          <a:p>
            <a:pPr algn="ctr"/>
            <a:r>
              <a:rPr lang="zh-TW" altLang="en-US" dirty="0"/>
              <a:t>自動化駕駛</a:t>
            </a:r>
          </a:p>
        </p:txBody>
      </p:sp>
      <p:cxnSp>
        <p:nvCxnSpPr>
          <p:cNvPr id="16" name="直線單箭頭接點 15">
            <a:extLst>
              <a:ext uri="{FF2B5EF4-FFF2-40B4-BE49-F238E27FC236}">
                <a16:creationId xmlns:a16="http://schemas.microsoft.com/office/drawing/2014/main" id="{626BBA22-A623-E23D-717C-2DC517E86594}"/>
              </a:ext>
            </a:extLst>
          </p:cNvPr>
          <p:cNvCxnSpPr>
            <a:cxnSpLocks/>
            <a:endCxn id="20" idx="1"/>
          </p:cNvCxnSpPr>
          <p:nvPr/>
        </p:nvCxnSpPr>
        <p:spPr>
          <a:xfrm>
            <a:off x="4260185" y="3296914"/>
            <a:ext cx="517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07EE5135-9C2A-72F6-1617-15BA2231E203}"/>
              </a:ext>
            </a:extLst>
          </p:cNvPr>
          <p:cNvCxnSpPr>
            <a:cxnSpLocks/>
            <a:stCxn id="25" idx="3"/>
            <a:endCxn id="40" idx="1"/>
          </p:cNvCxnSpPr>
          <p:nvPr/>
        </p:nvCxnSpPr>
        <p:spPr>
          <a:xfrm>
            <a:off x="2357719" y="3278860"/>
            <a:ext cx="395948" cy="18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C7FA7013-5B8B-5D73-B64A-C487FDFC9CEB}"/>
              </a:ext>
            </a:extLst>
          </p:cNvPr>
          <p:cNvCxnSpPr>
            <a:stCxn id="32" idx="3"/>
            <a:endCxn id="40" idx="1"/>
          </p:cNvCxnSpPr>
          <p:nvPr/>
        </p:nvCxnSpPr>
        <p:spPr>
          <a:xfrm>
            <a:off x="2295310" y="2513764"/>
            <a:ext cx="458357" cy="78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703315FE-8C72-8B8B-E868-0F1979252041}"/>
              </a:ext>
            </a:extLst>
          </p:cNvPr>
          <p:cNvCxnSpPr>
            <a:stCxn id="26" idx="3"/>
            <a:endCxn id="40" idx="1"/>
          </p:cNvCxnSpPr>
          <p:nvPr/>
        </p:nvCxnSpPr>
        <p:spPr>
          <a:xfrm flipV="1">
            <a:off x="2295310" y="3296914"/>
            <a:ext cx="458357" cy="70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9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387310" y="1489821"/>
            <a:ext cx="4456986"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本實驗中感興趣的研究問題是查看</a:t>
            </a:r>
            <a:r>
              <a:rPr lang="zh-TW" altLang="en-US" sz="1800" dirty="0">
                <a:solidFill>
                  <a:srgbClr val="FF0000"/>
                </a:solidFill>
              </a:rPr>
              <a:t>自動化故障的原因是否影響對自動化決策輔助信任的主觀評估</a:t>
            </a:r>
            <a:r>
              <a:rPr lang="zh-TW" altLang="en-US" sz="1800" dirty="0"/>
              <a:t>。</a:t>
            </a:r>
            <a:endParaRPr lang="en-US" altLang="zh-TW" sz="1800" dirty="0"/>
          </a:p>
          <a:p>
            <a:r>
              <a:rPr lang="zh-TW" altLang="en-US" sz="1800" dirty="0">
                <a:solidFill>
                  <a:schemeClr val="tx1"/>
                </a:solidFill>
              </a:rPr>
              <a:t>信任的衡量也是一個問題。許多研究人員使用問卷來測量主觀信任感（</a:t>
            </a:r>
            <a:r>
              <a:rPr lang="en-US" altLang="zh-TW" sz="1800" dirty="0" err="1">
                <a:solidFill>
                  <a:schemeClr val="tx1"/>
                </a:solidFill>
              </a:rPr>
              <a:t>Larzelere</a:t>
            </a:r>
            <a:r>
              <a:rPr lang="en-US" altLang="zh-TW" sz="1800" dirty="0">
                <a:solidFill>
                  <a:schemeClr val="tx1"/>
                </a:solidFill>
              </a:rPr>
              <a:t> &amp;</a:t>
            </a:r>
            <a:r>
              <a:rPr lang="zh-TW" altLang="en-US" sz="1800" dirty="0">
                <a:solidFill>
                  <a:schemeClr val="tx1"/>
                </a:solidFill>
              </a:rPr>
              <a:t> </a:t>
            </a:r>
            <a:r>
              <a:rPr lang="en-US" altLang="zh-TW" sz="1800" dirty="0">
                <a:solidFill>
                  <a:schemeClr val="tx1"/>
                </a:solidFill>
              </a:rPr>
              <a:t>Huston,</a:t>
            </a:r>
            <a:r>
              <a:rPr lang="zh-TW" altLang="en-US" sz="1800" dirty="0">
                <a:solidFill>
                  <a:schemeClr val="tx1"/>
                </a:solidFill>
              </a:rPr>
              <a:t> </a:t>
            </a:r>
            <a:r>
              <a:rPr lang="en-US" altLang="zh-TW" sz="1800" dirty="0">
                <a:solidFill>
                  <a:schemeClr val="tx1"/>
                </a:solidFill>
              </a:rPr>
              <a:t>1980</a:t>
            </a:r>
            <a:r>
              <a:rPr lang="zh-TW" altLang="en-US" sz="1800" dirty="0">
                <a:solidFill>
                  <a:schemeClr val="tx1"/>
                </a:solidFill>
              </a:rPr>
              <a:t>；</a:t>
            </a:r>
            <a:r>
              <a:rPr lang="en-US" altLang="zh-TW" sz="1800" dirty="0">
                <a:solidFill>
                  <a:schemeClr val="tx1"/>
                </a:solidFill>
              </a:rPr>
              <a:t>Rempel et al.,</a:t>
            </a:r>
            <a:r>
              <a:rPr lang="zh-TW" altLang="en-US" sz="1800" dirty="0">
                <a:solidFill>
                  <a:schemeClr val="tx1"/>
                </a:solidFill>
              </a:rPr>
              <a:t> </a:t>
            </a:r>
            <a:r>
              <a:rPr lang="en-US" altLang="zh-TW" sz="1800" dirty="0">
                <a:solidFill>
                  <a:schemeClr val="tx1"/>
                </a:solidFill>
              </a:rPr>
              <a:t>1985</a:t>
            </a:r>
            <a:r>
              <a:rPr lang="zh-TW" altLang="en-US" sz="1800" dirty="0">
                <a:solidFill>
                  <a:schemeClr val="tx1"/>
                </a:solidFill>
              </a:rPr>
              <a:t>；</a:t>
            </a:r>
            <a:r>
              <a:rPr lang="en-US" altLang="zh-TW" sz="1800" dirty="0">
                <a:solidFill>
                  <a:schemeClr val="tx1"/>
                </a:solidFill>
              </a:rPr>
              <a:t>Singh et</a:t>
            </a:r>
            <a:r>
              <a:rPr lang="zh-TW" altLang="en-US" sz="1800" dirty="0">
                <a:solidFill>
                  <a:schemeClr val="tx1"/>
                </a:solidFill>
              </a:rPr>
              <a:t> </a:t>
            </a:r>
            <a:r>
              <a:rPr lang="en-US" altLang="zh-TW" sz="1800" dirty="0">
                <a:solidFill>
                  <a:schemeClr val="tx1"/>
                </a:solidFill>
              </a:rPr>
              <a:t>al.,</a:t>
            </a:r>
            <a:r>
              <a:rPr lang="zh-TW" altLang="en-US" sz="1800" dirty="0">
                <a:solidFill>
                  <a:schemeClr val="tx1"/>
                </a:solidFill>
              </a:rPr>
              <a:t> </a:t>
            </a:r>
            <a:r>
              <a:rPr lang="en-US" altLang="zh-TW" sz="1800" dirty="0">
                <a:solidFill>
                  <a:schemeClr val="tx1"/>
                </a:solidFill>
              </a:rPr>
              <a:t>1993</a:t>
            </a:r>
            <a:r>
              <a:rPr lang="zh-TW" altLang="en-US" sz="1800" dirty="0">
                <a:solidFill>
                  <a:schemeClr val="tx1"/>
                </a:solidFill>
              </a:rPr>
              <a:t>；</a:t>
            </a:r>
            <a:r>
              <a:rPr lang="en-US" altLang="zh-TW" sz="1800" dirty="0">
                <a:solidFill>
                  <a:schemeClr val="tx1"/>
                </a:solidFill>
              </a:rPr>
              <a:t>Lee &amp;</a:t>
            </a:r>
            <a:r>
              <a:rPr lang="zh-TW" altLang="en-US" sz="1800" dirty="0">
                <a:solidFill>
                  <a:schemeClr val="tx1"/>
                </a:solidFill>
              </a:rPr>
              <a:t> </a:t>
            </a:r>
            <a:r>
              <a:rPr lang="en-US" altLang="zh-TW" sz="1800" dirty="0">
                <a:solidFill>
                  <a:schemeClr val="tx1"/>
                </a:solidFill>
              </a:rPr>
              <a:t>Moray,</a:t>
            </a:r>
            <a:r>
              <a:rPr lang="zh-TW" altLang="en-US" sz="1800" dirty="0">
                <a:solidFill>
                  <a:schemeClr val="tx1"/>
                </a:solidFill>
              </a:rPr>
              <a:t> </a:t>
            </a:r>
            <a:r>
              <a:rPr lang="en-US" altLang="zh-TW" sz="1800" dirty="0">
                <a:solidFill>
                  <a:schemeClr val="tx1"/>
                </a:solidFill>
              </a:rPr>
              <a:t>1994</a:t>
            </a:r>
            <a:r>
              <a:rPr lang="zh-TW" altLang="en-US" sz="1800" dirty="0">
                <a:solidFill>
                  <a:schemeClr val="tx1"/>
                </a:solidFill>
              </a:rPr>
              <a:t>；</a:t>
            </a:r>
            <a:r>
              <a:rPr lang="en-US" altLang="zh-TW" sz="1800" dirty="0">
                <a:solidFill>
                  <a:schemeClr val="tx1"/>
                </a:solidFill>
              </a:rPr>
              <a:t>Muir &amp;</a:t>
            </a:r>
            <a:r>
              <a:rPr lang="zh-TW" altLang="en-US" sz="1800" dirty="0">
                <a:solidFill>
                  <a:schemeClr val="tx1"/>
                </a:solidFill>
              </a:rPr>
              <a:t> </a:t>
            </a:r>
            <a:r>
              <a:rPr lang="en-US" altLang="zh-TW" sz="1800" dirty="0">
                <a:solidFill>
                  <a:schemeClr val="tx1"/>
                </a:solidFill>
              </a:rPr>
              <a:t>Moray,</a:t>
            </a:r>
            <a:r>
              <a:rPr lang="zh-TW" altLang="en-US" sz="1800" dirty="0">
                <a:solidFill>
                  <a:schemeClr val="tx1"/>
                </a:solidFill>
              </a:rPr>
              <a:t> </a:t>
            </a:r>
            <a:r>
              <a:rPr lang="en-US" altLang="zh-TW" sz="1800" dirty="0">
                <a:solidFill>
                  <a:schemeClr val="tx1"/>
                </a:solidFill>
              </a:rPr>
              <a:t>1996</a:t>
            </a:r>
            <a:r>
              <a:rPr lang="zh-TW" altLang="en-US" sz="1800" dirty="0">
                <a:solidFill>
                  <a:schemeClr val="tx1"/>
                </a:solidFill>
              </a:rPr>
              <a:t>）</a:t>
            </a:r>
            <a:endParaRPr lang="en-US" altLang="zh-TW" sz="1800" dirty="0">
              <a:solidFill>
                <a:schemeClr val="tx1"/>
              </a:solidFill>
            </a:endParaRPr>
          </a:p>
          <a:p>
            <a:r>
              <a:rPr lang="en-US" altLang="zh-TW" sz="1800" dirty="0">
                <a:solidFill>
                  <a:schemeClr val="tx1"/>
                </a:solidFill>
              </a:rPr>
              <a:t>Jian et al.(2000) </a:t>
            </a:r>
            <a:r>
              <a:rPr lang="zh-TW" altLang="en-US" sz="1800" dirty="0">
                <a:solidFill>
                  <a:schemeClr val="tx1"/>
                </a:solidFill>
              </a:rPr>
              <a:t>使用與信任相關的詞，開發的十二項信任問卷。</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4D099510-F529-4CAE-B5DB-9C2E689D706D}"/>
              </a:ext>
            </a:extLst>
          </p:cNvPr>
          <p:cNvPicPr>
            <a:picLocks noChangeAspect="1"/>
          </p:cNvPicPr>
          <p:nvPr/>
        </p:nvPicPr>
        <p:blipFill>
          <a:blip r:embed="rId3"/>
          <a:stretch>
            <a:fillRect/>
          </a:stretch>
        </p:blipFill>
        <p:spPr>
          <a:xfrm>
            <a:off x="4844296" y="1636804"/>
            <a:ext cx="3839098" cy="2818151"/>
          </a:xfrm>
          <a:prstGeom prst="rect">
            <a:avLst/>
          </a:prstGeom>
        </p:spPr>
      </p:pic>
    </p:spTree>
    <p:extLst>
      <p:ext uri="{BB962C8B-B14F-4D97-AF65-F5344CB8AC3E}">
        <p14:creationId xmlns:p14="http://schemas.microsoft.com/office/powerpoint/2010/main" val="623392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參與者</a:t>
            </a:r>
            <a:r>
              <a:rPr lang="en-US" altLang="zh-TW" sz="1800" dirty="0"/>
              <a:t>:</a:t>
            </a:r>
          </a:p>
          <a:p>
            <a:pPr lvl="1"/>
            <a:r>
              <a:rPr lang="zh-TW" altLang="en-US" sz="1800" dirty="0"/>
              <a:t>從大學社區招募的，每個條件有</a:t>
            </a:r>
            <a:r>
              <a:rPr lang="en-US" altLang="zh-TW" sz="1800" dirty="0"/>
              <a:t>10</a:t>
            </a:r>
            <a:r>
              <a:rPr lang="zh-TW" altLang="en-US" sz="1800" dirty="0"/>
              <a:t>名參與者，總共</a:t>
            </a:r>
            <a:r>
              <a:rPr lang="en-US" altLang="zh-TW" sz="1800" dirty="0"/>
              <a:t>30</a:t>
            </a:r>
            <a:r>
              <a:rPr lang="zh-TW" altLang="en-US" sz="1800" dirty="0"/>
              <a:t>名參與者。 其中，</a:t>
            </a:r>
            <a:r>
              <a:rPr lang="en-US" altLang="zh-TW" sz="1800" dirty="0"/>
              <a:t>20</a:t>
            </a:r>
            <a:r>
              <a:rPr lang="zh-TW" altLang="en-US" sz="1800" dirty="0"/>
              <a:t>名參與者為男性。 有 </a:t>
            </a:r>
            <a:r>
              <a:rPr lang="en-US" altLang="zh-TW" sz="1800" dirty="0"/>
              <a:t>23 </a:t>
            </a:r>
            <a:r>
              <a:rPr lang="zh-TW" altLang="en-US" sz="1800" dirty="0"/>
              <a:t>名學生修過一門或多門概率相關課程。 平均年齡為</a:t>
            </a:r>
            <a:r>
              <a:rPr lang="en-US" altLang="zh-TW" sz="1800" dirty="0"/>
              <a:t>26</a:t>
            </a:r>
            <a:r>
              <a:rPr lang="zh-TW" altLang="en-US" sz="1800" dirty="0"/>
              <a:t>歲。</a:t>
            </a:r>
            <a:endParaRPr lang="zh-TW" altLang="en-US" sz="1800" dirty="0">
              <a:latin typeface="微軟正黑體" panose="020B0604030504040204" pitchFamily="34" charset="-120"/>
              <a:ea typeface="微軟正黑體" panose="020B0604030504040204" pitchFamily="34" charset="-120"/>
            </a:endParaRPr>
          </a:p>
          <a:p>
            <a:r>
              <a:rPr lang="zh-TW" altLang="en-US" sz="1800" dirty="0"/>
              <a:t>設備</a:t>
            </a:r>
            <a:r>
              <a:rPr lang="en-US" altLang="zh-TW" sz="1800" dirty="0"/>
              <a:t>:</a:t>
            </a:r>
          </a:p>
          <a:p>
            <a:pPr lvl="1"/>
            <a:r>
              <a:rPr lang="zh-TW" altLang="en-US" sz="1800" dirty="0"/>
              <a:t>使用低保真度模擬防空戰任務進行實驗。</a:t>
            </a:r>
            <a:endParaRPr lang="en-US" altLang="zh-TW" sz="1800" dirty="0"/>
          </a:p>
          <a:p>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96322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293683" y="1340604"/>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主要的自變量是失敗原因</a:t>
            </a:r>
            <a:r>
              <a:rPr lang="en-US" altLang="zh-TW" sz="1800" dirty="0">
                <a:solidFill>
                  <a:srgbClr val="FF0000"/>
                </a:solidFill>
              </a:rPr>
              <a:t>(</a:t>
            </a:r>
            <a:r>
              <a:rPr lang="zh-TW" altLang="en-US" sz="1800" dirty="0">
                <a:solidFill>
                  <a:srgbClr val="FF0000"/>
                </a:solidFill>
              </a:rPr>
              <a:t>組間</a:t>
            </a:r>
            <a:r>
              <a:rPr lang="en-US" altLang="zh-TW" sz="1800" dirty="0">
                <a:solidFill>
                  <a:srgbClr val="FF0000"/>
                </a:solidFill>
              </a:rPr>
              <a:t>)</a:t>
            </a:r>
            <a:r>
              <a:rPr lang="zh-TW" altLang="en-US" sz="1800" dirty="0"/>
              <a:t>。 </a:t>
            </a:r>
            <a:endParaRPr lang="en-US" altLang="zh-TW" sz="1800" dirty="0"/>
          </a:p>
          <a:p>
            <a:pPr lvl="1"/>
            <a:r>
              <a:rPr lang="zh-TW" altLang="en-US" sz="1800" b="1" dirty="0"/>
              <a:t>處於破壞狀態</a:t>
            </a:r>
            <a:r>
              <a:rPr lang="en-US" altLang="zh-TW" sz="1800" b="1" dirty="0"/>
              <a:t>:</a:t>
            </a:r>
          </a:p>
          <a:p>
            <a:pPr lvl="2"/>
            <a:r>
              <a:rPr lang="zh-TW" altLang="en-US" sz="1800" dirty="0"/>
              <a:t>參與者被告知，為幫助他們做出決策而提供的決策輔助“可能會受到敵對的故意干擾，可能導致援助產生不可靠的估計”。</a:t>
            </a:r>
            <a:endParaRPr lang="en-US" altLang="zh-TW" sz="1800" dirty="0"/>
          </a:p>
          <a:p>
            <a:pPr lvl="1"/>
            <a:r>
              <a:rPr lang="zh-TW" altLang="en-US" sz="1800" b="1" dirty="0"/>
              <a:t>非故意故障條件</a:t>
            </a:r>
            <a:r>
              <a:rPr lang="en-US" altLang="zh-TW" sz="1800" b="1" dirty="0"/>
              <a:t>:</a:t>
            </a:r>
          </a:p>
          <a:p>
            <a:pPr lvl="2"/>
            <a:r>
              <a:rPr lang="zh-TW" altLang="en-US" sz="1800" dirty="0"/>
              <a:t>參與者被告知，援助“可能會遇到偶爾的硬件或軟件問題，這可能導致援助產生不可靠的估計”。 </a:t>
            </a:r>
            <a:endParaRPr lang="en-US" altLang="zh-TW" sz="1800" dirty="0"/>
          </a:p>
          <a:p>
            <a:pPr lvl="1"/>
            <a:r>
              <a:rPr lang="zh-TW" altLang="en-US" sz="1800" b="1" dirty="0"/>
              <a:t>控制條件</a:t>
            </a:r>
            <a:r>
              <a:rPr lang="en-US" altLang="zh-TW" sz="1800" b="1" dirty="0"/>
              <a:t>:</a:t>
            </a:r>
          </a:p>
          <a:p>
            <a:pPr lvl="2"/>
            <a:r>
              <a:rPr lang="zh-TW" altLang="en-US" sz="1800" dirty="0"/>
              <a:t>參與者沒有被告知任何失敗的可能性。</a:t>
            </a:r>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81386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在實驗過程中，參與者點擊未知聯繫人，請求訊息窗口或決策輔助窗口以獲取信息，並將聯繫人識別為敵對或友好。</a:t>
            </a:r>
            <a:endParaRPr lang="en-US" altLang="zh-TW" sz="1800" dirty="0"/>
          </a:p>
          <a:p>
            <a:r>
              <a:rPr lang="zh-TW" altLang="en-US" sz="1800" dirty="0"/>
              <a:t>參與者執行了六次 </a:t>
            </a:r>
            <a:r>
              <a:rPr lang="en-US" altLang="zh-TW" sz="1800" dirty="0"/>
              <a:t>20 </a:t>
            </a:r>
            <a:r>
              <a:rPr lang="zh-TW" altLang="en-US" sz="1800" dirty="0"/>
              <a:t>分鐘的任務。在每個實驗中，有 </a:t>
            </a:r>
            <a:r>
              <a:rPr lang="en-US" altLang="zh-TW" sz="1800" dirty="0"/>
              <a:t>37 </a:t>
            </a:r>
            <a:r>
              <a:rPr lang="zh-TW" altLang="en-US" sz="1800" dirty="0"/>
              <a:t>到 </a:t>
            </a:r>
            <a:r>
              <a:rPr lang="en-US" altLang="zh-TW" sz="1800" dirty="0"/>
              <a:t>50 </a:t>
            </a:r>
            <a:r>
              <a:rPr lang="zh-TW" altLang="en-US" sz="1800" dirty="0"/>
              <a:t>個聯繫人需要確定。</a:t>
            </a:r>
            <a:endParaRPr lang="en-US" altLang="zh-TW" sz="1800" dirty="0"/>
          </a:p>
          <a:p>
            <a:r>
              <a:rPr lang="zh-TW" altLang="en-US" sz="1800" dirty="0"/>
              <a:t>在第三個實驗的前 </a:t>
            </a:r>
            <a:r>
              <a:rPr lang="en-US" altLang="zh-TW" sz="1800" dirty="0"/>
              <a:t>10 </a:t>
            </a:r>
            <a:r>
              <a:rPr lang="zh-TW" altLang="en-US" sz="1800" dirty="0"/>
              <a:t>分鐘，</a:t>
            </a:r>
            <a:r>
              <a:rPr lang="zh-TW" altLang="en-US" sz="1800" dirty="0">
                <a:solidFill>
                  <a:srgbClr val="FF0000"/>
                </a:solidFill>
              </a:rPr>
              <a:t>間隔引入了一個錯誤</a:t>
            </a:r>
            <a:r>
              <a:rPr lang="zh-TW" altLang="en-US" sz="1800" dirty="0"/>
              <a:t>。在第 </a:t>
            </a:r>
            <a:r>
              <a:rPr lang="en-US" altLang="zh-TW" sz="1800" dirty="0"/>
              <a:t>3 </a:t>
            </a:r>
            <a:r>
              <a:rPr lang="zh-TW" altLang="en-US" sz="1800" dirty="0"/>
              <a:t>節模擬開始十分鐘後，參與者被告知已檢測到並糾正了決策輔助中的錯誤（控制條件除外，其中沒有生成消息）。</a:t>
            </a:r>
            <a:endParaRPr lang="en-US" altLang="zh-TW" sz="1800" dirty="0"/>
          </a:p>
          <a:p>
            <a:r>
              <a:rPr lang="zh-TW" altLang="en-US" sz="1800" dirty="0"/>
              <a:t>在第 </a:t>
            </a:r>
            <a:r>
              <a:rPr lang="en-US" altLang="zh-TW" sz="1800" dirty="0"/>
              <a:t>1 </a:t>
            </a:r>
            <a:r>
              <a:rPr lang="zh-TW" altLang="en-US" sz="1800" dirty="0"/>
              <a:t>次、第 </a:t>
            </a:r>
            <a:r>
              <a:rPr lang="en-US" altLang="zh-TW" sz="1800" dirty="0"/>
              <a:t>3 </a:t>
            </a:r>
            <a:r>
              <a:rPr lang="zh-TW" altLang="en-US" sz="1800" dirty="0"/>
              <a:t>次和第 </a:t>
            </a:r>
            <a:r>
              <a:rPr lang="en-US" altLang="zh-TW" sz="1800" dirty="0"/>
              <a:t>6 </a:t>
            </a:r>
            <a:r>
              <a:rPr lang="zh-TW" altLang="en-US" sz="1800" dirty="0"/>
              <a:t>次實驗之後給出了一份 </a:t>
            </a:r>
            <a:r>
              <a:rPr lang="en-US" altLang="zh-TW" sz="1800" dirty="0"/>
              <a:t>12 </a:t>
            </a:r>
            <a:r>
              <a:rPr lang="zh-TW" altLang="en-US" sz="1800" dirty="0"/>
              <a:t>項信任問卷。</a:t>
            </a:r>
            <a:endParaRPr lang="en-US" altLang="zh-TW" sz="1800" dirty="0"/>
          </a:p>
          <a:p>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178284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587500"/>
            <a:ext cx="4994014"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分析了正確識別的接觸者百分比。</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任務順序、故障類型</a:t>
            </a:r>
            <a:r>
              <a:rPr lang="en-US" altLang="zh-TW" sz="1600" dirty="0">
                <a:latin typeface="微軟正黑體" panose="020B0604030504040204" pitchFamily="34" charset="-120"/>
                <a:ea typeface="微軟正黑體" panose="020B0604030504040204" pitchFamily="34" charset="-120"/>
              </a:rPr>
              <a:t>(F10, 135=2.539, p=0.008)</a:t>
            </a:r>
            <a:r>
              <a:rPr lang="zh-TW" altLang="en-US" sz="1600"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顯著的任務順序主效果 </a:t>
            </a:r>
            <a:r>
              <a:rPr lang="en-US" altLang="zh-TW" sz="1600" dirty="0">
                <a:latin typeface="微軟正黑體" panose="020B0604030504040204" pitchFamily="34" charset="-120"/>
                <a:ea typeface="微軟正黑體" panose="020B0604030504040204" pitchFamily="34" charset="-120"/>
              </a:rPr>
              <a:t>(F5, 135=67.98, p&lt;0.000)</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C55D2327-BA9B-4F5D-9F84-E5EBC41AC1C0}"/>
              </a:ext>
            </a:extLst>
          </p:cNvPr>
          <p:cNvPicPr>
            <a:picLocks noChangeAspect="1"/>
          </p:cNvPicPr>
          <p:nvPr/>
        </p:nvPicPr>
        <p:blipFill>
          <a:blip r:embed="rId3"/>
          <a:stretch>
            <a:fillRect/>
          </a:stretch>
        </p:blipFill>
        <p:spPr>
          <a:xfrm>
            <a:off x="5890709" y="1455654"/>
            <a:ext cx="2631896" cy="2790763"/>
          </a:xfrm>
          <a:prstGeom prst="rect">
            <a:avLst/>
          </a:prstGeom>
        </p:spPr>
      </p:pic>
    </p:spTree>
    <p:extLst>
      <p:ext uri="{BB962C8B-B14F-4D97-AF65-F5344CB8AC3E}">
        <p14:creationId xmlns:p14="http://schemas.microsoft.com/office/powerpoint/2010/main" val="310369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結果</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489821"/>
            <a:ext cx="4166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信任分數當中</a:t>
            </a:r>
            <a:r>
              <a:rPr lang="en-US" altLang="zh-TW" sz="1800" dirty="0"/>
              <a:t>:</a:t>
            </a:r>
          </a:p>
          <a:p>
            <a:pPr lvl="1"/>
            <a:r>
              <a:rPr lang="zh-TW" altLang="en-US" sz="1800" dirty="0"/>
              <a:t>主效應（</a:t>
            </a:r>
            <a:r>
              <a:rPr lang="en-US" altLang="zh-TW" sz="1800" dirty="0"/>
              <a:t>F11</a:t>
            </a:r>
            <a:r>
              <a:rPr lang="zh-TW" altLang="en-US" sz="1800" dirty="0"/>
              <a:t>，</a:t>
            </a:r>
            <a:r>
              <a:rPr lang="en-US" altLang="zh-TW" sz="1800" dirty="0"/>
              <a:t>297=4.768</a:t>
            </a:r>
            <a:r>
              <a:rPr lang="zh-TW" altLang="en-US" sz="1800" dirty="0"/>
              <a:t>，</a:t>
            </a:r>
            <a:r>
              <a:rPr lang="en-US" altLang="zh-TW" sz="1800" dirty="0"/>
              <a:t>p&lt;=0.000</a:t>
            </a:r>
            <a:r>
              <a:rPr lang="zh-TW" altLang="en-US" sz="1800" dirty="0"/>
              <a:t>）：</a:t>
            </a:r>
            <a:endParaRPr lang="en-US" altLang="zh-TW" sz="1800" dirty="0"/>
          </a:p>
          <a:p>
            <a:pPr lvl="1"/>
            <a:r>
              <a:rPr lang="zh-TW" altLang="en-US" sz="1800" dirty="0">
                <a:solidFill>
                  <a:schemeClr val="tx1"/>
                </a:solidFill>
              </a:rPr>
              <a:t>故障條件交互（</a:t>
            </a:r>
            <a:r>
              <a:rPr lang="en-US" altLang="zh-TW" sz="1800" dirty="0">
                <a:solidFill>
                  <a:schemeClr val="tx1"/>
                </a:solidFill>
              </a:rPr>
              <a:t>F22, 297=1.64, p=0.037</a:t>
            </a:r>
            <a:r>
              <a:rPr lang="zh-TW" altLang="en-US" sz="1800" dirty="0">
                <a:solidFill>
                  <a:schemeClr val="tx1"/>
                </a:solidFill>
              </a:rPr>
              <a:t>）</a:t>
            </a:r>
          </a:p>
          <a:p>
            <a:pPr lvl="1"/>
            <a:r>
              <a:rPr lang="zh-TW" altLang="en-US" sz="1800" dirty="0"/>
              <a:t>逐個會話交互問題 </a:t>
            </a:r>
            <a:r>
              <a:rPr lang="en-US" altLang="zh-TW" sz="1800" dirty="0"/>
              <a:t>(F22, 594=1.607, p=0.04)</a:t>
            </a:r>
          </a:p>
          <a:p>
            <a:pPr lvl="1"/>
            <a:r>
              <a:rPr lang="zh-TW" altLang="en-US" sz="1800" dirty="0"/>
              <a:t>逐個會話逐個故障條件交互問題 </a:t>
            </a:r>
            <a:r>
              <a:rPr lang="en-US" altLang="zh-TW" sz="1800" dirty="0"/>
              <a:t>(F44, 594=1.424, p=0.041)</a:t>
            </a:r>
            <a:r>
              <a:rPr lang="zh-TW" altLang="en-US" sz="1800" dirty="0"/>
              <a:t>。</a:t>
            </a:r>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074311CA-DEE9-4266-A54A-4DB3C272C78B}"/>
              </a:ext>
            </a:extLst>
          </p:cNvPr>
          <p:cNvPicPr>
            <a:picLocks noChangeAspect="1"/>
          </p:cNvPicPr>
          <p:nvPr/>
        </p:nvPicPr>
        <p:blipFill>
          <a:blip r:embed="rId3"/>
          <a:stretch>
            <a:fillRect/>
          </a:stretch>
        </p:blipFill>
        <p:spPr>
          <a:xfrm>
            <a:off x="5455420" y="1510427"/>
            <a:ext cx="2906280" cy="3070906"/>
          </a:xfrm>
          <a:prstGeom prst="rect">
            <a:avLst/>
          </a:prstGeom>
        </p:spPr>
      </p:pic>
    </p:spTree>
    <p:extLst>
      <p:ext uri="{BB962C8B-B14F-4D97-AF65-F5344CB8AC3E}">
        <p14:creationId xmlns:p14="http://schemas.microsoft.com/office/powerpoint/2010/main" val="290881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zh-TW" altLang="en-US" dirty="0"/>
              <a:t>結果表明，故障原因的差異可能會影響操作者對訊息系統的信任和使用，並且信任問卷可以識別不同條件下信任概念的差異。</a:t>
            </a:r>
            <a:endParaRPr lang="en-US" altLang="zh-TW" dirty="0"/>
          </a:p>
          <a:p>
            <a:r>
              <a:rPr lang="zh-TW" altLang="en-US" dirty="0"/>
              <a:t>針對信任問卷的結果表明，參與者對信任問卷中的不同項目的反應不同，儘管他們對系統的</a:t>
            </a:r>
            <a:r>
              <a:rPr lang="zh-TW" altLang="en-US" b="1" dirty="0"/>
              <a:t>消極信念</a:t>
            </a:r>
            <a:r>
              <a:rPr lang="zh-TW" altLang="en-US" dirty="0"/>
              <a:t>分數高於</a:t>
            </a:r>
            <a:r>
              <a:rPr lang="zh-TW" altLang="en-US" b="1" dirty="0"/>
              <a:t>積極信念</a:t>
            </a:r>
            <a:r>
              <a:rPr lang="zh-TW" altLang="en-US" dirty="0"/>
              <a:t>但不顯著。</a:t>
            </a:r>
          </a:p>
          <a:p>
            <a:endParaRPr lang="zh-TW" altLang="en-US"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218187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85115" y="2907132"/>
            <a:ext cx="5642768" cy="1043908"/>
          </a:xfrm>
          <a:prstGeom prst="rect">
            <a:avLst/>
          </a:prstGeom>
        </p:spPr>
        <p:txBody>
          <a:bodyPr spcFirstLastPara="1" wrap="square" lIns="91425" tIns="91425" rIns="91425" bIns="91425" anchor="b" anchorCtr="0">
            <a:noAutofit/>
          </a:bodyPr>
          <a:lstStyle/>
          <a:p>
            <a:pPr algn="ctr"/>
            <a:r>
              <a:rPr lang="zh-TW" altLang="en-US" sz="3200" dirty="0"/>
              <a:t>風險、錯誤偏差和可靠性對信任和依賴的影響</a:t>
            </a:r>
            <a:endParaRPr lang="zh-TW" altLang="en-US" sz="3200" spc="600" dirty="0">
              <a:solidFill>
                <a:srgbClr val="595149"/>
              </a:solidFill>
              <a:latin typeface="微軟正黑體" panose="020B0604030504040204" pitchFamily="34" charset="-120"/>
              <a:ea typeface="微軟正黑體" panose="020B0604030504040204" pitchFamily="34" charset="-120"/>
            </a:endParaRPr>
          </a:p>
        </p:txBody>
      </p:sp>
      <p:sp>
        <p:nvSpPr>
          <p:cNvPr id="222" name="Google Shape;222;p14"/>
          <p:cNvSpPr txBox="1">
            <a:spLocks noGrp="1"/>
          </p:cNvSpPr>
          <p:nvPr>
            <p:ph type="subTitle" idx="1"/>
          </p:nvPr>
        </p:nvSpPr>
        <p:spPr>
          <a:xfrm>
            <a:off x="0" y="3856040"/>
            <a:ext cx="5129349" cy="780460"/>
          </a:xfrm>
          <a:prstGeom prst="rect">
            <a:avLst/>
          </a:prstGeom>
        </p:spPr>
        <p:txBody>
          <a:bodyPr spcFirstLastPara="1" wrap="square" lIns="91425" tIns="91425" rIns="91425" bIns="91425" anchor="t" anchorCtr="0">
            <a:noAutofit/>
          </a:bodyPr>
          <a:lstStyle/>
          <a:p>
            <a:r>
              <a:rPr lang="en-US" altLang="zh-TW" dirty="0"/>
              <a:t>Trust and the Compliance–Reliance Paradigm: The Effects of Risk, Error Bias, and Reliability on Trust and Dependence</a:t>
            </a:r>
            <a:endParaRPr lang="zh-TW" altLang="en-US" dirty="0"/>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為了幫助人類管理眾多複雜系統，基於傳感器的信號系統也在許多領域蓬勃發展，例如航空 </a:t>
            </a:r>
            <a:r>
              <a:rPr lang="en-US" altLang="zh-TW" sz="1800" dirty="0"/>
              <a:t>(Pritchett, </a:t>
            </a:r>
            <a:r>
              <a:rPr lang="en-US" altLang="zh-TW" sz="1800" dirty="0" err="1"/>
              <a:t>Vándor</a:t>
            </a:r>
            <a:r>
              <a:rPr lang="en-US" altLang="zh-TW" sz="1800" dirty="0"/>
              <a:t>, &amp; Edwards, 2002)</a:t>
            </a:r>
            <a:r>
              <a:rPr lang="zh-TW" altLang="en-US" sz="1800" dirty="0"/>
              <a:t>、醫院 </a:t>
            </a:r>
            <a:r>
              <a:rPr lang="en-US" altLang="zh-TW" sz="1800" dirty="0"/>
              <a:t>(</a:t>
            </a:r>
            <a:r>
              <a:rPr lang="en-US" altLang="zh-TW" sz="1800" dirty="0" err="1"/>
              <a:t>Cvach</a:t>
            </a:r>
            <a:r>
              <a:rPr lang="en-US" altLang="zh-TW" sz="1800" dirty="0"/>
              <a:t>, 2012) </a:t>
            </a:r>
            <a:r>
              <a:rPr lang="zh-TW" altLang="en-US" sz="1800" dirty="0"/>
              <a:t>和地面交通 </a:t>
            </a:r>
            <a:r>
              <a:rPr lang="en-US" altLang="zh-TW" sz="1800" dirty="0"/>
              <a:t>(Lees &amp; Lee</a:t>
            </a:r>
            <a:r>
              <a:rPr lang="zh-TW" altLang="en-US" sz="1800" dirty="0"/>
              <a:t>，</a:t>
            </a:r>
            <a:r>
              <a:rPr lang="en-US" altLang="zh-TW" sz="1800" dirty="0"/>
              <a:t>2007</a:t>
            </a:r>
            <a:r>
              <a:rPr lang="zh-TW" altLang="en-US" sz="1800" dirty="0"/>
              <a:t>）。</a:t>
            </a:r>
            <a:endParaRPr lang="en-US" altLang="zh-TW" sz="1800" dirty="0"/>
          </a:p>
          <a:p>
            <a:r>
              <a:rPr lang="zh-TW" altLang="en-US" sz="1800" dirty="0"/>
              <a:t>由於信號系統並不總是可靠的，人類並不總是依賴於相關的信號。 指導操作者依賴的一個因素是信任（</a:t>
            </a:r>
            <a:r>
              <a:rPr lang="en-US" altLang="zh-TW" sz="1800" dirty="0"/>
              <a:t>Bliss, Gil son, &amp; Deaton, 1995</a:t>
            </a:r>
            <a:r>
              <a:rPr lang="zh-TW" altLang="en-US" sz="1800" dirty="0"/>
              <a:t>）。</a:t>
            </a:r>
            <a:endParaRPr lang="zh-TW" altLang="en-US" sz="1800" dirty="0">
              <a:latin typeface="微軟正黑體" panose="020B0604030504040204" pitchFamily="34" charset="-120"/>
              <a:ea typeface="微軟正黑體" panose="020B0604030504040204" pitchFamily="34" charset="-120"/>
            </a:endParaRPr>
          </a:p>
          <a:p>
            <a:r>
              <a:rPr lang="zh-TW" altLang="en-US" sz="1800" dirty="0"/>
              <a:t>系統錯誤類型（即誤報或未命中）會導致兩種獨立的信任類型，從而引發兩種截然不同的反應：順從和依賴（</a:t>
            </a:r>
            <a:r>
              <a:rPr lang="en-US" altLang="zh-TW" sz="1800" dirty="0"/>
              <a:t>Meyer, 2001</a:t>
            </a:r>
            <a:r>
              <a:rPr lang="zh-TW" altLang="en-US" sz="1800" dirty="0"/>
              <a:t>；</a:t>
            </a:r>
            <a:r>
              <a:rPr lang="en-US" altLang="zh-TW" sz="1800" dirty="0"/>
              <a:t>Rice,</a:t>
            </a:r>
            <a:r>
              <a:rPr lang="zh-TW" altLang="en-US" sz="1800" dirty="0"/>
              <a:t> </a:t>
            </a:r>
            <a:r>
              <a:rPr lang="en-US" altLang="zh-TW" sz="1800" dirty="0"/>
              <a:t>2009</a:t>
            </a:r>
            <a:r>
              <a:rPr lang="zh-TW" altLang="en-US" sz="1800" dirty="0"/>
              <a:t>）。</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209191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a:t>Rice (2009) </a:t>
            </a:r>
            <a:r>
              <a:rPr lang="zh-TW" altLang="en-US" sz="1800" dirty="0"/>
              <a:t>提出 </a:t>
            </a:r>
            <a:r>
              <a:rPr lang="en-US" altLang="zh-TW" sz="1800" dirty="0"/>
              <a:t>Meyer (2001) </a:t>
            </a:r>
            <a:r>
              <a:rPr lang="zh-TW" altLang="en-US" sz="1800" dirty="0"/>
              <a:t>概念化的版本：信號信任對誤報</a:t>
            </a:r>
            <a:r>
              <a:rPr lang="en-US" altLang="zh-TW" sz="1800" dirty="0"/>
              <a:t>-</a:t>
            </a:r>
            <a:r>
              <a:rPr lang="zh-TW" altLang="en-US" sz="1800" dirty="0"/>
              <a:t>遵從關係，而對非信號的信任與依賴關係。</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5" name="圖片 24">
            <a:extLst>
              <a:ext uri="{FF2B5EF4-FFF2-40B4-BE49-F238E27FC236}">
                <a16:creationId xmlns:a16="http://schemas.microsoft.com/office/drawing/2014/main" id="{B1334413-75AD-4869-8E1E-0D79BEF87262}"/>
              </a:ext>
            </a:extLst>
          </p:cNvPr>
          <p:cNvPicPr>
            <a:picLocks noChangeAspect="1"/>
          </p:cNvPicPr>
          <p:nvPr/>
        </p:nvPicPr>
        <p:blipFill>
          <a:blip r:embed="rId3"/>
          <a:stretch>
            <a:fillRect/>
          </a:stretch>
        </p:blipFill>
        <p:spPr>
          <a:xfrm>
            <a:off x="942415" y="2571750"/>
            <a:ext cx="6468378" cy="1581371"/>
          </a:xfrm>
          <a:prstGeom prst="rect">
            <a:avLst/>
          </a:prstGeom>
        </p:spPr>
      </p:pic>
    </p:spTree>
    <p:extLst>
      <p:ext uri="{BB962C8B-B14F-4D97-AF65-F5344CB8AC3E}">
        <p14:creationId xmlns:p14="http://schemas.microsoft.com/office/powerpoint/2010/main" val="213780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2724300"/>
          </a:xfrm>
        </p:spPr>
        <p:txBody>
          <a:bodyPr/>
          <a:lstStyle/>
          <a:p>
            <a:r>
              <a:rPr lang="zh-TW" altLang="en-US" dirty="0"/>
              <a:t>系統可靠水準</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endParaRPr lang="en-US" altLang="zh-TW" sz="1600" dirty="0"/>
          </a:p>
          <a:p>
            <a:pPr marL="34290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endParaRPr lang="zh-TW" altLang="en-US" sz="1600" spc="600" dirty="0">
              <a:solidFill>
                <a:srgbClr val="595149"/>
              </a:solidFill>
              <a:latin typeface="微軟正黑體" panose="020B0604030504040204" pitchFamily="34" charset="-120"/>
              <a:ea typeface="微軟正黑體" panose="020B0604030504040204" pitchFamily="34" charset="-120"/>
            </a:endParaRPr>
          </a:p>
          <a:p>
            <a:pPr marL="342900" indent="-342900">
              <a:spcBef>
                <a:spcPts val="0"/>
              </a:spcBef>
              <a:buClr>
                <a:srgbClr val="000000"/>
              </a:buClr>
              <a:buSzPts val="1400"/>
              <a:buFont typeface="Wingdings" panose="05000000000000000000" pitchFamily="2" charset="2"/>
              <a:buChar char="l"/>
              <a:defRPr/>
            </a:pPr>
            <a:r>
              <a:rPr lang="zh-TW" altLang="en-US" sz="1600" dirty="0">
                <a:solidFill>
                  <a:srgbClr val="000000"/>
                </a:solidFill>
                <a:latin typeface="Arial"/>
                <a:ea typeface="Arial"/>
                <a:cs typeface="Arial"/>
                <a:sym typeface="Arial"/>
              </a:rPr>
              <a:t>自動化錯誤類型的可靠性影響信任和性能：網絡領域的實證研究</a:t>
            </a:r>
            <a:endParaRPr lang="en-US" altLang="zh-TW" sz="1600" dirty="0">
              <a:solidFill>
                <a:srgbClr val="000000"/>
              </a:solidFill>
              <a:latin typeface="Arial"/>
              <a:ea typeface="Arial"/>
              <a:cs typeface="Arial"/>
              <a:sym typeface="Arial"/>
            </a:endParaRP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環境負荷</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職業與非職業駕駛因疲勞而產生之駕駛行威績效與風險差異之研究</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不同酒精濃度下酒價回饋對駕駛意願及行為績效的影響</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使用生理數據結合即時旅行資訊的潛在認知效應預測混合路線選擇模型</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通過技術協助駕駛的合作行為 </a:t>
            </a:r>
            <a:r>
              <a:rPr lang="en-US" altLang="zh-TW" sz="1600" dirty="0"/>
              <a:t>– HMI </a:t>
            </a:r>
            <a:r>
              <a:rPr lang="zh-TW" altLang="en-US" sz="1600" dirty="0"/>
              <a:t>、駕駛接受度影響駕駛的行為和負荷量</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多種交通訊息源對路徑選擇的影響</a:t>
            </a:r>
            <a:endParaRPr lang="en-US" altLang="zh-TW" sz="1600" dirty="0"/>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6" name="文字方塊 5">
            <a:extLst>
              <a:ext uri="{FF2B5EF4-FFF2-40B4-BE49-F238E27FC236}">
                <a16:creationId xmlns:a16="http://schemas.microsoft.com/office/drawing/2014/main" id="{2351068B-AE60-4626-B91F-55110258FE5C}"/>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320066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Dixon </a:t>
            </a:r>
            <a:r>
              <a:rPr lang="zh-TW" altLang="en-US" dirty="0"/>
              <a:t>和 </a:t>
            </a:r>
            <a:r>
              <a:rPr lang="en-US" altLang="zh-TW" dirty="0" err="1"/>
              <a:t>Wickens</a:t>
            </a:r>
            <a:r>
              <a:rPr lang="en-US" altLang="zh-TW" dirty="0"/>
              <a:t> (2006) </a:t>
            </a:r>
            <a:r>
              <a:rPr lang="zh-TW" altLang="en-US" dirty="0"/>
              <a:t>報告了易誤報 </a:t>
            </a:r>
            <a:r>
              <a:rPr lang="en-US" altLang="zh-TW" dirty="0"/>
              <a:t>(FP) </a:t>
            </a:r>
            <a:r>
              <a:rPr lang="zh-TW" altLang="en-US" dirty="0"/>
              <a:t>系統降低了合規性，而易錯 </a:t>
            </a:r>
            <a:r>
              <a:rPr lang="en-US" altLang="zh-TW" dirty="0"/>
              <a:t>(MP) </a:t>
            </a:r>
            <a:r>
              <a:rPr lang="zh-TW" altLang="en-US" dirty="0"/>
              <a:t>系統降低了遵守性。</a:t>
            </a:r>
            <a:endParaRPr lang="en-US" altLang="zh-TW" dirty="0"/>
          </a:p>
          <a:p>
            <a:r>
              <a:rPr lang="zh-TW" altLang="en-US" dirty="0"/>
              <a:t>不清楚錯誤警報和未命中是否僅影響導致獨立響應的兩種類型的信任（即上頁），或者對信號的信任是否會影響合規性和依賴（即下圖）。</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圖片 22">
            <a:extLst>
              <a:ext uri="{FF2B5EF4-FFF2-40B4-BE49-F238E27FC236}">
                <a16:creationId xmlns:a16="http://schemas.microsoft.com/office/drawing/2014/main" id="{FA95C1DD-2E10-4BED-BF38-98A579842FC3}"/>
              </a:ext>
            </a:extLst>
          </p:cNvPr>
          <p:cNvPicPr>
            <a:picLocks noChangeAspect="1"/>
          </p:cNvPicPr>
          <p:nvPr/>
        </p:nvPicPr>
        <p:blipFill>
          <a:blip r:embed="rId3"/>
          <a:stretch>
            <a:fillRect/>
          </a:stretch>
        </p:blipFill>
        <p:spPr>
          <a:xfrm>
            <a:off x="1080239" y="3427692"/>
            <a:ext cx="5755989" cy="1430381"/>
          </a:xfrm>
          <a:prstGeom prst="rect">
            <a:avLst/>
          </a:prstGeom>
        </p:spPr>
      </p:pic>
    </p:spTree>
    <p:extLst>
      <p:ext uri="{BB962C8B-B14F-4D97-AF65-F5344CB8AC3E}">
        <p14:creationId xmlns:p14="http://schemas.microsoft.com/office/powerpoint/2010/main" val="1278407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Rice (2009)</a:t>
            </a:r>
            <a:r>
              <a:rPr lang="zh-TW" altLang="en-US" dirty="0"/>
              <a:t>認為存在影響兩種反應只有單一的信任（圖 </a:t>
            </a:r>
            <a:r>
              <a:rPr lang="en-US" altLang="zh-TW" dirty="0"/>
              <a:t>2a</a:t>
            </a:r>
            <a:r>
              <a:rPr lang="zh-TW" altLang="en-US" dirty="0"/>
              <a:t>）或存在影響遵守和依賴的兩種類型的信任（圖 </a:t>
            </a:r>
            <a:r>
              <a:rPr lang="en-US" altLang="zh-TW" dirty="0"/>
              <a:t>2b</a:t>
            </a:r>
            <a:r>
              <a:rPr lang="zh-TW" altLang="en-US" dirty="0"/>
              <a:t>）。</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內容版面配置區 3">
            <a:extLst>
              <a:ext uri="{FF2B5EF4-FFF2-40B4-BE49-F238E27FC236}">
                <a16:creationId xmlns:a16="http://schemas.microsoft.com/office/drawing/2014/main" id="{A2B1C46E-D79F-4690-BC16-99FA1C3180C1}"/>
              </a:ext>
            </a:extLst>
          </p:cNvPr>
          <p:cNvPicPr>
            <a:picLocks noChangeAspect="1"/>
          </p:cNvPicPr>
          <p:nvPr/>
        </p:nvPicPr>
        <p:blipFill>
          <a:blip r:embed="rId3"/>
          <a:stretch>
            <a:fillRect/>
          </a:stretch>
        </p:blipFill>
        <p:spPr>
          <a:xfrm>
            <a:off x="1961902" y="2487353"/>
            <a:ext cx="4059479" cy="2033437"/>
          </a:xfrm>
          <a:prstGeom prst="rect">
            <a:avLst/>
          </a:prstGeom>
          <a:noFill/>
          <a:ln>
            <a:noFill/>
          </a:ln>
        </p:spPr>
      </p:pic>
    </p:spTree>
    <p:extLst>
      <p:ext uri="{BB962C8B-B14F-4D97-AF65-F5344CB8AC3E}">
        <p14:creationId xmlns:p14="http://schemas.microsoft.com/office/powerpoint/2010/main" val="99375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結果</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6" name="內容版面配置區 3">
            <a:extLst>
              <a:ext uri="{FF2B5EF4-FFF2-40B4-BE49-F238E27FC236}">
                <a16:creationId xmlns:a16="http://schemas.microsoft.com/office/drawing/2014/main" id="{5FB6031E-4CBF-4F88-8BC1-C1E5472C485E}"/>
              </a:ext>
            </a:extLst>
          </p:cNvPr>
          <p:cNvPicPr>
            <a:picLocks noChangeAspect="1"/>
          </p:cNvPicPr>
          <p:nvPr/>
        </p:nvPicPr>
        <p:blipFill>
          <a:blip r:embed="rId3"/>
          <a:stretch>
            <a:fillRect/>
          </a:stretch>
        </p:blipFill>
        <p:spPr>
          <a:xfrm>
            <a:off x="1555222" y="1586628"/>
            <a:ext cx="5258400" cy="3049872"/>
          </a:xfrm>
          <a:prstGeom prst="rect">
            <a:avLst/>
          </a:prstGeom>
          <a:noFill/>
          <a:ln>
            <a:noFill/>
          </a:ln>
        </p:spPr>
      </p:pic>
      <p:sp>
        <p:nvSpPr>
          <p:cNvPr id="2" name="矩形 1">
            <a:extLst>
              <a:ext uri="{FF2B5EF4-FFF2-40B4-BE49-F238E27FC236}">
                <a16:creationId xmlns:a16="http://schemas.microsoft.com/office/drawing/2014/main" id="{78080EB0-C572-4070-AB20-7E08D4B62924}"/>
              </a:ext>
            </a:extLst>
          </p:cNvPr>
          <p:cNvSpPr/>
          <p:nvPr/>
        </p:nvSpPr>
        <p:spPr>
          <a:xfrm>
            <a:off x="1186272" y="1845077"/>
            <a:ext cx="1082348" cy="307777"/>
          </a:xfrm>
          <a:prstGeom prst="rect">
            <a:avLst/>
          </a:prstGeom>
        </p:spPr>
        <p:txBody>
          <a:bodyPr wrap="none">
            <a:spAutoFit/>
          </a:bodyPr>
          <a:lstStyle/>
          <a:p>
            <a:r>
              <a:rPr lang="zh-TW" altLang="en-US" dirty="0"/>
              <a:t>抽象的歸因</a:t>
            </a:r>
          </a:p>
        </p:txBody>
      </p:sp>
    </p:spTree>
    <p:extLst>
      <p:ext uri="{BB962C8B-B14F-4D97-AF65-F5344CB8AC3E}">
        <p14:creationId xmlns:p14="http://schemas.microsoft.com/office/powerpoint/2010/main" val="140410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總結</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587500"/>
            <a:ext cx="3557100"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600" dirty="0"/>
              <a:t>88 </a:t>
            </a:r>
            <a:r>
              <a:rPr lang="zh-TW" altLang="en-US" sz="1600" dirty="0"/>
              <a:t>名本科生（</a:t>
            </a:r>
            <a:r>
              <a:rPr lang="en-US" altLang="zh-TW" sz="1600" dirty="0"/>
              <a:t>56 </a:t>
            </a:r>
            <a:r>
              <a:rPr lang="zh-TW" altLang="en-US" sz="1600" dirty="0"/>
              <a:t>名女性；平均年齡 </a:t>
            </a:r>
            <a:r>
              <a:rPr lang="en-US" altLang="zh-TW" sz="1600" dirty="0"/>
              <a:t>= 19.28 </a:t>
            </a:r>
            <a:r>
              <a:rPr lang="zh-TW" altLang="en-US" sz="1600" dirty="0"/>
              <a:t>歲，</a:t>
            </a:r>
            <a:r>
              <a:rPr lang="en-US" altLang="zh-TW" sz="1600" dirty="0"/>
              <a:t>SD = 2.13 </a:t>
            </a:r>
            <a:r>
              <a:rPr lang="zh-TW" altLang="en-US" sz="1600" dirty="0"/>
              <a:t>歲）</a:t>
            </a:r>
            <a:endParaRPr lang="en-US" altLang="zh-TW" sz="1600" dirty="0"/>
          </a:p>
          <a:p>
            <a:pPr lvl="1"/>
            <a:r>
              <a:rPr lang="zh-TW" altLang="en-US" sz="1800" dirty="0"/>
              <a:t>所有參與者視力正常</a:t>
            </a:r>
            <a:endParaRPr lang="en-US" altLang="zh-TW" sz="1800" dirty="0"/>
          </a:p>
          <a:p>
            <a:pPr lvl="1"/>
            <a:r>
              <a:rPr lang="zh-TW" altLang="en-US" sz="1800" dirty="0"/>
              <a:t>參與者沒有色差或聽力障礙</a:t>
            </a:r>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矩形 2">
            <a:extLst>
              <a:ext uri="{FF2B5EF4-FFF2-40B4-BE49-F238E27FC236}">
                <a16:creationId xmlns:a16="http://schemas.microsoft.com/office/drawing/2014/main" id="{F800C56C-52FF-4EED-861F-5838CB1AEB0B}"/>
              </a:ext>
            </a:extLst>
          </p:cNvPr>
          <p:cNvSpPr/>
          <p:nvPr/>
        </p:nvSpPr>
        <p:spPr>
          <a:xfrm>
            <a:off x="4278317" y="1729569"/>
            <a:ext cx="3557100" cy="830997"/>
          </a:xfrm>
          <a:prstGeom prst="rect">
            <a:avLst/>
          </a:prstGeom>
        </p:spPr>
        <p:txBody>
          <a:bodyPr wrap="square">
            <a:spAutoFit/>
          </a:bodyPr>
          <a:lstStyle/>
          <a:p>
            <a:pPr indent="-355600">
              <a:buClr>
                <a:schemeClr val="accent4"/>
              </a:buClr>
              <a:buSzPts val="2000"/>
              <a:buFont typeface="Roboto Condensed Light"/>
            </a:pPr>
            <a:r>
              <a:rPr lang="en-US" altLang="zh-TW" sz="1600" dirty="0">
                <a:solidFill>
                  <a:schemeClr val="dk1"/>
                </a:solidFill>
                <a:latin typeface="Roboto Condensed Light"/>
              </a:rPr>
              <a:t>2</a:t>
            </a:r>
            <a:r>
              <a:rPr lang="zh-TW" altLang="en-US" sz="1600" dirty="0">
                <a:solidFill>
                  <a:schemeClr val="dk1"/>
                </a:solidFill>
                <a:latin typeface="Roboto Condensed Light"/>
              </a:rPr>
              <a:t>台</a:t>
            </a:r>
            <a:r>
              <a:rPr lang="zh-TW" altLang="en-US" sz="1600" dirty="0">
                <a:solidFill>
                  <a:schemeClr val="dk1"/>
                </a:solidFill>
                <a:latin typeface="Roboto Condensed Light"/>
                <a:sym typeface="Roboto Condensed Light"/>
              </a:rPr>
              <a:t>配備 </a:t>
            </a:r>
            <a:r>
              <a:rPr lang="en-US" altLang="zh-TW" sz="1600" dirty="0">
                <a:solidFill>
                  <a:schemeClr val="dk1"/>
                </a:solidFill>
                <a:latin typeface="Roboto Condensed Light"/>
                <a:sym typeface="Roboto Condensed Light"/>
              </a:rPr>
              <a:t>12 </a:t>
            </a:r>
            <a:r>
              <a:rPr lang="zh-TW" altLang="en-US" sz="1600" dirty="0">
                <a:solidFill>
                  <a:schemeClr val="dk1"/>
                </a:solidFill>
                <a:latin typeface="Roboto Condensed Light"/>
                <a:sym typeface="Roboto Condensed Light"/>
              </a:rPr>
              <a:t>英寸的桌機上。 </a:t>
            </a:r>
            <a:endParaRPr lang="en-US" altLang="zh-TW" sz="1600" dirty="0">
              <a:solidFill>
                <a:schemeClr val="dk1"/>
              </a:solidFill>
              <a:latin typeface="Roboto Condensed Light"/>
              <a:sym typeface="Roboto Condensed Light"/>
            </a:endParaRPr>
          </a:p>
          <a:p>
            <a:pPr indent="-355600">
              <a:buClr>
                <a:schemeClr val="accent4"/>
              </a:buClr>
              <a:buSzPts val="2000"/>
              <a:buFont typeface="Roboto Condensed Light"/>
            </a:pPr>
            <a:r>
              <a:rPr lang="en-US" altLang="zh-TW" sz="1600" dirty="0">
                <a:solidFill>
                  <a:schemeClr val="dk1"/>
                </a:solidFill>
                <a:latin typeface="Roboto Condensed Light"/>
                <a:sym typeface="Roboto Condensed Light"/>
              </a:rPr>
              <a:t>RadioShack® PRO-100 </a:t>
            </a:r>
            <a:r>
              <a:rPr lang="zh-TW" altLang="en-US" sz="1600" dirty="0">
                <a:solidFill>
                  <a:schemeClr val="dk1"/>
                </a:solidFill>
                <a:latin typeface="Roboto Condensed Light"/>
                <a:sym typeface="Roboto Condensed Light"/>
              </a:rPr>
              <a:t>耳機耳機呈現聽覺警報。</a:t>
            </a:r>
          </a:p>
        </p:txBody>
      </p:sp>
    </p:spTree>
    <p:extLst>
      <p:ext uri="{BB962C8B-B14F-4D97-AF65-F5344CB8AC3E}">
        <p14:creationId xmlns:p14="http://schemas.microsoft.com/office/powerpoint/2010/main" val="710597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AFD68F-89A3-44DC-9AE3-287EA5025713}"/>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A1005C5D-4E44-4056-A5BA-9066B115DEF7}"/>
              </a:ext>
            </a:extLst>
          </p:cNvPr>
          <p:cNvSpPr>
            <a:spLocks noGrp="1"/>
          </p:cNvSpPr>
          <p:nvPr>
            <p:ph type="body" idx="1"/>
          </p:nvPr>
        </p:nvSpPr>
        <p:spPr>
          <a:xfrm>
            <a:off x="814275" y="1537988"/>
            <a:ext cx="3378300" cy="2724300"/>
          </a:xfrm>
        </p:spPr>
        <p:txBody>
          <a:bodyPr/>
          <a:lstStyle/>
          <a:p>
            <a:r>
              <a:rPr lang="zh-TW" altLang="en-US" dirty="0"/>
              <a:t>主任務</a:t>
            </a:r>
            <a:r>
              <a:rPr lang="en-US" altLang="zh-TW" dirty="0"/>
              <a:t>:</a:t>
            </a:r>
          </a:p>
          <a:p>
            <a:pPr lvl="1"/>
            <a:r>
              <a:rPr lang="zh-TW" altLang="en-US" sz="1800" dirty="0"/>
              <a:t>參與者在飛行模擬中飛行，須保持足夠燃料和穩定性，以上任務都由數字鍵操作。</a:t>
            </a:r>
          </a:p>
          <a:p>
            <a:r>
              <a:rPr lang="zh-TW" altLang="en-US" dirty="0"/>
              <a:t>次任務</a:t>
            </a:r>
            <a:r>
              <a:rPr lang="en-US" altLang="zh-TW" dirty="0"/>
              <a:t>:</a:t>
            </a:r>
          </a:p>
          <a:p>
            <a:pPr marL="558800" lvl="1" indent="0">
              <a:buNone/>
            </a:pPr>
            <a:endParaRPr lang="en-US" altLang="zh-TW" dirty="0"/>
          </a:p>
        </p:txBody>
      </p:sp>
      <p:sp>
        <p:nvSpPr>
          <p:cNvPr id="4" name="文字版面配置區 3">
            <a:extLst>
              <a:ext uri="{FF2B5EF4-FFF2-40B4-BE49-F238E27FC236}">
                <a16:creationId xmlns:a16="http://schemas.microsoft.com/office/drawing/2014/main" id="{8E7F2E24-AF91-4C74-A25F-AF3A9D01F39D}"/>
              </a:ext>
            </a:extLst>
          </p:cNvPr>
          <p:cNvSpPr>
            <a:spLocks noGrp="1"/>
          </p:cNvSpPr>
          <p:nvPr>
            <p:ph type="body" idx="2"/>
          </p:nvPr>
        </p:nvSpPr>
        <p:spPr>
          <a:xfrm>
            <a:off x="4396123" y="1537988"/>
            <a:ext cx="4486620" cy="2724300"/>
          </a:xfrm>
        </p:spPr>
        <p:txBody>
          <a:bodyPr/>
          <a:lstStyle/>
          <a:p>
            <a:r>
              <a:rPr lang="zh-TW" altLang="en-US" dirty="0"/>
              <a:t>因子</a:t>
            </a:r>
            <a:r>
              <a:rPr lang="en-US" altLang="zh-TW" dirty="0"/>
              <a:t>:</a:t>
            </a:r>
          </a:p>
          <a:p>
            <a:pPr lvl="1"/>
            <a:r>
              <a:rPr lang="en-US" altLang="zh-TW" sz="1800" dirty="0"/>
              <a:t>2</a:t>
            </a:r>
            <a:r>
              <a:rPr lang="zh-TW" altLang="en-US" sz="1800" dirty="0"/>
              <a:t>（誤差偏差：</a:t>
            </a:r>
            <a:r>
              <a:rPr lang="en-US" altLang="zh-TW" sz="1800" dirty="0"/>
              <a:t>FP</a:t>
            </a:r>
            <a:r>
              <a:rPr lang="zh-TW" altLang="en-US" sz="1800" dirty="0"/>
              <a:t>、</a:t>
            </a:r>
            <a:r>
              <a:rPr lang="en-US" altLang="zh-TW" sz="1800" dirty="0"/>
              <a:t>MP</a:t>
            </a:r>
            <a:r>
              <a:rPr lang="zh-TW" altLang="en-US" sz="1800" dirty="0"/>
              <a:t>）</a:t>
            </a:r>
            <a:endParaRPr lang="en-US" altLang="zh-TW" sz="1800" dirty="0"/>
          </a:p>
          <a:p>
            <a:pPr lvl="1"/>
            <a:r>
              <a:rPr lang="en-US" altLang="zh-TW" sz="1800" dirty="0"/>
              <a:t>2</a:t>
            </a:r>
            <a:r>
              <a:rPr lang="zh-TW" altLang="en-US" sz="1800" dirty="0"/>
              <a:t>（可靠性：</a:t>
            </a:r>
            <a:r>
              <a:rPr lang="en-US" altLang="zh-TW" sz="1800" dirty="0"/>
              <a:t>90%</a:t>
            </a:r>
            <a:r>
              <a:rPr lang="zh-TW" altLang="en-US" sz="1800" dirty="0"/>
              <a:t>、</a:t>
            </a:r>
            <a:r>
              <a:rPr lang="en-US" altLang="zh-TW" sz="1800" dirty="0"/>
              <a:t>60%</a:t>
            </a:r>
            <a:r>
              <a:rPr lang="zh-TW" altLang="en-US" sz="1800" dirty="0"/>
              <a:t>）</a:t>
            </a:r>
            <a:endParaRPr lang="en-US" altLang="zh-TW" sz="1800" dirty="0"/>
          </a:p>
          <a:p>
            <a:pPr lvl="1"/>
            <a:r>
              <a:rPr lang="en-US" altLang="zh-TW" sz="1800" dirty="0"/>
              <a:t>2</a:t>
            </a:r>
            <a:r>
              <a:rPr lang="zh-TW" altLang="en-US" sz="1800" dirty="0"/>
              <a:t>（風險：高、低）</a:t>
            </a:r>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7" name="矩形 6">
            <a:extLst>
              <a:ext uri="{FF2B5EF4-FFF2-40B4-BE49-F238E27FC236}">
                <a16:creationId xmlns:a16="http://schemas.microsoft.com/office/drawing/2014/main" id="{E158BF03-38A7-466A-B018-B42823209CAD}"/>
              </a:ext>
            </a:extLst>
          </p:cNvPr>
          <p:cNvSpPr/>
          <p:nvPr/>
        </p:nvSpPr>
        <p:spPr>
          <a:xfrm>
            <a:off x="1211770" y="3735262"/>
            <a:ext cx="5771603" cy="1323439"/>
          </a:xfrm>
          <a:prstGeom prst="rect">
            <a:avLst/>
          </a:prstGeom>
        </p:spPr>
        <p:txBody>
          <a:bodyPr wrap="square">
            <a:spAutoFit/>
          </a:bodyPr>
          <a:lstStyle/>
          <a:p>
            <a:pPr marL="342900" lvl="1" indent="-342900">
              <a:buFont typeface="Arial" panose="020B0604020202020204" pitchFamily="34" charset="0"/>
              <a:buChar char="•"/>
            </a:pPr>
            <a:r>
              <a:rPr lang="zh-TW" altLang="en-US" sz="2000" dirty="0">
                <a:solidFill>
                  <a:schemeClr val="dk1"/>
                </a:solidFill>
                <a:latin typeface="Roboto Condensed Light"/>
                <a:sym typeface="Roboto Condensed Light"/>
              </a:rPr>
              <a:t>參與者觀看了水箱的航拍照片，紅色包圍來表示圖像的四個像限之一中存在水箱。如果輔助診斷發現有水箱會發出警報，沒有水箱則不會。</a:t>
            </a:r>
            <a:endParaRPr lang="en-US" altLang="zh-TW" sz="2000" dirty="0">
              <a:solidFill>
                <a:schemeClr val="dk1"/>
              </a:solidFill>
              <a:latin typeface="Roboto Condensed Light"/>
              <a:sym typeface="Roboto Condensed Light"/>
            </a:endParaRPr>
          </a:p>
          <a:p>
            <a:pPr marL="342900" lvl="1" indent="-342900">
              <a:buFont typeface="Arial" panose="020B0604020202020204" pitchFamily="34" charset="0"/>
              <a:buChar char="•"/>
            </a:pPr>
            <a:r>
              <a:rPr lang="zh-TW" altLang="en-US" sz="2000" dirty="0">
                <a:solidFill>
                  <a:schemeClr val="dk1"/>
                </a:solidFill>
                <a:latin typeface="Roboto Condensed Light"/>
                <a:ea typeface="Roboto Condensed Light"/>
                <a:sym typeface="Roboto Condensed Light"/>
              </a:rPr>
              <a:t>由</a:t>
            </a:r>
            <a:r>
              <a:rPr lang="en-US" altLang="zh-TW" sz="2000" dirty="0"/>
              <a:t>Madsen&amp;</a:t>
            </a:r>
            <a:r>
              <a:rPr lang="zh-TW" altLang="en-US" sz="2000" dirty="0"/>
              <a:t> </a:t>
            </a:r>
            <a:r>
              <a:rPr lang="en-US" altLang="zh-TW" sz="2000" dirty="0"/>
              <a:t>Gregor(2000)</a:t>
            </a:r>
            <a:r>
              <a:rPr lang="zh-TW" altLang="en-US" sz="2000" dirty="0"/>
              <a:t>的問卷收集數據</a:t>
            </a:r>
            <a:endParaRPr lang="en-US" altLang="zh-TW" sz="2000" dirty="0">
              <a:solidFill>
                <a:schemeClr val="dk1"/>
              </a:solidFill>
              <a:latin typeface="Roboto Condensed Light"/>
              <a:ea typeface="Roboto Condensed Light"/>
              <a:sym typeface="Roboto Condensed Light"/>
            </a:endParaRPr>
          </a:p>
        </p:txBody>
      </p:sp>
    </p:spTree>
    <p:extLst>
      <p:ext uri="{BB962C8B-B14F-4D97-AF65-F5344CB8AC3E}">
        <p14:creationId xmlns:p14="http://schemas.microsoft.com/office/powerpoint/2010/main" val="1980499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AFD68F-89A3-44DC-9AE3-287EA5025713}"/>
              </a:ext>
            </a:extLst>
          </p:cNvPr>
          <p:cNvSpPr>
            <a:spLocks noGrp="1"/>
          </p:cNvSpPr>
          <p:nvPr>
            <p:ph type="title"/>
          </p:nvPr>
        </p:nvSpPr>
        <p:spPr/>
        <p:txBody>
          <a:bodyPr/>
          <a:lstStyle/>
          <a:p>
            <a:endParaRPr lang="zh-TW" altLang="en-US"/>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8" name="文字版面配置區 7">
            <a:extLst>
              <a:ext uri="{FF2B5EF4-FFF2-40B4-BE49-F238E27FC236}">
                <a16:creationId xmlns:a16="http://schemas.microsoft.com/office/drawing/2014/main" id="{6B871980-0AA3-4557-8C5B-83B201058F12}"/>
              </a:ext>
            </a:extLst>
          </p:cNvPr>
          <p:cNvSpPr>
            <a:spLocks noGrp="1"/>
          </p:cNvSpPr>
          <p:nvPr>
            <p:ph type="body" idx="1"/>
          </p:nvPr>
        </p:nvSpPr>
        <p:spPr/>
        <p:txBody>
          <a:bodyPr/>
          <a:lstStyle/>
          <a:p>
            <a:endParaRPr lang="zh-TW" altLang="en-US"/>
          </a:p>
        </p:txBody>
      </p:sp>
      <p:sp>
        <p:nvSpPr>
          <p:cNvPr id="10" name="文字版面配置區 9">
            <a:extLst>
              <a:ext uri="{FF2B5EF4-FFF2-40B4-BE49-F238E27FC236}">
                <a16:creationId xmlns:a16="http://schemas.microsoft.com/office/drawing/2014/main" id="{F06B41F1-A0B8-4ED7-B56B-FA86F81CEAC0}"/>
              </a:ext>
            </a:extLst>
          </p:cNvPr>
          <p:cNvSpPr>
            <a:spLocks noGrp="1"/>
          </p:cNvSpPr>
          <p:nvPr>
            <p:ph type="body" idx="2"/>
          </p:nvPr>
        </p:nvSpPr>
        <p:spPr/>
        <p:txBody>
          <a:bodyPr/>
          <a:lstStyle/>
          <a:p>
            <a:endParaRPr lang="zh-TW" altLang="en-US"/>
          </a:p>
        </p:txBody>
      </p:sp>
      <p:pic>
        <p:nvPicPr>
          <p:cNvPr id="11" name="圖片 10">
            <a:extLst>
              <a:ext uri="{FF2B5EF4-FFF2-40B4-BE49-F238E27FC236}">
                <a16:creationId xmlns:a16="http://schemas.microsoft.com/office/drawing/2014/main" id="{9FB25F17-0C75-4A02-9ED0-8E571FFE3788}"/>
              </a:ext>
            </a:extLst>
          </p:cNvPr>
          <p:cNvPicPr>
            <a:picLocks noChangeAspect="1"/>
          </p:cNvPicPr>
          <p:nvPr/>
        </p:nvPicPr>
        <p:blipFill>
          <a:blip r:embed="rId3"/>
          <a:stretch>
            <a:fillRect/>
          </a:stretch>
        </p:blipFill>
        <p:spPr>
          <a:xfrm>
            <a:off x="679939" y="1363729"/>
            <a:ext cx="6085081" cy="3779771"/>
          </a:xfrm>
          <a:prstGeom prst="rect">
            <a:avLst/>
          </a:prstGeom>
        </p:spPr>
      </p:pic>
    </p:spTree>
    <p:extLst>
      <p:ext uri="{BB962C8B-B14F-4D97-AF65-F5344CB8AC3E}">
        <p14:creationId xmlns:p14="http://schemas.microsoft.com/office/powerpoint/2010/main" val="324241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4">
            <a:extLst>
              <a:ext uri="{FF2B5EF4-FFF2-40B4-BE49-F238E27FC236}">
                <a16:creationId xmlns:a16="http://schemas.microsoft.com/office/drawing/2014/main" id="{A52EAF5E-402F-496E-9E34-45D773520B1D}"/>
              </a:ext>
            </a:extLst>
          </p:cNvPr>
          <p:cNvSpPr>
            <a:spLocks noGrp="1"/>
          </p:cNvSpPr>
          <p:nvPr>
            <p:ph type="title"/>
          </p:nvPr>
        </p:nvSpPr>
        <p:spPr/>
        <p:txBody>
          <a:bodyPr/>
          <a:lstStyle/>
          <a:p>
            <a:endParaRPr lang="zh-TW" altLang="en-US"/>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10" name="內容版面配置區 3">
            <a:extLst>
              <a:ext uri="{FF2B5EF4-FFF2-40B4-BE49-F238E27FC236}">
                <a16:creationId xmlns:a16="http://schemas.microsoft.com/office/drawing/2014/main" id="{6CB47344-9AA8-47A9-BAED-9F1AC8E70899}"/>
              </a:ext>
            </a:extLst>
          </p:cNvPr>
          <p:cNvPicPr>
            <a:picLocks noChangeAspect="1"/>
          </p:cNvPicPr>
          <p:nvPr/>
        </p:nvPicPr>
        <p:blipFill>
          <a:blip r:embed="rId2"/>
          <a:stretch>
            <a:fillRect/>
          </a:stretch>
        </p:blipFill>
        <p:spPr>
          <a:xfrm>
            <a:off x="5720104" y="1855910"/>
            <a:ext cx="3232561" cy="2293256"/>
          </a:xfrm>
          <a:prstGeom prst="rect">
            <a:avLst/>
          </a:prstGeom>
          <a:noFill/>
          <a:ln>
            <a:noFill/>
          </a:ln>
        </p:spPr>
      </p:pic>
      <p:sp>
        <p:nvSpPr>
          <p:cNvPr id="18" name="文字版面配置區 17">
            <a:extLst>
              <a:ext uri="{FF2B5EF4-FFF2-40B4-BE49-F238E27FC236}">
                <a16:creationId xmlns:a16="http://schemas.microsoft.com/office/drawing/2014/main" id="{67D56400-58EF-4541-8B51-F92FF5445614}"/>
              </a:ext>
            </a:extLst>
          </p:cNvPr>
          <p:cNvSpPr>
            <a:spLocks noGrp="1"/>
          </p:cNvSpPr>
          <p:nvPr>
            <p:ph type="body" idx="1"/>
          </p:nvPr>
        </p:nvSpPr>
        <p:spPr>
          <a:xfrm>
            <a:off x="814388" y="1538288"/>
            <a:ext cx="4759098" cy="2616070"/>
          </a:xfrm>
          <a:prstGeom prst="rect">
            <a:avLst/>
          </a:prstGeom>
        </p:spPr>
        <p:txBody>
          <a:bodyPr wrap="square">
            <a:spAutoFit/>
          </a:bodyPr>
          <a:lstStyle/>
          <a:p>
            <a:pPr>
              <a:buClr>
                <a:schemeClr val="accent4"/>
              </a:buClr>
              <a:buSzPts val="2000"/>
            </a:pPr>
            <a:r>
              <a:rPr lang="zh-TW" altLang="en-US" sz="2000" dirty="0">
                <a:solidFill>
                  <a:schemeClr val="dk1"/>
                </a:solidFill>
                <a:latin typeface="Roboto Condensed Light"/>
                <a:sym typeface="Roboto Condensed Light"/>
              </a:rPr>
              <a:t>遵守</a:t>
            </a:r>
            <a:r>
              <a:rPr lang="en-US" altLang="zh-TW" dirty="0"/>
              <a:t>:</a:t>
            </a:r>
          </a:p>
          <a:p>
            <a:pPr lvl="1"/>
            <a:r>
              <a:rPr lang="zh-TW" altLang="en-US" sz="1800" b="1" dirty="0">
                <a:solidFill>
                  <a:schemeClr val="dk1"/>
                </a:solidFill>
                <a:latin typeface="Roboto Condensed Light"/>
                <a:sym typeface="Roboto Condensed Light"/>
              </a:rPr>
              <a:t>可靠性</a:t>
            </a:r>
            <a:r>
              <a:rPr lang="zh-TW" altLang="en-US" sz="1800" dirty="0">
                <a:solidFill>
                  <a:schemeClr val="dk1"/>
                </a:solidFill>
                <a:latin typeface="Roboto Condensed Light"/>
                <a:sym typeface="Roboto Condensed Light"/>
              </a:rPr>
              <a:t>和</a:t>
            </a:r>
            <a:r>
              <a:rPr lang="zh-TW" altLang="en-US" sz="1800" b="1" dirty="0"/>
              <a:t>誤差偏差</a:t>
            </a:r>
            <a:r>
              <a:rPr lang="zh-TW" altLang="en-US" sz="1800" dirty="0">
                <a:solidFill>
                  <a:schemeClr val="dk1"/>
                </a:solidFill>
                <a:latin typeface="Roboto Condensed Light"/>
                <a:sym typeface="Roboto Condensed Light"/>
              </a:rPr>
              <a:t>之間存在顯著的交互作用，</a:t>
            </a:r>
            <a:r>
              <a:rPr lang="en-US" altLang="zh-TW" sz="1800" dirty="0">
                <a:solidFill>
                  <a:schemeClr val="dk1"/>
                </a:solidFill>
                <a:latin typeface="Roboto Condensed Light"/>
                <a:ea typeface="Roboto Condensed Light"/>
                <a:sym typeface="Roboto Condensed Light"/>
              </a:rPr>
              <a:t>F(1, 84) = 77.45</a:t>
            </a:r>
            <a:r>
              <a:rPr lang="zh-TW" altLang="en-US" sz="1800" dirty="0">
                <a:solidFill>
                  <a:schemeClr val="dk1"/>
                </a:solidFill>
                <a:latin typeface="Roboto Condensed Light"/>
                <a:sym typeface="Roboto Condensed Light"/>
              </a:rPr>
              <a:t>，</a:t>
            </a:r>
            <a:r>
              <a:rPr lang="en-US" altLang="zh-TW" sz="1800" dirty="0">
                <a:solidFill>
                  <a:schemeClr val="dk1"/>
                </a:solidFill>
                <a:latin typeface="Roboto Condensed Light"/>
                <a:ea typeface="Roboto Condensed Light"/>
                <a:sym typeface="Roboto Condensed Light"/>
              </a:rPr>
              <a:t>p &lt; .001</a:t>
            </a:r>
          </a:p>
          <a:p>
            <a:pPr lvl="1"/>
            <a:r>
              <a:rPr lang="zh-TW" altLang="en-US" sz="1800" dirty="0">
                <a:solidFill>
                  <a:schemeClr val="dk1"/>
                </a:solidFill>
                <a:latin typeface="Roboto Condensed Light"/>
                <a:sym typeface="Roboto Condensed Light"/>
              </a:rPr>
              <a:t>可靠性的影響，但僅適用於 </a:t>
            </a:r>
            <a:r>
              <a:rPr lang="en-US" altLang="zh-TW" sz="1800" dirty="0">
                <a:solidFill>
                  <a:schemeClr val="dk1"/>
                </a:solidFill>
                <a:latin typeface="Roboto Condensed Light"/>
                <a:ea typeface="Roboto Condensed Light"/>
                <a:sym typeface="Roboto Condensed Light"/>
              </a:rPr>
              <a:t>FP </a:t>
            </a:r>
            <a:r>
              <a:rPr lang="zh-TW" altLang="en-US" sz="1800" dirty="0">
                <a:solidFill>
                  <a:schemeClr val="dk1"/>
                </a:solidFill>
                <a:latin typeface="Roboto Condensed Light"/>
                <a:sym typeface="Roboto Condensed Light"/>
              </a:rPr>
              <a:t>組</a:t>
            </a:r>
            <a:r>
              <a:rPr lang="en-US" altLang="zh-TW" sz="1800" dirty="0">
                <a:solidFill>
                  <a:schemeClr val="dk1"/>
                </a:solidFill>
                <a:latin typeface="Roboto Condensed Light"/>
                <a:ea typeface="Roboto Condensed Light"/>
                <a:sym typeface="Roboto Condensed Light"/>
              </a:rPr>
              <a:t>F(1, 84) = 158.94</a:t>
            </a:r>
            <a:r>
              <a:rPr lang="zh-TW" altLang="en-US" sz="1800" dirty="0">
                <a:solidFill>
                  <a:schemeClr val="dk1"/>
                </a:solidFill>
                <a:latin typeface="Roboto Condensed Light"/>
                <a:sym typeface="Roboto Condensed Light"/>
              </a:rPr>
              <a:t>，</a:t>
            </a:r>
            <a:r>
              <a:rPr lang="en-US" altLang="zh-TW" sz="1800" dirty="0">
                <a:solidFill>
                  <a:schemeClr val="dk1"/>
                </a:solidFill>
                <a:latin typeface="Roboto Condensed Light"/>
                <a:ea typeface="Roboto Condensed Light"/>
                <a:sym typeface="Roboto Condensed Light"/>
              </a:rPr>
              <a:t>p &lt; .001</a:t>
            </a:r>
            <a:r>
              <a:rPr lang="zh-TW" altLang="en-US" sz="1800" dirty="0">
                <a:solidFill>
                  <a:schemeClr val="dk1"/>
                </a:solidFill>
                <a:latin typeface="Roboto Condensed Light"/>
                <a:sym typeface="Roboto Condensed Light"/>
              </a:rPr>
              <a:t>。 </a:t>
            </a:r>
            <a:endParaRPr lang="en-US" altLang="zh-TW" sz="1800" dirty="0">
              <a:solidFill>
                <a:schemeClr val="dk1"/>
              </a:solidFill>
              <a:latin typeface="Roboto Condensed Light"/>
              <a:sym typeface="Roboto Condensed Light"/>
            </a:endParaRPr>
          </a:p>
          <a:p>
            <a:pPr lvl="1"/>
            <a:r>
              <a:rPr lang="zh-TW" altLang="en-US" sz="1800" dirty="0">
                <a:solidFill>
                  <a:schemeClr val="dk1"/>
                </a:solidFill>
                <a:latin typeface="Roboto Condensed Light"/>
                <a:sym typeface="Roboto Condensed Light"/>
              </a:rPr>
              <a:t>沒有其他顯著的主要影響或相互作用發生。</a:t>
            </a:r>
            <a:endParaRPr lang="en-US" altLang="zh-TW" sz="1800" dirty="0">
              <a:solidFill>
                <a:schemeClr val="dk1"/>
              </a:solidFill>
              <a:latin typeface="Roboto Condensed Light"/>
              <a:ea typeface="Roboto Condensed Light"/>
              <a:sym typeface="Roboto Condensed Light"/>
            </a:endParaRPr>
          </a:p>
        </p:txBody>
      </p:sp>
    </p:spTree>
    <p:extLst>
      <p:ext uri="{BB962C8B-B14F-4D97-AF65-F5344CB8AC3E}">
        <p14:creationId xmlns:p14="http://schemas.microsoft.com/office/powerpoint/2010/main" val="170017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28C6B8F-3D65-4E83-82B4-0470F0290C9A}"/>
              </a:ext>
            </a:extLst>
          </p:cNvPr>
          <p:cNvSpPr>
            <a:spLocks noGrp="1"/>
          </p:cNvSpPr>
          <p:nvPr>
            <p:ph type="title"/>
          </p:nvPr>
        </p:nvSpPr>
        <p:spPr/>
        <p:txBody>
          <a:bodyPr/>
          <a:lstStyle/>
          <a:p>
            <a:endParaRPr lang="zh-TW" altLang="en-US"/>
          </a:p>
        </p:txBody>
      </p:sp>
      <p:sp>
        <p:nvSpPr>
          <p:cNvPr id="4" name="文字版面配置區 3">
            <a:extLst>
              <a:ext uri="{FF2B5EF4-FFF2-40B4-BE49-F238E27FC236}">
                <a16:creationId xmlns:a16="http://schemas.microsoft.com/office/drawing/2014/main" id="{E1A484DC-A34D-4F1E-B23B-4EE57FA101FC}"/>
              </a:ext>
            </a:extLst>
          </p:cNvPr>
          <p:cNvSpPr>
            <a:spLocks noGrp="1"/>
          </p:cNvSpPr>
          <p:nvPr>
            <p:ph type="body" idx="1"/>
          </p:nvPr>
        </p:nvSpPr>
        <p:spPr>
          <a:xfrm>
            <a:off x="65174" y="1610558"/>
            <a:ext cx="4886249" cy="3532941"/>
          </a:xfrm>
        </p:spPr>
        <p:txBody>
          <a:bodyPr/>
          <a:lstStyle/>
          <a:p>
            <a:r>
              <a:rPr lang="zh-TW" altLang="en-US" sz="1800" dirty="0"/>
              <a:t>依賴。 </a:t>
            </a:r>
            <a:endParaRPr lang="en-US" altLang="zh-TW" sz="1800" dirty="0"/>
          </a:p>
          <a:p>
            <a:pPr lvl="1"/>
            <a:r>
              <a:rPr lang="zh-TW" altLang="en-US" sz="1800" dirty="0"/>
              <a:t>可靠性和誤差偏差之間存在顯著的交互作用，</a:t>
            </a:r>
            <a:r>
              <a:rPr lang="en-US" altLang="zh-TW" sz="1800" dirty="0"/>
              <a:t>F(1, 84) = 15.93</a:t>
            </a:r>
            <a:r>
              <a:rPr lang="zh-TW" altLang="en-US" sz="1800" dirty="0"/>
              <a:t>，</a:t>
            </a:r>
            <a:r>
              <a:rPr lang="en-US" altLang="zh-TW" sz="1800" dirty="0"/>
              <a:t>p &lt; .001</a:t>
            </a:r>
            <a:r>
              <a:rPr lang="zh-TW" altLang="en-US" sz="1800" dirty="0"/>
              <a:t>。</a:t>
            </a:r>
            <a:endParaRPr lang="en-US" altLang="zh-TW" sz="1800" dirty="0"/>
          </a:p>
          <a:p>
            <a:pPr lvl="1"/>
            <a:r>
              <a:rPr lang="zh-TW" altLang="en-US" sz="1800" dirty="0"/>
              <a:t>可靠性對依賴的影響，但僅適用於 </a:t>
            </a:r>
            <a:r>
              <a:rPr lang="en-US" altLang="zh-TW" sz="1800" dirty="0"/>
              <a:t>MP </a:t>
            </a:r>
            <a:r>
              <a:rPr lang="zh-TW" altLang="en-US" sz="1800" dirty="0"/>
              <a:t>組，</a:t>
            </a:r>
            <a:r>
              <a:rPr lang="en-US" altLang="zh-TW" sz="1800" dirty="0"/>
              <a:t>F(1, 84) = 60.18</a:t>
            </a:r>
            <a:r>
              <a:rPr lang="zh-TW" altLang="en-US" sz="1800" dirty="0"/>
              <a:t>，</a:t>
            </a:r>
            <a:r>
              <a:rPr lang="en-US" altLang="zh-TW" sz="1800" dirty="0"/>
              <a:t>p &lt; .001</a:t>
            </a:r>
            <a:r>
              <a:rPr lang="zh-TW" altLang="en-US" sz="1800" dirty="0"/>
              <a:t>。</a:t>
            </a:r>
            <a:endParaRPr lang="en-US" altLang="zh-TW" sz="1800" dirty="0"/>
          </a:p>
          <a:p>
            <a:pPr lvl="1"/>
            <a:r>
              <a:rPr lang="zh-TW" altLang="en-US" sz="1800" dirty="0"/>
              <a:t>誤報率對依賴的影響顯著</a:t>
            </a:r>
            <a:r>
              <a:rPr lang="en-US" altLang="zh-TW" sz="1800" dirty="0"/>
              <a:t>F(1, 84) = 4.88</a:t>
            </a:r>
            <a:r>
              <a:rPr lang="zh-TW" altLang="en-US" sz="1800" dirty="0"/>
              <a:t>，</a:t>
            </a:r>
            <a:r>
              <a:rPr lang="en-US" altLang="zh-TW" sz="1800" dirty="0"/>
              <a:t>p = .03</a:t>
            </a:r>
            <a:r>
              <a:rPr lang="zh-TW" altLang="en-US" sz="1800" dirty="0"/>
              <a:t>。</a:t>
            </a:r>
            <a:endParaRPr lang="en-US" altLang="zh-TW" sz="1800" dirty="0"/>
          </a:p>
          <a:p>
            <a:pPr lvl="1"/>
            <a:r>
              <a:rPr lang="zh-TW" altLang="en-US" sz="1800" dirty="0"/>
              <a:t>沒有其他顯著的主效應或交互作用發生</a:t>
            </a:r>
          </a:p>
          <a:p>
            <a:endParaRPr lang="zh-TW" altLang="en-US" sz="1800" dirty="0"/>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12" name="圖片 11">
            <a:extLst>
              <a:ext uri="{FF2B5EF4-FFF2-40B4-BE49-F238E27FC236}">
                <a16:creationId xmlns:a16="http://schemas.microsoft.com/office/drawing/2014/main" id="{E961FB83-F3E4-4198-993F-E7FB8FD61DB4}"/>
              </a:ext>
            </a:extLst>
          </p:cNvPr>
          <p:cNvPicPr>
            <a:picLocks noChangeAspect="1"/>
          </p:cNvPicPr>
          <p:nvPr/>
        </p:nvPicPr>
        <p:blipFill>
          <a:blip r:embed="rId3"/>
          <a:stretch>
            <a:fillRect/>
          </a:stretch>
        </p:blipFill>
        <p:spPr>
          <a:xfrm>
            <a:off x="4951427" y="1454862"/>
            <a:ext cx="3187822" cy="2217251"/>
          </a:xfrm>
          <a:prstGeom prst="rect">
            <a:avLst/>
          </a:prstGeom>
        </p:spPr>
      </p:pic>
      <p:sp>
        <p:nvSpPr>
          <p:cNvPr id="13" name="矩形 12">
            <a:extLst>
              <a:ext uri="{FF2B5EF4-FFF2-40B4-BE49-F238E27FC236}">
                <a16:creationId xmlns:a16="http://schemas.microsoft.com/office/drawing/2014/main" id="{B02C8DB8-1C3E-4BE5-9C2A-44E635093C09}"/>
              </a:ext>
            </a:extLst>
          </p:cNvPr>
          <p:cNvSpPr/>
          <p:nvPr/>
        </p:nvSpPr>
        <p:spPr>
          <a:xfrm>
            <a:off x="4951426" y="3672113"/>
            <a:ext cx="3187821" cy="523220"/>
          </a:xfrm>
          <a:prstGeom prst="rect">
            <a:avLst/>
          </a:prstGeom>
        </p:spPr>
        <p:txBody>
          <a:bodyPr wrap="square">
            <a:spAutoFit/>
          </a:bodyPr>
          <a:lstStyle/>
          <a:p>
            <a:r>
              <a:rPr lang="zh-TW" altLang="en-US" dirty="0"/>
              <a:t>圖 7. 作為可靠性和誤差偏差函數的平均信賴度。 </a:t>
            </a:r>
          </a:p>
        </p:txBody>
      </p:sp>
    </p:spTree>
    <p:extLst>
      <p:ext uri="{BB962C8B-B14F-4D97-AF65-F5344CB8AC3E}">
        <p14:creationId xmlns:p14="http://schemas.microsoft.com/office/powerpoint/2010/main" val="1034092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AFD68F-89A3-44DC-9AE3-287EA5025713}"/>
              </a:ext>
            </a:extLst>
          </p:cNvPr>
          <p:cNvSpPr>
            <a:spLocks noGrp="1"/>
          </p:cNvSpPr>
          <p:nvPr>
            <p:ph type="title"/>
          </p:nvPr>
        </p:nvSpPr>
        <p:spPr/>
        <p:txBody>
          <a:bodyPr/>
          <a:lstStyle/>
          <a:p>
            <a:endParaRPr lang="zh-TW" altLang="en-US"/>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9" name="文字版面配置區 8">
            <a:extLst>
              <a:ext uri="{FF2B5EF4-FFF2-40B4-BE49-F238E27FC236}">
                <a16:creationId xmlns:a16="http://schemas.microsoft.com/office/drawing/2014/main" id="{52BE4B62-B372-4A15-88CD-D9DCEE68F22F}"/>
              </a:ext>
            </a:extLst>
          </p:cNvPr>
          <p:cNvSpPr>
            <a:spLocks noGrp="1"/>
          </p:cNvSpPr>
          <p:nvPr>
            <p:ph type="body" idx="1"/>
          </p:nvPr>
        </p:nvSpPr>
        <p:spPr>
          <a:xfrm>
            <a:off x="814275" y="1334788"/>
            <a:ext cx="7749154" cy="2724300"/>
          </a:xfrm>
        </p:spPr>
        <p:txBody>
          <a:bodyPr/>
          <a:lstStyle/>
          <a:p>
            <a:r>
              <a:rPr lang="zh-TW" altLang="en-US" sz="1600" dirty="0"/>
              <a:t>信任</a:t>
            </a:r>
            <a:endParaRPr lang="en-US" altLang="zh-TW" sz="1600" dirty="0"/>
          </a:p>
          <a:p>
            <a:pPr lvl="1"/>
            <a:r>
              <a:rPr lang="zh-TW" altLang="en-US" sz="1600" dirty="0"/>
              <a:t>在可靠性和遵從性之間的關係中起到中介作用，間接效應 </a:t>
            </a:r>
            <a:r>
              <a:rPr lang="en-US" altLang="zh-TW" sz="1600" dirty="0"/>
              <a:t>= .07</a:t>
            </a:r>
          </a:p>
          <a:p>
            <a:pPr lvl="1"/>
            <a:r>
              <a:rPr lang="zh-TW" altLang="en-US" sz="1600" dirty="0"/>
              <a:t>在可靠性和依賴性之間沒有中介作用。</a:t>
            </a:r>
            <a:endParaRPr lang="en-US" altLang="zh-TW" sz="1600" dirty="0"/>
          </a:p>
          <a:p>
            <a:r>
              <a:rPr lang="zh-TW" altLang="en-US" sz="1600" dirty="0"/>
              <a:t>表現</a:t>
            </a:r>
            <a:endParaRPr lang="en-US" altLang="zh-TW" sz="1600" dirty="0"/>
          </a:p>
          <a:p>
            <a:pPr lvl="1"/>
            <a:r>
              <a:rPr lang="zh-TW" altLang="en-US" sz="1600" dirty="0"/>
              <a:t>可靠性和依賴性之間的關係，間接影響 </a:t>
            </a:r>
            <a:r>
              <a:rPr lang="en-US" altLang="zh-TW" sz="1600" dirty="0"/>
              <a:t>= .07</a:t>
            </a:r>
          </a:p>
          <a:p>
            <a:pPr lvl="1"/>
            <a:r>
              <a:rPr lang="zh-TW" altLang="en-US" sz="1600" dirty="0"/>
              <a:t>在可靠性和遵從性之間沒有中介作用。</a:t>
            </a:r>
            <a:endParaRPr lang="en-US" altLang="zh-TW" sz="1600" dirty="0"/>
          </a:p>
          <a:p>
            <a:r>
              <a:rPr lang="zh-TW" altLang="en-US" sz="1600" dirty="0"/>
              <a:t>目的</a:t>
            </a:r>
            <a:endParaRPr lang="en-US" altLang="zh-TW" sz="1600" dirty="0"/>
          </a:p>
          <a:p>
            <a:pPr lvl="1"/>
            <a:r>
              <a:rPr lang="zh-TW" altLang="en-US" sz="1600" dirty="0"/>
              <a:t>目的因素中介了可靠性和依賴性之間的關係，間接效應 </a:t>
            </a:r>
            <a:r>
              <a:rPr lang="en-US" altLang="zh-TW" sz="1600" dirty="0"/>
              <a:t>= .07</a:t>
            </a:r>
          </a:p>
          <a:p>
            <a:pPr lvl="1"/>
            <a:r>
              <a:rPr lang="zh-TW" altLang="en-US" sz="1600" dirty="0"/>
              <a:t>在高風險組中發生了顯著的條件間接效應，間接效應 </a:t>
            </a:r>
            <a:r>
              <a:rPr lang="en-US" altLang="zh-TW" sz="1600" dirty="0"/>
              <a:t>= .09</a:t>
            </a:r>
          </a:p>
          <a:p>
            <a:endParaRPr lang="zh-TW" altLang="en-US" sz="1600" dirty="0"/>
          </a:p>
        </p:txBody>
      </p:sp>
    </p:spTree>
    <p:extLst>
      <p:ext uri="{BB962C8B-B14F-4D97-AF65-F5344CB8AC3E}">
        <p14:creationId xmlns:p14="http://schemas.microsoft.com/office/powerpoint/2010/main" val="4230974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524" name="Google Shape;524;p33"/>
          <p:cNvSpPr txBox="1">
            <a:spLocks noGrp="1"/>
          </p:cNvSpPr>
          <p:nvPr>
            <p:ph type="ctrTitle" idx="4294967295"/>
          </p:nvPr>
        </p:nvSpPr>
        <p:spPr>
          <a:xfrm>
            <a:off x="0" y="2363788"/>
            <a:ext cx="6594475" cy="11604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0" y="3230563"/>
            <a:ext cx="6594475" cy="13414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766200"/>
          </a:xfrm>
        </p:spPr>
        <p:txBody>
          <a:bodyPr/>
          <a:lstStyle/>
          <a:p>
            <a:r>
              <a:rPr lang="zh-TW" altLang="en-US" dirty="0"/>
              <a:t>次要任務難度</a:t>
            </a:r>
            <a:r>
              <a:rPr lang="en-US" altLang="zh-TW" dirty="0"/>
              <a:t>&amp;</a:t>
            </a:r>
            <a:r>
              <a:rPr lang="zh-TW" altLang="en-US" dirty="0"/>
              <a:t>績效</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信任評估</a:t>
            </a:r>
            <a:r>
              <a:rPr lang="en-US" altLang="zh-TW" dirty="0"/>
              <a:t>&amp;</a:t>
            </a:r>
            <a:r>
              <a:rPr lang="zh-TW" altLang="en-US" dirty="0"/>
              <a:t>結果</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順從性和信任的獨立性：自動化中誤警比漏失更糟糕嗎？</a:t>
            </a:r>
          </a:p>
          <a:p>
            <a:pPr marL="342900" lvl="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自動化可靠性和信任：貝氏定理方法</a:t>
            </a:r>
          </a:p>
          <a:p>
            <a:pPr marL="342900" lvl="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自動化錯誤類型的可靠性影響信任和性能：網絡領域的實證研究</a:t>
            </a:r>
          </a:p>
          <a:p>
            <a:pPr marL="342900" lvl="0" indent="-342900">
              <a:spcBef>
                <a:spcPts val="0"/>
              </a:spcBef>
              <a:buClr>
                <a:srgbClr val="000000"/>
              </a:buClr>
              <a:buSzPts val="1400"/>
              <a:buFont typeface="Wingdings" panose="05000000000000000000" pitchFamily="2" charset="2"/>
              <a:buChar char="l"/>
              <a:defRPr/>
            </a:pPr>
            <a:r>
              <a:rPr lang="zh-TW" altLang="en-US" sz="1600" dirty="0"/>
              <a:t>你想讓我相信機器人嗎？人機交互信任量表的開發</a:t>
            </a:r>
          </a:p>
          <a:p>
            <a:pPr marL="342900" lvl="0" indent="-342900">
              <a:spcBef>
                <a:spcPts val="0"/>
              </a:spcBef>
              <a:buClr>
                <a:srgbClr val="000000"/>
              </a:buClr>
              <a:buSzPts val="1400"/>
              <a:buFont typeface="Wingdings" panose="05000000000000000000" pitchFamily="2" charset="2"/>
              <a:buChar char="l"/>
              <a:defRPr/>
            </a:pPr>
            <a:r>
              <a:rPr lang="zh-TW" altLang="en-US" sz="1600" dirty="0"/>
              <a:t>人機交互過程中動態信任的計算建模</a:t>
            </a:r>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文字版面配置區 2">
            <a:extLst>
              <a:ext uri="{FF2B5EF4-FFF2-40B4-BE49-F238E27FC236}">
                <a16:creationId xmlns:a16="http://schemas.microsoft.com/office/drawing/2014/main" id="{50601C2D-0A24-4477-8B8E-677BDBEC844F}"/>
              </a:ext>
            </a:extLst>
          </p:cNvPr>
          <p:cNvSpPr txBox="1">
            <a:spLocks/>
          </p:cNvSpPr>
          <p:nvPr/>
        </p:nvSpPr>
        <p:spPr>
          <a:xfrm>
            <a:off x="38601" y="2990378"/>
            <a:ext cx="4192575" cy="76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駕駛行為績效</a:t>
            </a:r>
            <a:endParaRPr lang="en-US" altLang="zh-TW" dirty="0"/>
          </a:p>
          <a:p>
            <a:pPr marL="342900" indent="-342900">
              <a:spcBef>
                <a:spcPts val="0"/>
              </a:spcBef>
              <a:buClr>
                <a:srgbClr val="000000"/>
              </a:buClr>
              <a:buSzPts val="1400"/>
              <a:buFont typeface="Wingdings" panose="05000000000000000000" pitchFamily="2" charset="2"/>
              <a:buChar char="l"/>
              <a:defRPr/>
            </a:pPr>
            <a:r>
              <a:rPr lang="zh-TW" altLang="en-US" sz="1600" dirty="0"/>
              <a:t>待補充</a:t>
            </a:r>
            <a:endParaRPr lang="zh-TW" altLang="en-US" dirty="0"/>
          </a:p>
        </p:txBody>
      </p:sp>
      <p:sp>
        <p:nvSpPr>
          <p:cNvPr id="7" name="文字方塊 6">
            <a:extLst>
              <a:ext uri="{FF2B5EF4-FFF2-40B4-BE49-F238E27FC236}">
                <a16:creationId xmlns:a16="http://schemas.microsoft.com/office/drawing/2014/main" id="{341A8897-65E1-43B6-8537-5F705F61A89F}"/>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18380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02519" y="2995749"/>
            <a:ext cx="4553523" cy="979700"/>
          </a:xfrm>
          <a:prstGeom prst="rect">
            <a:avLst/>
          </a:prstGeom>
        </p:spPr>
        <p:txBody>
          <a:bodyPr spcFirstLastPara="1" wrap="square" lIns="91425" tIns="91425" rIns="91425" bIns="91425" anchor="b" anchorCtr="0">
            <a:noAutofit/>
          </a:bodyPr>
          <a:lstStyle/>
          <a:p>
            <a:pPr algn="ctr"/>
            <a:r>
              <a:rPr lang="zh-TW" altLang="en-US" sz="3200" dirty="0"/>
              <a:t>自動駕駛的信任支持</a:t>
            </a:r>
            <a:endParaRPr lang="zh-TW" altLang="en-US" sz="3200" dirty="0">
              <a:sym typeface="+mn-lt"/>
            </a:endParaRPr>
          </a:p>
        </p:txBody>
      </p:sp>
      <p:sp>
        <p:nvSpPr>
          <p:cNvPr id="222" name="Google Shape;222;p14"/>
          <p:cNvSpPr txBox="1">
            <a:spLocks noGrp="1"/>
          </p:cNvSpPr>
          <p:nvPr>
            <p:ph type="subTitle" idx="1"/>
          </p:nvPr>
        </p:nvSpPr>
        <p:spPr>
          <a:xfrm>
            <a:off x="-32306" y="3851700"/>
            <a:ext cx="5223172" cy="784800"/>
          </a:xfrm>
          <a:prstGeom prst="rect">
            <a:avLst/>
          </a:prstGeom>
        </p:spPr>
        <p:txBody>
          <a:bodyPr spcFirstLastPara="1" wrap="square" lIns="91425" tIns="91425" rIns="91425" bIns="91425" anchor="t" anchorCtr="0">
            <a:noAutofit/>
          </a:bodyPr>
          <a:lstStyle/>
          <a:p>
            <a:r>
              <a:rPr lang="en-US" altLang="zh-TW" dirty="0"/>
              <a:t>Supporting Trust in Autonomous Driving</a:t>
            </a:r>
            <a:endParaRPr lang="zh-TW" altLang="en-US" dirty="0"/>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6" name="Google Shape;224;p14">
            <a:extLst>
              <a:ext uri="{FF2B5EF4-FFF2-40B4-BE49-F238E27FC236}">
                <a16:creationId xmlns:a16="http://schemas.microsoft.com/office/drawing/2014/main" id="{80CD4BD6-98D4-4DBA-911B-46B7B24FA277}"/>
              </a:ext>
            </a:extLst>
          </p:cNvPr>
          <p:cNvSpPr txBox="1"/>
          <p:nvPr/>
        </p:nvSpPr>
        <p:spPr>
          <a:xfrm>
            <a:off x="615925" y="15240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1</a:t>
            </a:r>
            <a:endParaRPr lang="en-US"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22012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88643" y="1347982"/>
            <a:ext cx="6803725" cy="2724300"/>
          </a:xfrm>
        </p:spPr>
        <p:txBody>
          <a:bodyPr/>
          <a:lstStyle/>
          <a:p>
            <a:r>
              <a:rPr lang="zh-TW" altLang="en-US" dirty="0"/>
              <a:t>最近的一項調查顯示，一方面，人們對自動駕駛很著迷，但對信任自動駕駛猶豫不決：</a:t>
            </a:r>
            <a:endParaRPr lang="en-US" altLang="zh-TW" dirty="0"/>
          </a:p>
          <a:p>
            <a:pPr lvl="1"/>
            <a:r>
              <a:rPr lang="en-US" altLang="zh-TW" sz="1800" dirty="0"/>
              <a:t>43% </a:t>
            </a:r>
            <a:r>
              <a:rPr lang="zh-TW" altLang="en-US" sz="1800" dirty="0"/>
              <a:t>的參與者表示他們害怕駕駛自動駕駛汽車</a:t>
            </a:r>
            <a:r>
              <a:rPr lang="en-US" altLang="zh-TW" sz="1800" dirty="0"/>
              <a:t>(Schmidt, 2016);</a:t>
            </a:r>
            <a:r>
              <a:rPr lang="zh-TW" altLang="en-US" sz="1800" dirty="0"/>
              <a:t> </a:t>
            </a:r>
            <a:endParaRPr lang="en-US" altLang="zh-TW" sz="1800" dirty="0"/>
          </a:p>
          <a:p>
            <a:pPr lvl="1"/>
            <a:r>
              <a:rPr lang="en-US" altLang="zh-TW" sz="1800" dirty="0" err="1"/>
              <a:t>Schoettle</a:t>
            </a:r>
            <a:r>
              <a:rPr lang="en-US" altLang="zh-TW" sz="1800" dirty="0"/>
              <a:t> &amp; </a:t>
            </a:r>
            <a:r>
              <a:rPr lang="en-US" altLang="zh-TW" sz="1800" dirty="0" err="1"/>
              <a:t>Sivak</a:t>
            </a:r>
            <a:r>
              <a:rPr lang="en-US" altLang="zh-TW" sz="1800" dirty="0"/>
              <a:t> (2014)</a:t>
            </a:r>
            <a:r>
              <a:rPr lang="zh-TW" altLang="en-US" sz="1800" dirty="0"/>
              <a:t>的一項調查顯示</a:t>
            </a:r>
            <a:r>
              <a:rPr lang="en-US" altLang="zh-TW" sz="1800" dirty="0"/>
              <a:t>22% </a:t>
            </a:r>
            <a:r>
              <a:rPr lang="zh-TW" altLang="en-US" sz="1800" dirty="0"/>
              <a:t>的參與者無法想像乘坐全自動汽車</a:t>
            </a:r>
            <a:r>
              <a:rPr lang="en-US" altLang="zh-TW" sz="1800" dirty="0"/>
              <a:t>;</a:t>
            </a:r>
          </a:p>
          <a:p>
            <a:pPr lvl="1"/>
            <a:r>
              <a:rPr lang="en-US" altLang="zh-TW" sz="1800" dirty="0" err="1"/>
              <a:t>Kyriakidis</a:t>
            </a:r>
            <a:r>
              <a:rPr lang="en-US" altLang="zh-TW" sz="1800" dirty="0"/>
              <a:t> et al.(2015)</a:t>
            </a:r>
            <a:r>
              <a:rPr lang="zh-TW" altLang="en-US" sz="1800" dirty="0"/>
              <a:t>發現 </a:t>
            </a:r>
            <a:r>
              <a:rPr lang="en-US" altLang="zh-TW" sz="1800" dirty="0"/>
              <a:t>65% </a:t>
            </a:r>
            <a:r>
              <a:rPr lang="zh-TW" altLang="en-US" sz="1800" dirty="0"/>
              <a:t>的參與者擔心自動駕駛汽車的可靠性。</a:t>
            </a:r>
            <a:endParaRPr lang="en-US" altLang="zh-TW" sz="1800" dirty="0"/>
          </a:p>
          <a:p>
            <a:r>
              <a:rPr lang="zh-TW" altLang="en-US" dirty="0"/>
              <a:t>信任是判斷自動化系統的重要因素，並影響使用行為</a:t>
            </a:r>
            <a:r>
              <a:rPr lang="en-US" altLang="zh-TW" dirty="0"/>
              <a:t>[12,18,27]</a:t>
            </a:r>
            <a:r>
              <a:rPr lang="zh-TW" altLang="en-US" dirty="0"/>
              <a:t>。尤其是在使用自動駕駛的階段，“駕駛員”需要放棄控制權以支持未知功能。</a:t>
            </a:r>
            <a:endParaRPr lang="en-US" altLang="zh-TW" dirty="0"/>
          </a:p>
          <a:p>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420340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zh-TW" altLang="en-US" dirty="0"/>
              <a:t>最近各種研究人員還調查了與駕駛員和乘客相關的問題對車輛自動化的信任 </a:t>
            </a:r>
            <a:r>
              <a:rPr lang="en-US" altLang="zh-TW" dirty="0">
                <a:solidFill>
                  <a:schemeClr val="tx1"/>
                </a:solidFill>
              </a:rPr>
              <a:t>[19, 20, 23, 31, 37]</a:t>
            </a:r>
            <a:r>
              <a:rPr lang="zh-TW" altLang="en-US" dirty="0"/>
              <a:t>。一方面是研究自動化功能的擬人化感知與駕駛員對系統的信任</a:t>
            </a:r>
            <a:r>
              <a:rPr lang="zh-TW" altLang="en-US" dirty="0">
                <a:solidFill>
                  <a:schemeClr val="tx1"/>
                </a:solidFill>
              </a:rPr>
              <a:t>之間的關係</a:t>
            </a:r>
            <a:r>
              <a:rPr lang="en-US" altLang="zh-TW" dirty="0">
                <a:solidFill>
                  <a:schemeClr val="tx1"/>
                </a:solidFill>
              </a:rPr>
              <a:t>(</a:t>
            </a:r>
            <a:r>
              <a:rPr lang="en-US" altLang="zh-TW" dirty="0" err="1">
                <a:solidFill>
                  <a:schemeClr val="tx1"/>
                </a:solidFill>
              </a:rPr>
              <a:t>Waytz</a:t>
            </a:r>
            <a:r>
              <a:rPr lang="en-US" altLang="zh-TW" dirty="0">
                <a:solidFill>
                  <a:schemeClr val="tx1"/>
                </a:solidFill>
              </a:rPr>
              <a:t> et al., 2010 )</a:t>
            </a:r>
            <a:r>
              <a:rPr lang="zh-TW" altLang="en-US" dirty="0">
                <a:solidFill>
                  <a:schemeClr val="tx1"/>
                </a:solidFill>
              </a:rPr>
              <a:t>。</a:t>
            </a:r>
            <a:endParaRPr lang="en-US" altLang="zh-TW" dirty="0">
              <a:solidFill>
                <a:schemeClr val="tx1"/>
              </a:solidFill>
            </a:endParaRPr>
          </a:p>
          <a:p>
            <a:r>
              <a:rPr lang="en-US" altLang="zh-TW" dirty="0" err="1"/>
              <a:t>Waytz</a:t>
            </a:r>
            <a:r>
              <a:rPr lang="en-US" altLang="zh-TW" dirty="0"/>
              <a:t> et al.(2014)</a:t>
            </a:r>
            <a:r>
              <a:rPr lang="zh-TW" altLang="en-US" dirty="0"/>
              <a:t>研究擬人化，以便通過動態駕駛模擬中的類人語音輸出來增加對自動駕駛的信任。他們發現擬人化會增加對全自動駕駛的信任。</a:t>
            </a:r>
            <a:endParaRPr lang="en-US" altLang="zh-TW" dirty="0"/>
          </a:p>
          <a:p>
            <a:r>
              <a:rPr lang="en-US" altLang="zh-TW" dirty="0"/>
              <a:t>Parise et al.,(1996)</a:t>
            </a:r>
            <a:r>
              <a:rPr lang="zh-TW" altLang="en-US" dirty="0"/>
              <a:t>調查了用戶如何與支持語音的軟件代理合作。他們表明，與以狗為代表的代理人的互動被認為更愉快。</a:t>
            </a:r>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01544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en-US" altLang="zh-TW" dirty="0"/>
              <a:t>Hoff &amp; Bashir (2015)</a:t>
            </a:r>
            <a:r>
              <a:rPr lang="zh-TW" altLang="en-US" dirty="0"/>
              <a:t>還提供了一組關於如何設計自動化系統以增加用戶信任的建議。這包括使用擬人態</a:t>
            </a:r>
            <a:r>
              <a:rPr lang="en-US" altLang="zh-TW" dirty="0"/>
              <a:t>(anthropomorphism)</a:t>
            </a:r>
            <a:r>
              <a:rPr lang="zh-TW" altLang="en-US" dirty="0"/>
              <a:t>，增加可用性，系統禮貌的溝通，透明的系統行為，以及用戶干預的機會。</a:t>
            </a:r>
            <a:endParaRPr lang="en-US" altLang="zh-TW" dirty="0"/>
          </a:p>
          <a:p>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403418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zh-TW" altLang="en-US" dirty="0"/>
              <a:t>我們為自動駕駛設計了三種可視化：司機化身、微型世界</a:t>
            </a:r>
            <a:r>
              <a:rPr lang="en-US" altLang="zh-TW" dirty="0"/>
              <a:t>(world in miniature)</a:t>
            </a:r>
            <a:r>
              <a:rPr lang="zh-TW" altLang="en-US" dirty="0"/>
              <a:t>和汽車指示燈。</a:t>
            </a:r>
            <a:endParaRPr lang="en-US" altLang="zh-TW" dirty="0"/>
          </a:p>
          <a:p>
            <a:pPr lvl="1"/>
            <a:r>
              <a:rPr lang="zh-TW" altLang="en-US" sz="1800" b="1" u="sng" dirty="0"/>
              <a:t>微型世界</a:t>
            </a:r>
            <a:r>
              <a:rPr lang="en-US" altLang="zh-TW" sz="1800" b="1" u="sng" dirty="0"/>
              <a:t>:</a:t>
            </a:r>
            <a:r>
              <a:rPr lang="zh-TW" altLang="en-US" sz="1800" dirty="0"/>
              <a:t>是一種計算機視覺風格的可視化，以一種清晰而有能力的方式呈現汽車對周圍環境的感知、解釋和行動。</a:t>
            </a:r>
            <a:endParaRPr lang="en-US" altLang="zh-TW" sz="1800" dirty="0"/>
          </a:p>
          <a:p>
            <a:pPr lvl="1"/>
            <a:r>
              <a:rPr lang="zh-TW" altLang="en-US" sz="1800" b="1" u="sng" dirty="0"/>
              <a:t>擬人化</a:t>
            </a:r>
            <a:r>
              <a:rPr lang="en-US" altLang="zh-TW" sz="1800" b="1" u="sng" dirty="0"/>
              <a:t>:</a:t>
            </a:r>
            <a:r>
              <a:rPr lang="zh-TW" altLang="en-US" sz="1800" dirty="0"/>
              <a:t>以司機化身的方式對與微型世界相同的事件做出反應，但更像人類，並且可能與更多的感覺相關聯。</a:t>
            </a:r>
            <a:endParaRPr lang="en-US" altLang="zh-TW" sz="1800" dirty="0"/>
          </a:p>
          <a:p>
            <a:pPr lvl="1"/>
            <a:r>
              <a:rPr lang="zh-TW" altLang="en-US" sz="1800" b="1" u="sng" dirty="0">
                <a:solidFill>
                  <a:schemeClr val="tx1"/>
                </a:solidFill>
              </a:rPr>
              <a:t>汽車的指示燈</a:t>
            </a:r>
            <a:r>
              <a:rPr lang="zh-TW" altLang="en-US" sz="1800" dirty="0"/>
              <a:t>只傳達汽車的轉向意圖</a:t>
            </a:r>
            <a:endParaRPr lang="en-US" altLang="zh-TW" sz="1800" dirty="0"/>
          </a:p>
          <a:p>
            <a:pPr lvl="1"/>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98729893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1474</TotalTime>
  <Words>3779</Words>
  <Application>Microsoft Office PowerPoint</Application>
  <PresentationFormat>如螢幕大小 (16:9)</PresentationFormat>
  <Paragraphs>292</Paragraphs>
  <Slides>39</Slides>
  <Notes>36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39</vt:i4>
      </vt:variant>
    </vt:vector>
  </HeadingPairs>
  <TitlesOfParts>
    <vt:vector size="48" baseType="lpstr">
      <vt:lpstr>新細明體</vt:lpstr>
      <vt:lpstr>微軟正黑體</vt:lpstr>
      <vt:lpstr>Arial</vt:lpstr>
      <vt:lpstr>Arvo</vt:lpstr>
      <vt:lpstr>Roboto Condensed Light</vt:lpstr>
      <vt:lpstr>Roboto Condensed</vt:lpstr>
      <vt:lpstr>Times New Roman</vt:lpstr>
      <vt:lpstr>Wingdings</vt:lpstr>
      <vt:lpstr>Salerio template</vt:lpstr>
      <vt:lpstr>進度</vt:lpstr>
      <vt:lpstr>觀念性架構</vt:lpstr>
      <vt:lpstr>PowerPoint 簡報</vt:lpstr>
      <vt:lpstr>PowerPoint 簡報</vt:lpstr>
      <vt:lpstr>自動駕駛的信任支持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評估操作員對自動決策輔助的信任和利用</vt:lpstr>
      <vt:lpstr>背景</vt:lpstr>
      <vt:lpstr>相關文獻</vt:lpstr>
      <vt:lpstr>相關文獻</vt:lpstr>
      <vt:lpstr>相關文獻</vt:lpstr>
      <vt:lpstr>相關文獻</vt:lpstr>
      <vt:lpstr>實驗設計</vt:lpstr>
      <vt:lpstr>實驗設計</vt:lpstr>
      <vt:lpstr>結果</vt:lpstr>
      <vt:lpstr>PowerPoint 簡報</vt:lpstr>
      <vt:lpstr>風險、錯誤偏差和可靠性對信任和依賴的影響</vt:lpstr>
      <vt:lpstr>背景</vt:lpstr>
      <vt:lpstr>相關文獻</vt:lpstr>
      <vt:lpstr>相關文獻</vt:lpstr>
      <vt:lpstr>實驗設計</vt:lpstr>
      <vt:lpstr>結果</vt:lpstr>
      <vt:lpstr>總結</vt:lpstr>
      <vt:lpstr>PowerPoint 簡報</vt:lpstr>
      <vt:lpstr>PowerPoint 簡報</vt:lpstr>
      <vt:lpstr>PowerPoint 簡報</vt:lpstr>
      <vt:lpstr>PowerPoint 簡報</vt:lpstr>
      <vt:lpstr>PowerPoint 簡報</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160</cp:revision>
  <dcterms:modified xsi:type="dcterms:W3CDTF">2022-06-18T09:32:41Z</dcterms:modified>
</cp:coreProperties>
</file>