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48"/>
  </p:notesMasterIdLst>
  <p:handoutMasterIdLst>
    <p:handoutMasterId r:id="rId49"/>
  </p:handoutMasterIdLst>
  <p:sldIdLst>
    <p:sldId id="256" r:id="rId2"/>
    <p:sldId id="307" r:id="rId3"/>
    <p:sldId id="339" r:id="rId4"/>
    <p:sldId id="340" r:id="rId5"/>
    <p:sldId id="348" r:id="rId6"/>
    <p:sldId id="350" r:id="rId7"/>
    <p:sldId id="351" r:id="rId8"/>
    <p:sldId id="352" r:id="rId9"/>
    <p:sldId id="359" r:id="rId10"/>
    <p:sldId id="363" r:id="rId11"/>
    <p:sldId id="360" r:id="rId12"/>
    <p:sldId id="353" r:id="rId13"/>
    <p:sldId id="354" r:id="rId14"/>
    <p:sldId id="355" r:id="rId15"/>
    <p:sldId id="362" r:id="rId16"/>
    <p:sldId id="361" r:id="rId17"/>
    <p:sldId id="298" r:id="rId18"/>
    <p:sldId id="332" r:id="rId19"/>
    <p:sldId id="364" r:id="rId20"/>
    <p:sldId id="365" r:id="rId21"/>
    <p:sldId id="366" r:id="rId22"/>
    <p:sldId id="367" r:id="rId23"/>
    <p:sldId id="368" r:id="rId24"/>
    <p:sldId id="369" r:id="rId25"/>
    <p:sldId id="370" r:id="rId26"/>
    <p:sldId id="371" r:id="rId27"/>
    <p:sldId id="372" r:id="rId28"/>
    <p:sldId id="373" r:id="rId29"/>
    <p:sldId id="374" r:id="rId30"/>
    <p:sldId id="259" r:id="rId31"/>
    <p:sldId id="325" r:id="rId32"/>
    <p:sldId id="375" r:id="rId33"/>
    <p:sldId id="376" r:id="rId34"/>
    <p:sldId id="377" r:id="rId35"/>
    <p:sldId id="378" r:id="rId36"/>
    <p:sldId id="379" r:id="rId37"/>
    <p:sldId id="380" r:id="rId38"/>
    <p:sldId id="381" r:id="rId39"/>
    <p:sldId id="382" r:id="rId40"/>
    <p:sldId id="383" r:id="rId41"/>
    <p:sldId id="388" r:id="rId42"/>
    <p:sldId id="387" r:id="rId43"/>
    <p:sldId id="386" r:id="rId44"/>
    <p:sldId id="385" r:id="rId45"/>
    <p:sldId id="384" r:id="rId46"/>
    <p:sldId id="278" r:id="rId47"/>
  </p:sldIdLst>
  <p:sldSz cx="9144000" cy="5143500" type="screen16x9"/>
  <p:notesSz cx="6858000" cy="9144000"/>
  <p:embeddedFontLst>
    <p:embeddedFont>
      <p:font typeface="Arvo" panose="02020500000000000000" charset="0"/>
      <p:regular r:id="rId50"/>
      <p:bold r:id="rId51"/>
      <p:italic r:id="rId52"/>
      <p:boldItalic r:id="rId53"/>
    </p:embeddedFont>
    <p:embeddedFont>
      <p:font typeface="Roboto" panose="02000000000000000000" pitchFamily="2" charset="0"/>
      <p:bold r:id="rId54"/>
    </p:embeddedFont>
    <p:embeddedFont>
      <p:font typeface="Roboto Condensed" panose="02020500000000000000" charset="0"/>
      <p:regular r:id="rId55"/>
      <p:bold r:id="rId56"/>
      <p:italic r:id="rId57"/>
      <p:boldItalic r:id="rId58"/>
    </p:embeddedFont>
    <p:embeddedFont>
      <p:font typeface="Roboto Condensed Light" panose="02020500000000000000" charset="0"/>
      <p:regular r:id="rId59"/>
      <p:bold r:id="rId60"/>
      <p:italic r:id="rId61"/>
      <p:boldItalic r:id="rId62"/>
    </p:embeddedFont>
    <p:embeddedFont>
      <p:font typeface="微軟正黑體" panose="020B0604030504040204" pitchFamily="34" charset="-120"/>
      <p:regular r:id="rId63"/>
      <p:bold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81" autoAdjust="0"/>
    <p:restoredTop sz="62632" autoAdjust="0"/>
  </p:normalViewPr>
  <p:slideViewPr>
    <p:cSldViewPr snapToGrid="0">
      <p:cViewPr varScale="1">
        <p:scale>
          <a:sx n="81" d="100"/>
          <a:sy n="81" d="100"/>
        </p:scale>
        <p:origin x="90" y="300"/>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2022年7月15日星期五</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en-US" dirty="0"/>
              <a:t>在不可靠的情況下，這 </a:t>
            </a:r>
            <a:r>
              <a:rPr lang="en-US" altLang="zh-TW" dirty="0"/>
              <a:t>10 </a:t>
            </a:r>
            <a:r>
              <a:rPr lang="zh-TW" altLang="en-US" dirty="0"/>
              <a:t>種不清楚的情況中有 </a:t>
            </a:r>
            <a:r>
              <a:rPr lang="en-US" altLang="zh-TW" dirty="0"/>
              <a:t>6 </a:t>
            </a:r>
            <a:r>
              <a:rPr lang="zh-TW" altLang="en-US" dirty="0"/>
              <a:t>種導致了錯誤的自動化響應。</a:t>
            </a:r>
            <a:endParaRPr lang="en-US" altLang="zh-TW" dirty="0"/>
          </a:p>
          <a:p>
            <a:pPr lvl="1"/>
            <a:r>
              <a:rPr lang="zh-TW" altLang="en-US" dirty="0"/>
              <a:t>在其中 </a:t>
            </a:r>
            <a:r>
              <a:rPr lang="en-US" altLang="zh-TW" dirty="0"/>
              <a:t>3 </a:t>
            </a:r>
            <a:r>
              <a:rPr lang="zh-TW" altLang="en-US" dirty="0"/>
              <a:t>個中，自動化沒有剎車</a:t>
            </a:r>
            <a:endParaRPr lang="en-US" altLang="zh-TW" dirty="0"/>
          </a:p>
          <a:p>
            <a:pPr lvl="1"/>
            <a:r>
              <a:rPr lang="zh-TW" altLang="en-US" dirty="0"/>
              <a:t>在另外 </a:t>
            </a:r>
            <a:r>
              <a:rPr lang="en-US" altLang="zh-TW" dirty="0"/>
              <a:t>3 </a:t>
            </a:r>
            <a:r>
              <a:rPr lang="zh-TW" altLang="en-US" dirty="0"/>
              <a:t>個中，自動化不必要地剎車。</a:t>
            </a:r>
          </a:p>
          <a:p>
            <a:endParaRPr lang="zh-TW" altLang="en-US" dirty="0"/>
          </a:p>
        </p:txBody>
      </p:sp>
    </p:spTree>
    <p:extLst>
      <p:ext uri="{BB962C8B-B14F-4D97-AF65-F5344CB8AC3E}">
        <p14:creationId xmlns:p14="http://schemas.microsoft.com/office/powerpoint/2010/main" val="1992745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en-US" dirty="0"/>
              <a:t>在不可靠的情況下，這 </a:t>
            </a:r>
            <a:r>
              <a:rPr lang="en-US" altLang="zh-TW" dirty="0"/>
              <a:t>10 </a:t>
            </a:r>
            <a:r>
              <a:rPr lang="zh-TW" altLang="en-US" dirty="0"/>
              <a:t>種不清楚的情況中有 </a:t>
            </a:r>
            <a:r>
              <a:rPr lang="en-US" altLang="zh-TW" dirty="0"/>
              <a:t>6 </a:t>
            </a:r>
            <a:r>
              <a:rPr lang="zh-TW" altLang="en-US" dirty="0"/>
              <a:t>種導致了錯誤的自動化響應。</a:t>
            </a:r>
            <a:endParaRPr lang="en-US" altLang="zh-TW" dirty="0"/>
          </a:p>
          <a:p>
            <a:pPr lvl="1"/>
            <a:r>
              <a:rPr lang="zh-TW" altLang="en-US" dirty="0"/>
              <a:t>在其中 </a:t>
            </a:r>
            <a:r>
              <a:rPr lang="en-US" altLang="zh-TW" dirty="0"/>
              <a:t>3 </a:t>
            </a:r>
            <a:r>
              <a:rPr lang="zh-TW" altLang="en-US" dirty="0"/>
              <a:t>個中，自動化沒有剎車</a:t>
            </a:r>
            <a:endParaRPr lang="en-US" altLang="zh-TW" dirty="0"/>
          </a:p>
          <a:p>
            <a:pPr lvl="1"/>
            <a:r>
              <a:rPr lang="zh-TW" altLang="en-US" dirty="0"/>
              <a:t>在另外 </a:t>
            </a:r>
            <a:r>
              <a:rPr lang="en-US" altLang="zh-TW" dirty="0"/>
              <a:t>3 </a:t>
            </a:r>
            <a:r>
              <a:rPr lang="zh-TW" altLang="en-US" dirty="0"/>
              <a:t>個中，自動化不必要地剎車。</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zh-TW" altLang="en-US" dirty="0"/>
              <a:t> 整個駕駛場景持續了大約 </a:t>
            </a:r>
            <a:r>
              <a:rPr lang="en-US" altLang="zh-TW" dirty="0"/>
              <a:t>60 </a:t>
            </a:r>
            <a:r>
              <a:rPr lang="zh-TW" altLang="en-US" dirty="0"/>
              <a:t>分鐘。</a:t>
            </a:r>
          </a:p>
          <a:p>
            <a:endParaRPr lang="zh-TW" altLang="en-US" dirty="0"/>
          </a:p>
        </p:txBody>
      </p:sp>
    </p:spTree>
    <p:extLst>
      <p:ext uri="{BB962C8B-B14F-4D97-AF65-F5344CB8AC3E}">
        <p14:creationId xmlns:p14="http://schemas.microsoft.com/office/powerpoint/2010/main" val="1169339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ltLang="zh-TW" b="1" dirty="0"/>
              <a:t>(MTTC) </a:t>
            </a:r>
            <a:r>
              <a:rPr lang="zh-TW" altLang="en-US" b="1" dirty="0"/>
              <a:t>的計算方法是領先車輛和自我車輛之間的最小到達距離，除以領先和自我車輛的速度差異。</a:t>
            </a:r>
            <a:endParaRPr lang="en-US" altLang="zh-TW" b="1"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ltLang="zh-CN" sz="1100" b="0" i="0" u="none" strike="noStrike" cap="none" dirty="0">
                <a:solidFill>
                  <a:srgbClr val="000000"/>
                </a:solidFill>
                <a:effectLst/>
                <a:latin typeface="Arial"/>
                <a:ea typeface="Arial"/>
                <a:cs typeface="Arial"/>
                <a:sym typeface="Arial"/>
              </a:rPr>
              <a:t>TTC: </a:t>
            </a:r>
            <a:r>
              <a:rPr lang="zh-CN" altLang="en-US" sz="1100" b="0" i="0" u="none" strike="noStrike" cap="none" dirty="0">
                <a:solidFill>
                  <a:srgbClr val="000000"/>
                </a:solidFill>
                <a:effectLst/>
                <a:latin typeface="Arial"/>
                <a:ea typeface="Arial"/>
                <a:cs typeface="Arial"/>
                <a:sym typeface="Arial"/>
              </a:rPr>
              <a:t>如果两个车辆以现在的速度和相同的路径继续碰撞，则需要碰撞的时间”</a:t>
            </a:r>
            <a:endParaRPr lang="en-US" altLang="zh-TW" b="1" dirty="0"/>
          </a:p>
          <a:p>
            <a:r>
              <a:rPr lang="zh-TW" altLang="en-US" dirty="0"/>
              <a:t>多級模型</a:t>
            </a:r>
            <a:r>
              <a:rPr lang="en-US" altLang="zh-TW" dirty="0"/>
              <a:t>Multilevel models</a:t>
            </a:r>
            <a:endParaRPr lang="zh-TW" altLang="en-US" dirty="0"/>
          </a:p>
        </p:txBody>
      </p:sp>
    </p:spTree>
    <p:extLst>
      <p:ext uri="{BB962C8B-B14F-4D97-AF65-F5344CB8AC3E}">
        <p14:creationId xmlns:p14="http://schemas.microsoft.com/office/powerpoint/2010/main" val="1385016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en-US" dirty="0"/>
              <a:t>我們假設在駕駛員自己因自動化沒有反應而不得不剎車的情況下，不確定組的 </a:t>
            </a:r>
            <a:r>
              <a:rPr lang="en-US" altLang="zh-TW" dirty="0"/>
              <a:t>MTTC </a:t>
            </a:r>
            <a:r>
              <a:rPr lang="zh-TW" altLang="en-US" dirty="0"/>
              <a:t>會更大。</a:t>
            </a:r>
          </a:p>
        </p:txBody>
      </p:sp>
    </p:spTree>
    <p:extLst>
      <p:ext uri="{BB962C8B-B14F-4D97-AF65-F5344CB8AC3E}">
        <p14:creationId xmlns:p14="http://schemas.microsoft.com/office/powerpoint/2010/main" val="3333517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237876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081680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60118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21726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Power and Associates </a:t>
            </a:r>
            <a:r>
              <a:rPr lang="zh-TW" altLang="en-US" dirty="0"/>
              <a:t>最近對美國車主購買汽車新興技術的意願進行了多項調查。</a:t>
            </a:r>
            <a:r>
              <a:rPr lang="en-US" altLang="zh-TW" dirty="0"/>
              <a:t>37% </a:t>
            </a:r>
            <a:r>
              <a:rPr lang="zh-TW" altLang="en-US" dirty="0"/>
              <a:t>的受訪者回答他們“肯定”或“可能”有興趣購買此類技術。然而，在受訪者被告知估計的市場價格為 </a:t>
            </a:r>
            <a:r>
              <a:rPr lang="en-US" altLang="zh-TW" dirty="0"/>
              <a:t>3000 </a:t>
            </a:r>
            <a:r>
              <a:rPr lang="zh-TW" altLang="en-US" dirty="0"/>
              <a:t>美元後，積極響應下降到 </a:t>
            </a:r>
            <a:r>
              <a:rPr lang="en-US" altLang="zh-TW" dirty="0"/>
              <a:t>20%</a:t>
            </a:r>
            <a:r>
              <a:rPr lang="zh-TW" altLang="en-US" dirty="0"/>
              <a:t>。</a:t>
            </a:r>
            <a:endParaRPr dirty="0"/>
          </a:p>
        </p:txBody>
      </p:sp>
    </p:spTree>
    <p:extLst>
      <p:ext uri="{BB962C8B-B14F-4D97-AF65-F5344CB8AC3E}">
        <p14:creationId xmlns:p14="http://schemas.microsoft.com/office/powerpoint/2010/main" val="2463498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1.</a:t>
            </a:r>
            <a:r>
              <a:rPr lang="zh-TW" altLang="en-US" sz="1100" dirty="0"/>
              <a:t> 在自動化系統中即時估計駕駛的信任度</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   旅途訊息準確性對路線選擇的影響</a:t>
            </a:r>
            <a:endParaRPr lang="zh-TW" altLang="en-US" sz="1100" b="1" spc="600" dirty="0">
              <a:solidFill>
                <a:srgbClr val="595149"/>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1" i="0" u="none" strike="noStrike" cap="none" dirty="0">
                <a:solidFill>
                  <a:srgbClr val="000000"/>
                </a:solidFill>
                <a:effectLst/>
                <a:latin typeface="Arial"/>
                <a:ea typeface="Arial"/>
                <a:cs typeface="Arial"/>
                <a:sym typeface="Arial"/>
              </a:rPr>
              <a:t>   自動化錯誤類型的可靠性影響信任和性能：網絡領域的實證研究</a:t>
            </a:r>
            <a:endParaRPr lang="en-US" altLang="zh-TW" sz="1100" b="1"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zh-TW" altLang="en-US" sz="1100" b="1" spc="600" dirty="0">
              <a:solidFill>
                <a:srgbClr val="595149"/>
              </a:solidFill>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en-US" altLang="zh-TW" dirty="0"/>
              <a:t>2.</a:t>
            </a:r>
            <a:r>
              <a:rPr lang="zh-TW" altLang="en-US" dirty="0"/>
              <a:t>職業與非職業駕駛因疲勞而產生之駕駛行威績效與風險差異之研究</a:t>
            </a:r>
            <a:endParaRPr lang="en-US" altLang="zh-TW" dirty="0"/>
          </a:p>
          <a:p>
            <a:pPr marL="0" lvl="0" indent="0" algn="l" rtl="0">
              <a:spcBef>
                <a:spcPts val="0"/>
              </a:spcBef>
              <a:spcAft>
                <a:spcPts val="0"/>
              </a:spcAft>
              <a:buNone/>
            </a:pPr>
            <a:r>
              <a:rPr lang="zh-TW" altLang="en-US" dirty="0"/>
              <a:t>   不同酒精濃度下酒價回饋對駕駛意願及行為績效的影響</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   使用生理數據結合即時旅行資訊的潛在認知效應預測混合路線選擇模型</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800" dirty="0"/>
              <a:t>   通過技術協助駕駛的合作行為 </a:t>
            </a:r>
            <a:r>
              <a:rPr lang="en-US" altLang="zh-TW" sz="1800" dirty="0"/>
              <a:t>– </a:t>
            </a:r>
            <a:r>
              <a:rPr lang="en-US" altLang="zh-TW" sz="1100" dirty="0"/>
              <a:t>HMI </a:t>
            </a:r>
            <a:r>
              <a:rPr lang="zh-TW" altLang="en-US" sz="1100" dirty="0"/>
              <a:t>、駕駛接受度影響駕駛的行為和負荷量</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1" dirty="0">
                <a:latin typeface="微軟正黑體" panose="020B0604030504040204" pitchFamily="34" charset="-120"/>
                <a:ea typeface="微軟正黑體" panose="020B0604030504040204" pitchFamily="34" charset="-120"/>
              </a:rPr>
              <a:t>   多種交通訊息源對路徑選擇的影響</a:t>
            </a:r>
            <a:endParaRPr lang="en-US" altLang="zh-TW" dirty="0"/>
          </a:p>
          <a:p>
            <a:pPr marL="0" lvl="0" indent="0" algn="l" rtl="0">
              <a:spcBef>
                <a:spcPts val="0"/>
              </a:spcBef>
              <a:spcAft>
                <a:spcPts val="0"/>
              </a:spcAft>
              <a:buNone/>
            </a:pPr>
            <a:r>
              <a:rPr lang="en-US" altLang="zh-TW" sz="1100" dirty="0"/>
              <a:t>3.</a:t>
            </a:r>
            <a:r>
              <a:rPr lang="zh-TW" altLang="en-US" sz="1100" dirty="0"/>
              <a:t> 在自動化系統中即時估計駕駛的信任度</a:t>
            </a:r>
            <a:endParaRPr lang="zh-TW" altLang="en-US" sz="1100" b="1" spc="600" dirty="0">
              <a:solidFill>
                <a:srgbClr val="595149"/>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100" dirty="0"/>
              <a:t>4.</a:t>
            </a:r>
            <a:r>
              <a:rPr lang="zh-TW" altLang="en-US" sz="1100" dirty="0"/>
              <a:t>順從性和信任的獨立性：自動化中誤警比漏失更糟糕嗎？</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   在自動化系統中即時估計駕駛的信任度</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1" i="0" u="none" strike="noStrike" cap="none" dirty="0">
                <a:solidFill>
                  <a:srgbClr val="000000"/>
                </a:solidFill>
                <a:effectLst/>
                <a:latin typeface="Arial"/>
                <a:ea typeface="Arial"/>
                <a:cs typeface="Arial"/>
                <a:sym typeface="Arial"/>
              </a:rPr>
              <a:t>   自動化可靠性和信任：貝氏定理方法</a:t>
            </a:r>
            <a:endParaRPr lang="en-US" altLang="zh-TW" sz="1100" b="1"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1" i="0" u="none" strike="noStrike" cap="none" dirty="0">
                <a:solidFill>
                  <a:srgbClr val="000000"/>
                </a:solidFill>
                <a:effectLst/>
                <a:latin typeface="Arial"/>
                <a:cs typeface="Arial"/>
                <a:sym typeface="Arial"/>
              </a:rPr>
              <a:t>   </a:t>
            </a:r>
            <a:r>
              <a:rPr lang="zh-TW" altLang="en-US" sz="1100" dirty="0"/>
              <a:t>旅途訊息準確性對路線選擇的影響</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1" i="0" u="none" strike="noStrike" cap="none" dirty="0">
                <a:solidFill>
                  <a:srgbClr val="000000"/>
                </a:solidFill>
                <a:effectLst/>
                <a:latin typeface="Arial"/>
                <a:ea typeface="Arial"/>
                <a:cs typeface="Arial"/>
                <a:sym typeface="Arial"/>
              </a:rPr>
              <a:t>   自動化錯誤類型的可靠性影響信任和性能：網絡領域的實證研究</a:t>
            </a:r>
            <a:endParaRPr lang="en-US" altLang="zh-TW" sz="1100" b="1"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b="0" dirty="0"/>
              <a:t>   你想讓我相信機器人嗎？人機交互信任量表的開發</a:t>
            </a:r>
            <a:endParaRPr lang="zh-TW" altLang="en-US" sz="1100" b="1" spc="600" dirty="0">
              <a:solidFill>
                <a:srgbClr val="595149"/>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   人機交互過程中動態信任的計算建模</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100" dirty="0"/>
              <a:t>5.</a:t>
            </a:r>
            <a:r>
              <a:rPr lang="zh-TW" altLang="en-US" sz="1100" dirty="0"/>
              <a:t>在自動化系統中即時估計駕駛的信任度</a:t>
            </a:r>
            <a:endParaRPr lang="en-US" altLang="zh-TW" sz="1100" dirty="0"/>
          </a:p>
          <a:p>
            <a:pPr marL="0" lvl="0" indent="0" algn="l" rtl="0">
              <a:spcBef>
                <a:spcPts val="0"/>
              </a:spcBef>
              <a:spcAft>
                <a:spcPts val="0"/>
              </a:spcAft>
              <a:buNone/>
            </a:pPr>
            <a:r>
              <a:rPr lang="en-US" altLang="zh-TW" sz="1100" dirty="0"/>
              <a:t>6.</a:t>
            </a:r>
            <a:r>
              <a:rPr lang="zh-TW" altLang="en-US" sz="1100" dirty="0"/>
              <a:t>無</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   </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37545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93378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儘管人為因素科學家使用各種方法（包括專家意見和調查）來預測人機交互的未來當然並不罕見，但我們警告說，人們“無法預見在未來”（</a:t>
            </a:r>
            <a:r>
              <a:rPr lang="en-US" altLang="zh-TW" dirty="0"/>
              <a:t>Fitts</a:t>
            </a:r>
            <a:r>
              <a:rPr lang="zh-TW" altLang="en-US" dirty="0"/>
              <a:t>，</a:t>
            </a:r>
            <a:r>
              <a:rPr lang="en-US" altLang="zh-TW" dirty="0"/>
              <a:t>1951 </a:t>
            </a:r>
            <a:r>
              <a:rPr lang="zh-TW" altLang="en-US" dirty="0"/>
              <a:t>年，第 </a:t>
            </a:r>
            <a:r>
              <a:rPr lang="en-US" altLang="zh-TW" dirty="0"/>
              <a:t>7 </a:t>
            </a:r>
            <a:r>
              <a:rPr lang="zh-TW" altLang="en-US" dirty="0"/>
              <a:t>頁）</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94889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9208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54187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04521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69826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91492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8701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46165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852427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7545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5712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03158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7881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65567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03710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555424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5187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b="0" i="0" dirty="0">
                <a:solidFill>
                  <a:srgbClr val="000000"/>
                </a:solidFill>
                <a:effectLst/>
                <a:latin typeface="Roboto" panose="02000000000000000000" pitchFamily="2" charset="0"/>
              </a:rPr>
              <a:t>如果參與者在嘗試使用自動泊車時未成功，則指示他們四處走動並再試一次。 參與者在實驗結束前完成了盡可能多的試驗（</a:t>
            </a:r>
            <a:r>
              <a:rPr lang="en-US" altLang="zh-TW" b="0" i="0" dirty="0">
                <a:solidFill>
                  <a:srgbClr val="000000"/>
                </a:solidFill>
                <a:effectLst/>
                <a:latin typeface="Roboto" panose="02000000000000000000" pitchFamily="2" charset="0"/>
              </a:rPr>
              <a:t>M = 6.78</a:t>
            </a:r>
            <a:r>
              <a:rPr lang="zh-TW" altLang="en-US" b="0" i="0" dirty="0">
                <a:solidFill>
                  <a:srgbClr val="000000"/>
                </a:solidFill>
                <a:effectLst/>
                <a:latin typeface="Roboto" panose="02000000000000000000" pitchFamily="2" charset="0"/>
              </a:rPr>
              <a:t>，</a:t>
            </a:r>
            <a:r>
              <a:rPr lang="en-US" altLang="zh-TW" b="0" i="0" dirty="0">
                <a:solidFill>
                  <a:srgbClr val="000000"/>
                </a:solidFill>
                <a:effectLst/>
                <a:latin typeface="Roboto" panose="02000000000000000000" pitchFamily="2" charset="0"/>
              </a:rPr>
              <a:t>SD = 1.48</a:t>
            </a:r>
            <a:r>
              <a:rPr lang="zh-TW" altLang="en-US" b="0" i="0" dirty="0">
                <a:solidFill>
                  <a:srgbClr val="000000"/>
                </a:solidFill>
                <a:effectLst/>
                <a:latin typeface="Roboto" panose="02000000000000000000" pitchFamily="2" charset="0"/>
              </a:rPr>
              <a:t>），此時實驗者開車回到停車場，參與者完成了實驗後問卷。</a:t>
            </a:r>
            <a:endParaRPr lang="zh-TW"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95448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8927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322855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046674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75686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570705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我們認為乾預措施與主觀自我報告的信任相比具有優勢。</a:t>
            </a:r>
            <a:endParaRPr dirty="0"/>
          </a:p>
        </p:txBody>
      </p:sp>
    </p:spTree>
    <p:extLst>
      <p:ext uri="{BB962C8B-B14F-4D97-AF65-F5344CB8AC3E}">
        <p14:creationId xmlns:p14="http://schemas.microsoft.com/office/powerpoint/2010/main" val="5584987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94500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zh-TW" altLang="en-US" dirty="0"/>
              <a:t>為了提高安全性，自動化必須直觀且易於理解（</a:t>
            </a:r>
            <a:r>
              <a:rPr lang="en-US" altLang="zh-TW" dirty="0" err="1"/>
              <a:t>Flemisch</a:t>
            </a:r>
            <a:r>
              <a:rPr lang="en-US" altLang="zh-TW" dirty="0"/>
              <a:t> et al., 2012; Hoc, Young, &amp; </a:t>
            </a:r>
            <a:r>
              <a:rPr lang="en-US" altLang="zh-TW" dirty="0" err="1"/>
              <a:t>Blosseville</a:t>
            </a:r>
            <a:r>
              <a:rPr lang="en-US" altLang="zh-TW" dirty="0"/>
              <a:t>, 2009; Inagaki, 2008</a:t>
            </a:r>
            <a:r>
              <a:rPr lang="zh-TW" altLang="en-US" dirty="0"/>
              <a:t>）。</a:t>
            </a:r>
            <a:endParaRPr lang="en-US" altLang="zh-TW" dirty="0"/>
          </a:p>
          <a:p>
            <a:endParaRPr lang="zh-TW" altLang="en-US" dirty="0"/>
          </a:p>
        </p:txBody>
      </p:sp>
    </p:spTree>
    <p:extLst>
      <p:ext uri="{BB962C8B-B14F-4D97-AF65-F5344CB8AC3E}">
        <p14:creationId xmlns:p14="http://schemas.microsoft.com/office/powerpoint/2010/main" val="1408685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zh-TW" altLang="en-US" dirty="0"/>
              <a:t>如果人們沒有預料到自動化的錯誤行為，這些錯誤可能會導致許多潛在的後果，例如自動化意外。</a:t>
            </a:r>
            <a:endParaRPr lang="en-US" altLang="zh-TW" dirty="0"/>
          </a:p>
          <a:p>
            <a:endParaRPr lang="zh-TW" altLang="en-US" dirty="0"/>
          </a:p>
        </p:txBody>
      </p:sp>
    </p:spTree>
    <p:extLst>
      <p:ext uri="{BB962C8B-B14F-4D97-AF65-F5344CB8AC3E}">
        <p14:creationId xmlns:p14="http://schemas.microsoft.com/office/powerpoint/2010/main" val="333365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zh-TW" altLang="en-US" dirty="0"/>
              <a:t>不確定性符號可能會改善合作，因為它向駕駛員發出情景能力信號，這反過來又使兩個代理之間能夠進行動態控制分配（</a:t>
            </a:r>
            <a:r>
              <a:rPr lang="en-US" altLang="zh-TW" dirty="0" err="1"/>
              <a:t>Flemisch</a:t>
            </a:r>
            <a:r>
              <a:rPr lang="en-US" altLang="zh-TW" dirty="0"/>
              <a:t> </a:t>
            </a:r>
            <a:r>
              <a:rPr lang="zh-TW" altLang="en-US" dirty="0"/>
              <a:t>等人，</a:t>
            </a:r>
            <a:r>
              <a:rPr lang="en-US" altLang="zh-TW" dirty="0"/>
              <a:t>2012 </a:t>
            </a:r>
            <a:r>
              <a:rPr lang="zh-TW" altLang="en-US"/>
              <a:t>年）。</a:t>
            </a:r>
          </a:p>
          <a:p>
            <a:endParaRPr lang="zh-TW" altLang="en-US" dirty="0"/>
          </a:p>
        </p:txBody>
      </p:sp>
    </p:spTree>
    <p:extLst>
      <p:ext uri="{BB962C8B-B14F-4D97-AF65-F5344CB8AC3E}">
        <p14:creationId xmlns:p14="http://schemas.microsoft.com/office/powerpoint/2010/main" val="251102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en-US" dirty="0"/>
              <a:t>在不可靠的情況下，這 </a:t>
            </a:r>
            <a:r>
              <a:rPr lang="en-US" altLang="zh-TW" dirty="0"/>
              <a:t>10 </a:t>
            </a:r>
            <a:r>
              <a:rPr lang="zh-TW" altLang="en-US" dirty="0"/>
              <a:t>種不清楚的情況中有 </a:t>
            </a:r>
            <a:r>
              <a:rPr lang="en-US" altLang="zh-TW" dirty="0"/>
              <a:t>6 </a:t>
            </a:r>
            <a:r>
              <a:rPr lang="zh-TW" altLang="en-US" dirty="0"/>
              <a:t>種導致了錯誤的自動化響應。</a:t>
            </a:r>
            <a:endParaRPr lang="en-US" altLang="zh-TW" dirty="0"/>
          </a:p>
          <a:p>
            <a:pPr lvl="1"/>
            <a:r>
              <a:rPr lang="zh-TW" altLang="en-US" dirty="0"/>
              <a:t>在其中 </a:t>
            </a:r>
            <a:r>
              <a:rPr lang="en-US" altLang="zh-TW" dirty="0"/>
              <a:t>3 </a:t>
            </a:r>
            <a:r>
              <a:rPr lang="zh-TW" altLang="en-US" dirty="0"/>
              <a:t>個中，自動化沒有剎車</a:t>
            </a:r>
            <a:endParaRPr lang="en-US" altLang="zh-TW" dirty="0"/>
          </a:p>
          <a:p>
            <a:pPr lvl="1"/>
            <a:r>
              <a:rPr lang="zh-TW" altLang="en-US" dirty="0"/>
              <a:t>在另外 </a:t>
            </a:r>
            <a:r>
              <a:rPr lang="en-US" altLang="zh-TW" dirty="0"/>
              <a:t>3 </a:t>
            </a:r>
            <a:r>
              <a:rPr lang="zh-TW" altLang="en-US" dirty="0"/>
              <a:t>個中，自動化不必要地剎車。</a:t>
            </a:r>
          </a:p>
          <a:p>
            <a:r>
              <a:rPr lang="zh-TW" altLang="en-US" dirty="0"/>
              <a:t>參與者必須在較小圓圈的區域內檢測到稍大的圓圈，並通過觸摸板指示圓圈的位置來做出響應</a:t>
            </a:r>
          </a:p>
        </p:txBody>
      </p:sp>
    </p:spTree>
    <p:extLst>
      <p:ext uri="{BB962C8B-B14F-4D97-AF65-F5344CB8AC3E}">
        <p14:creationId xmlns:p14="http://schemas.microsoft.com/office/powerpoint/2010/main" val="157599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en-US" dirty="0"/>
              <a:t>在不可靠的情況下，這 </a:t>
            </a:r>
            <a:r>
              <a:rPr lang="en-US" altLang="zh-TW" dirty="0"/>
              <a:t>10 </a:t>
            </a:r>
            <a:r>
              <a:rPr lang="zh-TW" altLang="en-US" dirty="0"/>
              <a:t>種不清楚的情況中有 </a:t>
            </a:r>
            <a:r>
              <a:rPr lang="en-US" altLang="zh-TW" dirty="0"/>
              <a:t>6 </a:t>
            </a:r>
            <a:r>
              <a:rPr lang="zh-TW" altLang="en-US" dirty="0"/>
              <a:t>種導致了錯誤的自動化響應。</a:t>
            </a:r>
            <a:endParaRPr lang="en-US" altLang="zh-TW" dirty="0"/>
          </a:p>
          <a:p>
            <a:pPr lvl="1"/>
            <a:r>
              <a:rPr lang="zh-TW" altLang="en-US" dirty="0"/>
              <a:t>在其中 </a:t>
            </a:r>
            <a:r>
              <a:rPr lang="en-US" altLang="zh-TW" dirty="0"/>
              <a:t>3 </a:t>
            </a:r>
            <a:r>
              <a:rPr lang="zh-TW" altLang="en-US" dirty="0"/>
              <a:t>個中，自動化沒有剎車</a:t>
            </a:r>
            <a:endParaRPr lang="en-US" altLang="zh-TW" dirty="0"/>
          </a:p>
          <a:p>
            <a:pPr lvl="1"/>
            <a:r>
              <a:rPr lang="zh-TW" altLang="en-US" dirty="0"/>
              <a:t>在另外 </a:t>
            </a:r>
            <a:r>
              <a:rPr lang="en-US" altLang="zh-TW" dirty="0"/>
              <a:t>3 </a:t>
            </a:r>
            <a:r>
              <a:rPr lang="zh-TW" altLang="en-US" dirty="0"/>
              <a:t>個中，自動化不必要地剎車。</a:t>
            </a:r>
          </a:p>
          <a:p>
            <a:r>
              <a:rPr lang="zh-TW" altLang="en-US" dirty="0"/>
              <a:t>參與者必須在較小圓圈的區域內檢測到稍大的圓圈，並通過觸摸板指示圓圈的位置來做出響應</a:t>
            </a:r>
          </a:p>
        </p:txBody>
      </p:sp>
    </p:spTree>
    <p:extLst>
      <p:ext uri="{BB962C8B-B14F-4D97-AF65-F5344CB8AC3E}">
        <p14:creationId xmlns:p14="http://schemas.microsoft.com/office/powerpoint/2010/main" val="2616222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dirty="0"/>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85800" y="1090750"/>
            <a:ext cx="6775704" cy="148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dirty="0"/>
              <a:t>進度</a:t>
            </a:r>
            <a:endParaRPr dirty="0"/>
          </a:p>
        </p:txBody>
      </p:sp>
      <p:sp>
        <p:nvSpPr>
          <p:cNvPr id="3" name="文字方塊 2">
            <a:extLst>
              <a:ext uri="{FF2B5EF4-FFF2-40B4-BE49-F238E27FC236}">
                <a16:creationId xmlns:a16="http://schemas.microsoft.com/office/drawing/2014/main" id="{7BB5AFCA-673D-443A-A4E6-94E081CCC711}"/>
              </a:ext>
            </a:extLst>
          </p:cNvPr>
          <p:cNvSpPr txBox="1"/>
          <p:nvPr/>
        </p:nvSpPr>
        <p:spPr>
          <a:xfrm>
            <a:off x="685800" y="2716285"/>
            <a:ext cx="8212822" cy="307777"/>
          </a:xfrm>
          <a:prstGeom prst="rect">
            <a:avLst/>
          </a:prstGeom>
          <a:noFill/>
        </p:spPr>
        <p:txBody>
          <a:bodyPr wrap="square" rtlCol="0">
            <a:spAutoFit/>
          </a:bodyPr>
          <a:lstStyle/>
          <a:p>
            <a:r>
              <a:rPr lang="en-US" altLang="zh-TW" dirty="0">
                <a:solidFill>
                  <a:schemeClr val="bg1"/>
                </a:solidFill>
              </a:rPr>
              <a:t>We're right on target.</a:t>
            </a:r>
            <a:endParaRPr lang="zh-TW" altLang="en-US" dirty="0">
              <a:solidFill>
                <a:schemeClr val="bg1"/>
              </a:solidFill>
            </a:endParaRPr>
          </a:p>
        </p:txBody>
      </p:sp>
      <p:sp>
        <p:nvSpPr>
          <p:cNvPr id="2" name="矩形 1">
            <a:extLst>
              <a:ext uri="{FF2B5EF4-FFF2-40B4-BE49-F238E27FC236}">
                <a16:creationId xmlns:a16="http://schemas.microsoft.com/office/drawing/2014/main" id="{CAE14489-83F2-468A-A571-A57C537900E3}"/>
              </a:ext>
            </a:extLst>
          </p:cNvPr>
          <p:cNvSpPr/>
          <p:nvPr/>
        </p:nvSpPr>
        <p:spPr>
          <a:xfrm>
            <a:off x="3873500" y="4265940"/>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0" y="4178490"/>
            <a:ext cx="6809436" cy="523220"/>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陳善治</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日期</a:t>
            </a:r>
            <a:r>
              <a:rPr lang="en-US" altLang="zh-TW" i="1" dirty="0">
                <a:latin typeface="微軟正黑體" panose="020B0604030504040204" pitchFamily="34" charset="-120"/>
                <a:ea typeface="微軟正黑體" panose="020B0604030504040204" pitchFamily="34" charset="-120"/>
              </a:rPr>
              <a:t>:2022/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EFB62F82-C036-49F9-94B1-A7A7521EA157}"/>
              </a:ext>
            </a:extLst>
          </p:cNvPr>
          <p:cNvSpPr>
            <a:spLocks noGrp="1"/>
          </p:cNvSpPr>
          <p:nvPr>
            <p:ph type="body" idx="1"/>
          </p:nvPr>
        </p:nvSpPr>
        <p:spPr>
          <a:xfrm>
            <a:off x="517391" y="956895"/>
            <a:ext cx="4470245" cy="2724300"/>
          </a:xfrm>
        </p:spPr>
        <p:txBody>
          <a:bodyPr/>
          <a:lstStyle/>
          <a:p>
            <a:pPr marL="558800" lvl="1" indent="0">
              <a:buNone/>
            </a:pPr>
            <a:endParaRPr lang="en-US" altLang="zh-TW" dirty="0"/>
          </a:p>
          <a:p>
            <a:r>
              <a:rPr lang="zh-TW" altLang="en-US" dirty="0"/>
              <a:t>自變項</a:t>
            </a:r>
            <a:r>
              <a:rPr lang="en-US" altLang="zh-TW" dirty="0"/>
              <a:t>:</a:t>
            </a:r>
          </a:p>
          <a:p>
            <a:pPr lvl="1"/>
            <a:r>
              <a:rPr lang="zh-TW" altLang="en-US" dirty="0"/>
              <a:t>組間</a:t>
            </a:r>
            <a:r>
              <a:rPr lang="en-US" altLang="zh-TW" dirty="0"/>
              <a:t>:</a:t>
            </a:r>
            <a:r>
              <a:rPr lang="zh-TW" altLang="en-US" dirty="0"/>
              <a:t>有無圖示</a:t>
            </a:r>
            <a:r>
              <a:rPr lang="en-US" altLang="zh-TW" dirty="0"/>
              <a:t>; </a:t>
            </a:r>
            <a:r>
              <a:rPr lang="zh-TW" altLang="en-US" dirty="0"/>
              <a:t>組內</a:t>
            </a:r>
            <a:r>
              <a:rPr lang="en-US" altLang="zh-TW" dirty="0"/>
              <a:t>:</a:t>
            </a:r>
            <a:r>
              <a:rPr lang="zh-TW" altLang="en-US" dirty="0"/>
              <a:t>可靠度</a:t>
            </a:r>
            <a:r>
              <a:rPr lang="en-US" altLang="zh-TW" dirty="0"/>
              <a:t>(</a:t>
            </a:r>
            <a:r>
              <a:rPr lang="zh-TW" altLang="en-US" dirty="0"/>
              <a:t>高低</a:t>
            </a:r>
            <a:r>
              <a:rPr lang="en-US" altLang="zh-TW" dirty="0"/>
              <a:t>)</a:t>
            </a:r>
          </a:p>
          <a:p>
            <a:r>
              <a:rPr lang="zh-TW" altLang="en-US" dirty="0"/>
              <a:t>依變項</a:t>
            </a:r>
            <a:r>
              <a:rPr lang="en-US" altLang="zh-TW" dirty="0"/>
              <a:t>:</a:t>
            </a:r>
          </a:p>
          <a:p>
            <a:pPr lvl="1"/>
            <a:r>
              <a:rPr lang="zh-TW" altLang="en-US" dirty="0"/>
              <a:t>信任度</a:t>
            </a:r>
            <a:endParaRPr lang="en-US" altLang="zh-TW" dirty="0"/>
          </a:p>
          <a:p>
            <a:pPr lvl="1"/>
            <a:r>
              <a:rPr lang="zh-TW" altLang="en-US" dirty="0"/>
              <a:t>次要任務得分</a:t>
            </a:r>
            <a:endParaRPr lang="en-US" altLang="zh-TW" dirty="0"/>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dirty="0"/>
          </a:p>
        </p:txBody>
      </p:sp>
      <p:sp>
        <p:nvSpPr>
          <p:cNvPr id="6" name="文字版面配置區 2">
            <a:extLst>
              <a:ext uri="{FF2B5EF4-FFF2-40B4-BE49-F238E27FC236}">
                <a16:creationId xmlns:a16="http://schemas.microsoft.com/office/drawing/2014/main" id="{637124FC-C4B7-4E5E-91D6-F37E7B4D2CE2}"/>
              </a:ext>
            </a:extLst>
          </p:cNvPr>
          <p:cNvSpPr txBox="1">
            <a:spLocks/>
          </p:cNvSpPr>
          <p:nvPr/>
        </p:nvSpPr>
        <p:spPr>
          <a:xfrm>
            <a:off x="5228497" y="1328353"/>
            <a:ext cx="4517747" cy="272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marL="101600" indent="0">
              <a:buNone/>
            </a:pPr>
            <a:r>
              <a:rPr lang="en-US" altLang="zh-TW" dirty="0"/>
              <a:t>0 =“</a:t>
            </a:r>
            <a:r>
              <a:rPr lang="zh-TW" altLang="en-US" dirty="0"/>
              <a:t>是的，我肯定會關閉它”</a:t>
            </a:r>
            <a:endParaRPr lang="en-US" altLang="zh-TW" dirty="0"/>
          </a:p>
          <a:p>
            <a:pPr marL="101600" indent="0">
              <a:buNone/>
            </a:pPr>
            <a:r>
              <a:rPr lang="en-US" altLang="zh-TW" dirty="0"/>
              <a:t>1 =“</a:t>
            </a:r>
            <a:r>
              <a:rPr lang="zh-TW" altLang="en-US" dirty="0"/>
              <a:t>是的，我確定我會關掉它”</a:t>
            </a:r>
            <a:endParaRPr lang="en-US" altLang="zh-TW" dirty="0"/>
          </a:p>
          <a:p>
            <a:pPr marL="101600" indent="0">
              <a:buNone/>
            </a:pPr>
            <a:r>
              <a:rPr lang="en-US" altLang="zh-TW" dirty="0"/>
              <a:t>2 = “</a:t>
            </a:r>
            <a:r>
              <a:rPr lang="zh-TW" altLang="en-US" dirty="0"/>
              <a:t>是，我寧願關掉它”</a:t>
            </a:r>
            <a:endParaRPr lang="en-US" altLang="zh-TW" dirty="0"/>
          </a:p>
          <a:p>
            <a:pPr marL="101600" indent="0">
              <a:buNone/>
            </a:pPr>
            <a:r>
              <a:rPr lang="en-US" altLang="zh-TW" dirty="0"/>
              <a:t>3 = “</a:t>
            </a:r>
            <a:r>
              <a:rPr lang="zh-TW" altLang="en-US" dirty="0"/>
              <a:t>這取決於，有時馬馬虎虎”</a:t>
            </a:r>
            <a:endParaRPr lang="en-US" altLang="zh-TW" dirty="0"/>
          </a:p>
          <a:p>
            <a:pPr marL="101600" indent="0">
              <a:buNone/>
            </a:pPr>
            <a:r>
              <a:rPr lang="en-US" altLang="zh-TW" dirty="0"/>
              <a:t>4 = “</a:t>
            </a:r>
            <a:r>
              <a:rPr lang="zh-TW" altLang="en-US" dirty="0"/>
              <a:t>不，我寧願打開它，”</a:t>
            </a:r>
            <a:endParaRPr lang="en-US" altLang="zh-TW" dirty="0"/>
          </a:p>
          <a:p>
            <a:pPr marL="101600" indent="0">
              <a:buNone/>
            </a:pPr>
            <a:r>
              <a:rPr lang="en-US" altLang="zh-TW" dirty="0"/>
              <a:t>5 = “</a:t>
            </a:r>
            <a:r>
              <a:rPr lang="zh-TW" altLang="en-US" dirty="0"/>
              <a:t>不，我確定我會打開它”）。</a:t>
            </a:r>
            <a:endParaRPr lang="en-US" altLang="zh-TW" dirty="0"/>
          </a:p>
          <a:p>
            <a:pPr marL="101600" indent="0">
              <a:buNone/>
            </a:pPr>
            <a:r>
              <a:rPr lang="en-US" altLang="zh-TW" dirty="0"/>
              <a:t>6 =“</a:t>
            </a:r>
            <a:r>
              <a:rPr lang="zh-TW" altLang="en-US" dirty="0"/>
              <a:t>不，我肯定會保持開啟”</a:t>
            </a:r>
            <a:endParaRPr lang="en-US" altLang="zh-TW" dirty="0"/>
          </a:p>
          <a:p>
            <a:endParaRPr lang="en-US" altLang="zh-TW" dirty="0"/>
          </a:p>
        </p:txBody>
      </p:sp>
    </p:spTree>
    <p:extLst>
      <p:ext uri="{BB962C8B-B14F-4D97-AF65-F5344CB8AC3E}">
        <p14:creationId xmlns:p14="http://schemas.microsoft.com/office/powerpoint/2010/main" val="2718492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dirty="0"/>
          </a:p>
        </p:txBody>
      </p:sp>
      <p:pic>
        <p:nvPicPr>
          <p:cNvPr id="6" name="圖片 5">
            <a:extLst>
              <a:ext uri="{FF2B5EF4-FFF2-40B4-BE49-F238E27FC236}">
                <a16:creationId xmlns:a16="http://schemas.microsoft.com/office/drawing/2014/main" id="{7F1C72E1-86F2-4A8E-95D4-3D8BFDCF09D5}"/>
              </a:ext>
            </a:extLst>
          </p:cNvPr>
          <p:cNvPicPr>
            <a:picLocks noChangeAspect="1"/>
          </p:cNvPicPr>
          <p:nvPr/>
        </p:nvPicPr>
        <p:blipFill>
          <a:blip r:embed="rId3"/>
          <a:stretch>
            <a:fillRect/>
          </a:stretch>
        </p:blipFill>
        <p:spPr>
          <a:xfrm>
            <a:off x="588643" y="2773098"/>
            <a:ext cx="5814714" cy="1863402"/>
          </a:xfrm>
          <a:prstGeom prst="rect">
            <a:avLst/>
          </a:prstGeom>
        </p:spPr>
      </p:pic>
      <p:sp>
        <p:nvSpPr>
          <p:cNvPr id="4" name="文字方塊 3">
            <a:extLst>
              <a:ext uri="{FF2B5EF4-FFF2-40B4-BE49-F238E27FC236}">
                <a16:creationId xmlns:a16="http://schemas.microsoft.com/office/drawing/2014/main" id="{EF6C352A-153D-4061-BFC7-04321C95FBAE}"/>
              </a:ext>
            </a:extLst>
          </p:cNvPr>
          <p:cNvSpPr txBox="1"/>
          <p:nvPr/>
        </p:nvSpPr>
        <p:spPr>
          <a:xfrm>
            <a:off x="6403357" y="3503451"/>
            <a:ext cx="2220687" cy="738664"/>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t>有</a:t>
            </a:r>
            <a:r>
              <a:rPr lang="en-US" altLang="zh-TW" dirty="0"/>
              <a:t>10</a:t>
            </a:r>
            <a:r>
              <a:rPr lang="zh-TW" altLang="en-US" dirty="0"/>
              <a:t>條路難確定該如何反應的路。</a:t>
            </a:r>
            <a:endParaRPr lang="en-US" altLang="zh-TW" dirty="0"/>
          </a:p>
          <a:p>
            <a:pPr marL="285750" indent="-285750">
              <a:buFont typeface="Arial" panose="020B0604020202020204" pitchFamily="34" charset="0"/>
              <a:buChar char="•"/>
            </a:pPr>
            <a:r>
              <a:rPr lang="zh-TW" altLang="en-US" dirty="0"/>
              <a:t>低可靠度的會錯</a:t>
            </a:r>
            <a:r>
              <a:rPr lang="en-US" altLang="zh-TW" dirty="0"/>
              <a:t>6</a:t>
            </a:r>
            <a:r>
              <a:rPr lang="zh-TW" altLang="en-US" dirty="0"/>
              <a:t>條。</a:t>
            </a:r>
          </a:p>
        </p:txBody>
      </p:sp>
      <p:pic>
        <p:nvPicPr>
          <p:cNvPr id="7" name="圖片 6">
            <a:extLst>
              <a:ext uri="{FF2B5EF4-FFF2-40B4-BE49-F238E27FC236}">
                <a16:creationId xmlns:a16="http://schemas.microsoft.com/office/drawing/2014/main" id="{16810C40-E482-475F-A65F-C5BC01A3E877}"/>
              </a:ext>
            </a:extLst>
          </p:cNvPr>
          <p:cNvPicPr>
            <a:picLocks noChangeAspect="1"/>
          </p:cNvPicPr>
          <p:nvPr/>
        </p:nvPicPr>
        <p:blipFill>
          <a:blip r:embed="rId4"/>
          <a:stretch>
            <a:fillRect/>
          </a:stretch>
        </p:blipFill>
        <p:spPr>
          <a:xfrm>
            <a:off x="3679648" y="1367677"/>
            <a:ext cx="2220687" cy="1405421"/>
          </a:xfrm>
          <a:prstGeom prst="rect">
            <a:avLst/>
          </a:prstGeom>
        </p:spPr>
      </p:pic>
    </p:spTree>
    <p:extLst>
      <p:ext uri="{BB962C8B-B14F-4D97-AF65-F5344CB8AC3E}">
        <p14:creationId xmlns:p14="http://schemas.microsoft.com/office/powerpoint/2010/main" val="436466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dirty="0"/>
          </a:p>
        </p:txBody>
      </p:sp>
      <p:pic>
        <p:nvPicPr>
          <p:cNvPr id="6" name="圖片 5">
            <a:extLst>
              <a:ext uri="{FF2B5EF4-FFF2-40B4-BE49-F238E27FC236}">
                <a16:creationId xmlns:a16="http://schemas.microsoft.com/office/drawing/2014/main" id="{B878324E-C0C1-41FB-9C85-4A074E0224E3}"/>
              </a:ext>
            </a:extLst>
          </p:cNvPr>
          <p:cNvPicPr>
            <a:picLocks noChangeAspect="1"/>
          </p:cNvPicPr>
          <p:nvPr/>
        </p:nvPicPr>
        <p:blipFill>
          <a:blip r:embed="rId3"/>
          <a:stretch>
            <a:fillRect/>
          </a:stretch>
        </p:blipFill>
        <p:spPr>
          <a:xfrm>
            <a:off x="273131" y="2383545"/>
            <a:ext cx="8629730" cy="960209"/>
          </a:xfrm>
          <a:prstGeom prst="rect">
            <a:avLst/>
          </a:prstGeom>
        </p:spPr>
      </p:pic>
      <p:sp>
        <p:nvSpPr>
          <p:cNvPr id="4" name="矩形 3">
            <a:extLst>
              <a:ext uri="{FF2B5EF4-FFF2-40B4-BE49-F238E27FC236}">
                <a16:creationId xmlns:a16="http://schemas.microsoft.com/office/drawing/2014/main" id="{FE829FAE-EDD6-4BB0-A488-F2433F622C94}"/>
              </a:ext>
            </a:extLst>
          </p:cNvPr>
          <p:cNvSpPr/>
          <p:nvPr/>
        </p:nvSpPr>
        <p:spPr>
          <a:xfrm>
            <a:off x="992742" y="3343754"/>
            <a:ext cx="7190509" cy="1169551"/>
          </a:xfrm>
          <a:prstGeom prst="rect">
            <a:avLst/>
          </a:prstGeom>
        </p:spPr>
        <p:txBody>
          <a:bodyPr wrap="square">
            <a:spAutoFit/>
          </a:bodyPr>
          <a:lstStyle/>
          <a:p>
            <a:r>
              <a:rPr lang="zh-TW" altLang="en-US" dirty="0"/>
              <a:t>引導車輛出現的四個可能位置。 從左到右：</a:t>
            </a:r>
            <a:endParaRPr lang="en-US" altLang="zh-TW" dirty="0"/>
          </a:p>
          <a:p>
            <a:pPr marL="342900" indent="-342900">
              <a:buFont typeface="+mj-lt"/>
              <a:buAutoNum type="arabicPeriod"/>
            </a:pPr>
            <a:r>
              <a:rPr lang="zh-TW" altLang="en-US" dirty="0"/>
              <a:t>自動化駛過。 在不可靠的情況下，自動化有時會產生錯誤的反應，需要拒絕。 </a:t>
            </a:r>
            <a:endParaRPr lang="en-US" altLang="zh-TW" dirty="0"/>
          </a:p>
          <a:p>
            <a:pPr marL="342900" indent="-342900">
              <a:buFont typeface="+mj-lt"/>
              <a:buAutoNum type="arabicPeriod"/>
            </a:pPr>
            <a:r>
              <a:rPr lang="zh-TW" altLang="en-US" dirty="0"/>
              <a:t>自動化剎車。 在不可靠的情況下，自動化有時不會剎車，因此參與者自己不得不剎車。 </a:t>
            </a:r>
            <a:endParaRPr lang="en-US" altLang="zh-TW" dirty="0"/>
          </a:p>
          <a:p>
            <a:pPr marL="342900" indent="-342900">
              <a:buFont typeface="+mj-lt"/>
              <a:buAutoNum type="arabicPeriod"/>
            </a:pPr>
            <a:r>
              <a:rPr lang="zh-TW" altLang="en-US" dirty="0"/>
              <a:t>自動化引起制動響應。 </a:t>
            </a:r>
            <a:endParaRPr lang="en-US" altLang="zh-TW" dirty="0"/>
          </a:p>
          <a:p>
            <a:pPr marL="342900" indent="-342900">
              <a:buFont typeface="+mj-lt"/>
              <a:buAutoNum type="arabicPeriod"/>
            </a:pPr>
            <a:r>
              <a:rPr lang="zh-TW" altLang="en-US" dirty="0"/>
              <a:t>自動化沒有干預駕駛過程。</a:t>
            </a:r>
          </a:p>
        </p:txBody>
      </p:sp>
      <p:sp>
        <p:nvSpPr>
          <p:cNvPr id="7" name="矩形 6">
            <a:extLst>
              <a:ext uri="{FF2B5EF4-FFF2-40B4-BE49-F238E27FC236}">
                <a16:creationId xmlns:a16="http://schemas.microsoft.com/office/drawing/2014/main" id="{EF8AB5EB-EDE1-439A-9963-6079E0D6DB9E}"/>
              </a:ext>
            </a:extLst>
          </p:cNvPr>
          <p:cNvSpPr/>
          <p:nvPr/>
        </p:nvSpPr>
        <p:spPr>
          <a:xfrm>
            <a:off x="4714135" y="1860325"/>
            <a:ext cx="3562966" cy="523220"/>
          </a:xfrm>
          <a:prstGeom prst="rect">
            <a:avLst/>
          </a:prstGeom>
        </p:spPr>
        <p:txBody>
          <a:bodyPr wrap="square">
            <a:spAutoFit/>
          </a:bodyPr>
          <a:lstStyle/>
          <a:p>
            <a:r>
              <a:rPr lang="zh-TW" altLang="en-US" dirty="0"/>
              <a:t>駕駛必須正確判斷情況並採取相應的行動，通過行動或否決自動化系統來保持安全。</a:t>
            </a:r>
            <a:endParaRPr lang="en-US" altLang="zh-TW" dirty="0"/>
          </a:p>
        </p:txBody>
      </p:sp>
    </p:spTree>
    <p:extLst>
      <p:ext uri="{BB962C8B-B14F-4D97-AF65-F5344CB8AC3E}">
        <p14:creationId xmlns:p14="http://schemas.microsoft.com/office/powerpoint/2010/main" val="1797949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EFB62F82-C036-49F9-94B1-A7A7521EA157}"/>
              </a:ext>
            </a:extLst>
          </p:cNvPr>
          <p:cNvSpPr>
            <a:spLocks noGrp="1"/>
          </p:cNvSpPr>
          <p:nvPr>
            <p:ph type="body" idx="1"/>
          </p:nvPr>
        </p:nvSpPr>
        <p:spPr>
          <a:xfrm>
            <a:off x="588643" y="1347982"/>
            <a:ext cx="8282225" cy="2724300"/>
          </a:xfrm>
        </p:spPr>
        <p:txBody>
          <a:bodyPr/>
          <a:lstStyle/>
          <a:p>
            <a:r>
              <a:rPr lang="zh-TW" altLang="en-US" sz="1800" dirty="0"/>
              <a:t>不確定組的 </a:t>
            </a:r>
            <a:r>
              <a:rPr lang="en-US" altLang="zh-TW" sz="1800" dirty="0"/>
              <a:t>MTTC </a:t>
            </a:r>
            <a:r>
              <a:rPr lang="zh-TW" altLang="en-US" sz="1800" dirty="0"/>
              <a:t>顯著大於對照組，</a:t>
            </a:r>
            <a:r>
              <a:rPr lang="en-US" altLang="zh-TW" sz="1800" dirty="0"/>
              <a:t>χ2 (1, N = 28) = 13.38, p &lt; .001</a:t>
            </a:r>
          </a:p>
          <a:p>
            <a:endParaRPr lang="en-US" altLang="zh-TW" sz="1800" dirty="0"/>
          </a:p>
          <a:p>
            <a:pPr marL="101600" indent="0">
              <a:buNone/>
            </a:pPr>
            <a:endParaRPr lang="en-US" altLang="zh-TW" dirty="0"/>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dirty="0"/>
          </a:p>
        </p:txBody>
      </p:sp>
      <p:pic>
        <p:nvPicPr>
          <p:cNvPr id="6" name="圖片 5">
            <a:extLst>
              <a:ext uri="{FF2B5EF4-FFF2-40B4-BE49-F238E27FC236}">
                <a16:creationId xmlns:a16="http://schemas.microsoft.com/office/drawing/2014/main" id="{78F73440-2290-49FB-8B72-F8B834ED91D3}"/>
              </a:ext>
            </a:extLst>
          </p:cNvPr>
          <p:cNvPicPr>
            <a:picLocks noChangeAspect="1"/>
          </p:cNvPicPr>
          <p:nvPr/>
        </p:nvPicPr>
        <p:blipFill>
          <a:blip r:embed="rId3"/>
          <a:stretch>
            <a:fillRect/>
          </a:stretch>
        </p:blipFill>
        <p:spPr>
          <a:xfrm>
            <a:off x="2099232" y="1858828"/>
            <a:ext cx="3973443" cy="2088492"/>
          </a:xfrm>
          <a:prstGeom prst="rect">
            <a:avLst/>
          </a:prstGeom>
        </p:spPr>
      </p:pic>
      <p:sp>
        <p:nvSpPr>
          <p:cNvPr id="4" name="矩形 3">
            <a:extLst>
              <a:ext uri="{FF2B5EF4-FFF2-40B4-BE49-F238E27FC236}">
                <a16:creationId xmlns:a16="http://schemas.microsoft.com/office/drawing/2014/main" id="{CEF72119-B395-4924-B762-DE6B02DC7484}"/>
              </a:ext>
            </a:extLst>
          </p:cNvPr>
          <p:cNvSpPr/>
          <p:nvPr/>
        </p:nvSpPr>
        <p:spPr>
          <a:xfrm>
            <a:off x="2690602" y="4046613"/>
            <a:ext cx="4572000" cy="307777"/>
          </a:xfrm>
          <a:prstGeom prst="rect">
            <a:avLst/>
          </a:prstGeom>
        </p:spPr>
        <p:txBody>
          <a:bodyPr>
            <a:spAutoFit/>
          </a:bodyPr>
          <a:lstStyle/>
          <a:p>
            <a:r>
              <a:rPr lang="zh-TW" altLang="en-US" dirty="0"/>
              <a:t>不確定性和對照組的碰撞時間 (TTC) 分佈。</a:t>
            </a:r>
            <a:endParaRPr lang="en-US" altLang="zh-TW" dirty="0"/>
          </a:p>
        </p:txBody>
      </p:sp>
    </p:spTree>
    <p:extLst>
      <p:ext uri="{BB962C8B-B14F-4D97-AF65-F5344CB8AC3E}">
        <p14:creationId xmlns:p14="http://schemas.microsoft.com/office/powerpoint/2010/main" val="286707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EFB62F82-C036-49F9-94B1-A7A7521EA157}"/>
              </a:ext>
            </a:extLst>
          </p:cNvPr>
          <p:cNvSpPr>
            <a:spLocks noGrp="1"/>
          </p:cNvSpPr>
          <p:nvPr>
            <p:ph type="body" idx="1"/>
          </p:nvPr>
        </p:nvSpPr>
        <p:spPr>
          <a:xfrm>
            <a:off x="588643" y="1621114"/>
            <a:ext cx="4517747" cy="2724300"/>
          </a:xfrm>
        </p:spPr>
        <p:txBody>
          <a:bodyPr/>
          <a:lstStyle/>
          <a:p>
            <a:r>
              <a:rPr lang="zh-TW" altLang="en-US" dirty="0"/>
              <a:t>在不可靠的情況下，參與者解決的次要任務顯著減少，</a:t>
            </a:r>
            <a:r>
              <a:rPr lang="en-US" altLang="zh-TW" dirty="0"/>
              <a:t>χ2 (1, N = 28) = 29.30, p &lt; .001</a:t>
            </a:r>
          </a:p>
          <a:p>
            <a:r>
              <a:rPr lang="zh-TW" altLang="en-US" dirty="0"/>
              <a:t>情況 *</a:t>
            </a:r>
            <a:r>
              <a:rPr lang="en-US" altLang="zh-TW" dirty="0"/>
              <a:t> </a:t>
            </a:r>
            <a:r>
              <a:rPr lang="zh-TW" altLang="en-US" dirty="0"/>
              <a:t>可靠性交互作用顯著，</a:t>
            </a:r>
            <a:r>
              <a:rPr lang="el-GR" altLang="zh-TW" dirty="0"/>
              <a:t>χ2 (3, </a:t>
            </a:r>
            <a:r>
              <a:rPr lang="en-US" altLang="zh-TW" dirty="0"/>
              <a:t>N = 28) = 13.36, p = .004</a:t>
            </a:r>
            <a:r>
              <a:rPr lang="zh-TW" altLang="en-US" dirty="0"/>
              <a:t>。</a:t>
            </a:r>
            <a:endParaRPr lang="en-US" altLang="zh-TW" dirty="0"/>
          </a:p>
          <a:p>
            <a:r>
              <a:rPr lang="zh-TW" altLang="en-US" dirty="0"/>
              <a:t>組*情境有顯著的交互作用，</a:t>
            </a:r>
            <a:r>
              <a:rPr lang="el-GR" altLang="zh-TW" dirty="0"/>
              <a:t>χ2 (3, </a:t>
            </a:r>
            <a:r>
              <a:rPr lang="en-US" altLang="zh-TW" dirty="0"/>
              <a:t>N = 28) = 44.47, p &lt; .001</a:t>
            </a:r>
          </a:p>
          <a:p>
            <a:endParaRPr lang="en-US" altLang="zh-TW" dirty="0"/>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dirty="0"/>
          </a:p>
        </p:txBody>
      </p:sp>
      <p:pic>
        <p:nvPicPr>
          <p:cNvPr id="4" name="圖片 3">
            <a:extLst>
              <a:ext uri="{FF2B5EF4-FFF2-40B4-BE49-F238E27FC236}">
                <a16:creationId xmlns:a16="http://schemas.microsoft.com/office/drawing/2014/main" id="{919714BA-9313-48CF-B96C-D410234962A8}"/>
              </a:ext>
            </a:extLst>
          </p:cNvPr>
          <p:cNvPicPr>
            <a:picLocks noChangeAspect="1"/>
          </p:cNvPicPr>
          <p:nvPr/>
        </p:nvPicPr>
        <p:blipFill>
          <a:blip r:embed="rId3"/>
          <a:stretch>
            <a:fillRect/>
          </a:stretch>
        </p:blipFill>
        <p:spPr>
          <a:xfrm>
            <a:off x="5305673" y="1837128"/>
            <a:ext cx="3249684" cy="1746007"/>
          </a:xfrm>
          <a:prstGeom prst="rect">
            <a:avLst/>
          </a:prstGeom>
        </p:spPr>
      </p:pic>
    </p:spTree>
    <p:extLst>
      <p:ext uri="{BB962C8B-B14F-4D97-AF65-F5344CB8AC3E}">
        <p14:creationId xmlns:p14="http://schemas.microsoft.com/office/powerpoint/2010/main" val="2146972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EFB62F82-C036-49F9-94B1-A7A7521EA157}"/>
              </a:ext>
            </a:extLst>
          </p:cNvPr>
          <p:cNvSpPr>
            <a:spLocks noGrp="1"/>
          </p:cNvSpPr>
          <p:nvPr>
            <p:ph type="body" idx="1"/>
          </p:nvPr>
        </p:nvSpPr>
        <p:spPr>
          <a:xfrm>
            <a:off x="436085" y="1627449"/>
            <a:ext cx="7181915" cy="2724300"/>
          </a:xfrm>
        </p:spPr>
        <p:txBody>
          <a:bodyPr/>
          <a:lstStyle/>
          <a:p>
            <a:r>
              <a:rPr lang="zh-TW" altLang="en-US" dirty="0"/>
              <a:t>參與者在不可靠條件下對自動化的信任度顯著降低，</a:t>
            </a:r>
            <a:r>
              <a:rPr lang="en-US" altLang="zh-TW" dirty="0"/>
              <a:t>χ2 (1, N = 28) = 98.84, p &lt; .001</a:t>
            </a:r>
          </a:p>
          <a:p>
            <a:r>
              <a:rPr lang="zh-TW" altLang="en-US" dirty="0"/>
              <a:t>不確定性小組的信任評級下降幅度明顯小於對照組，</a:t>
            </a:r>
            <a:r>
              <a:rPr lang="en-US" altLang="zh-TW" dirty="0"/>
              <a:t>χ2 (1, N = 28) = 7.52, p = .006</a:t>
            </a:r>
          </a:p>
          <a:p>
            <a:r>
              <a:rPr lang="zh-TW" altLang="en-US" dirty="0"/>
              <a:t>參與者可以使用 </a:t>
            </a:r>
            <a:r>
              <a:rPr lang="en-US" altLang="zh-TW" dirty="0"/>
              <a:t>7 </a:t>
            </a:r>
            <a:r>
              <a:rPr lang="zh-TW" altLang="en-US" dirty="0"/>
              <a:t>點式李克特量表來回答，範圍從 </a:t>
            </a:r>
            <a:endParaRPr lang="en-US" altLang="zh-TW" dirty="0"/>
          </a:p>
          <a:p>
            <a:endParaRPr lang="en-US" altLang="zh-TW" dirty="0"/>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dirty="0"/>
          </a:p>
        </p:txBody>
      </p:sp>
    </p:spTree>
    <p:extLst>
      <p:ext uri="{BB962C8B-B14F-4D97-AF65-F5344CB8AC3E}">
        <p14:creationId xmlns:p14="http://schemas.microsoft.com/office/powerpoint/2010/main" val="833236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EFB62F82-C036-49F9-94B1-A7A7521EA157}"/>
              </a:ext>
            </a:extLst>
          </p:cNvPr>
          <p:cNvSpPr>
            <a:spLocks noGrp="1"/>
          </p:cNvSpPr>
          <p:nvPr>
            <p:ph type="body" idx="1"/>
          </p:nvPr>
        </p:nvSpPr>
        <p:spPr>
          <a:xfrm>
            <a:off x="588643" y="1621114"/>
            <a:ext cx="7029357" cy="2724300"/>
          </a:xfrm>
        </p:spPr>
        <p:txBody>
          <a:bodyPr/>
          <a:lstStyle/>
          <a:p>
            <a:r>
              <a:rPr lang="zh-TW" altLang="en-US"/>
              <a:t>在駕駛自動化</a:t>
            </a:r>
            <a:r>
              <a:rPr lang="zh-TW" altLang="en-US" dirty="0"/>
              <a:t>錯誤的情況下，不確定組的 </a:t>
            </a:r>
            <a:r>
              <a:rPr lang="en-US" altLang="zh-TW" dirty="0"/>
              <a:t>MTTC </a:t>
            </a:r>
            <a:r>
              <a:rPr lang="zh-TW" altLang="en-US" dirty="0"/>
              <a:t>會更大。</a:t>
            </a:r>
            <a:endParaRPr lang="en-US" altLang="zh-TW" dirty="0"/>
          </a:p>
          <a:p>
            <a:r>
              <a:rPr lang="zh-TW" altLang="en-US" dirty="0"/>
              <a:t>不確定性符號可能會減少對自動化的依賴，使駕駛員能夠在自動化失敗時保持循環並更積極、更快地參與。</a:t>
            </a:r>
          </a:p>
          <a:p>
            <a:r>
              <a:rPr lang="zh-TW" altLang="en-US" dirty="0"/>
              <a:t>不確定性組的信任度普遍較高。因此該符號減少了自動化失敗對信任的負面影響</a:t>
            </a:r>
            <a:endParaRPr lang="en-US" altLang="zh-TW" dirty="0"/>
          </a:p>
          <a:p>
            <a:endParaRPr lang="zh-TW" altLang="en-US" dirty="0"/>
          </a:p>
          <a:p>
            <a:endParaRPr lang="en-US" altLang="zh-TW" dirty="0"/>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dirty="0"/>
          </a:p>
        </p:txBody>
      </p:sp>
    </p:spTree>
    <p:extLst>
      <p:ext uri="{BB962C8B-B14F-4D97-AF65-F5344CB8AC3E}">
        <p14:creationId xmlns:p14="http://schemas.microsoft.com/office/powerpoint/2010/main" val="915891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302519" y="2995749"/>
            <a:ext cx="4553523" cy="979700"/>
          </a:xfrm>
          <a:prstGeom prst="rect">
            <a:avLst/>
          </a:prstGeom>
        </p:spPr>
        <p:txBody>
          <a:bodyPr spcFirstLastPara="1" wrap="square" lIns="91425" tIns="91425" rIns="91425" bIns="91425" anchor="b" anchorCtr="0">
            <a:noAutofit/>
          </a:bodyPr>
          <a:lstStyle/>
          <a:p>
            <a:pPr algn="ctr"/>
            <a:r>
              <a:rPr lang="zh-TW" altLang="en-US" sz="3200" dirty="0"/>
              <a:t>自動駕駛的輿論：</a:t>
            </a:r>
            <a:br>
              <a:rPr lang="en-US" altLang="zh-TW" sz="3200" dirty="0"/>
            </a:br>
            <a:r>
              <a:rPr lang="zh-TW" altLang="en-US" sz="3200" dirty="0"/>
              <a:t>國際問卷調查結果</a:t>
            </a:r>
            <a:endParaRPr lang="zh-TW" altLang="en-US" dirty="0">
              <a:cs typeface="+mn-ea"/>
              <a:sym typeface="+mn-lt"/>
            </a:endParaRPr>
          </a:p>
        </p:txBody>
      </p:sp>
      <p:sp>
        <p:nvSpPr>
          <p:cNvPr id="222" name="Google Shape;222;p14"/>
          <p:cNvSpPr txBox="1">
            <a:spLocks noGrp="1"/>
          </p:cNvSpPr>
          <p:nvPr>
            <p:ph type="subTitle" idx="1"/>
          </p:nvPr>
        </p:nvSpPr>
        <p:spPr>
          <a:xfrm>
            <a:off x="90637" y="3863738"/>
            <a:ext cx="4746057" cy="1105310"/>
          </a:xfrm>
          <a:prstGeom prst="rect">
            <a:avLst/>
          </a:prstGeom>
        </p:spPr>
        <p:txBody>
          <a:bodyPr spcFirstLastPara="1" wrap="square" lIns="91425" tIns="91425" rIns="91425" bIns="91425" anchor="t" anchorCtr="0">
            <a:noAutofit/>
          </a:bodyPr>
          <a:lstStyle/>
          <a:p>
            <a:pPr algn="ctr"/>
            <a:r>
              <a:rPr lang="en-US" altLang="zh-TW" dirty="0"/>
              <a:t>Public opinion on automated driving: Results of an international questionnaire among 5000 respondents</a:t>
            </a:r>
            <a:endParaRPr lang="zh-TW" altLang="en-US" dirty="0"/>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544340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600" dirty="0"/>
              <a:t>美國數據顯示，</a:t>
            </a:r>
            <a:r>
              <a:rPr lang="en-US" altLang="zh-TW" sz="1600" dirty="0"/>
              <a:t>2012 </a:t>
            </a:r>
            <a:r>
              <a:rPr lang="zh-TW" altLang="en-US" sz="1600" dirty="0"/>
              <a:t>年車禍導致 </a:t>
            </a:r>
            <a:r>
              <a:rPr lang="en-US" altLang="zh-TW" sz="1600" dirty="0"/>
              <a:t>34,080 </a:t>
            </a:r>
            <a:r>
              <a:rPr lang="zh-TW" altLang="en-US" sz="1600" dirty="0"/>
              <a:t>人死亡（</a:t>
            </a:r>
            <a:r>
              <a:rPr lang="en-US" altLang="zh-TW" sz="1600" dirty="0"/>
              <a:t>NHTSA</a:t>
            </a:r>
            <a:r>
              <a:rPr lang="zh-TW" altLang="en-US" sz="1600" dirty="0"/>
              <a:t>，</a:t>
            </a:r>
            <a:r>
              <a:rPr lang="en-US" altLang="zh-TW" sz="1600" dirty="0"/>
              <a:t>2013a</a:t>
            </a:r>
            <a:r>
              <a:rPr lang="zh-TW" altLang="en-US" sz="1600" dirty="0"/>
              <a:t>），其中約 </a:t>
            </a:r>
            <a:r>
              <a:rPr lang="en-US" altLang="zh-TW" sz="1600" dirty="0"/>
              <a:t>90% </a:t>
            </a:r>
            <a:r>
              <a:rPr lang="zh-TW" altLang="en-US" sz="1600" dirty="0"/>
              <a:t>的事故至少部分歸因於駕駛員失誤（</a:t>
            </a:r>
            <a:r>
              <a:rPr lang="en-US" altLang="zh-TW" sz="1600" dirty="0"/>
              <a:t>Smith</a:t>
            </a:r>
            <a:r>
              <a:rPr lang="zh-TW" altLang="en-US" sz="1600" dirty="0"/>
              <a:t>，</a:t>
            </a:r>
            <a:r>
              <a:rPr lang="en-US" altLang="zh-TW" sz="1600" dirty="0"/>
              <a:t>2013a</a:t>
            </a:r>
            <a:r>
              <a:rPr lang="zh-TW" altLang="en-US" sz="1600" dirty="0"/>
              <a:t>）。</a:t>
            </a:r>
            <a:endParaRPr lang="en-US" altLang="zh-TW" sz="1600" dirty="0">
              <a:latin typeface="微軟正黑體" panose="020B0604030504040204" pitchFamily="34" charset="-120"/>
              <a:ea typeface="微軟正黑體" panose="020B0604030504040204" pitchFamily="34" charset="-120"/>
            </a:endParaRPr>
          </a:p>
          <a:p>
            <a:r>
              <a:rPr lang="zh-TW" altLang="en-US" sz="1600" dirty="0"/>
              <a:t>高收入國家的死亡率一直在下降，但中低收入國家的死亡率實際上正在上升（世界衛生組織，</a:t>
            </a:r>
            <a:r>
              <a:rPr lang="en-US" altLang="zh-TW" sz="1600" dirty="0"/>
              <a:t>2013 </a:t>
            </a:r>
            <a:r>
              <a:rPr lang="zh-TW" altLang="en-US" sz="1600" dirty="0"/>
              <a:t>年）。</a:t>
            </a:r>
            <a:endParaRPr lang="en-US" altLang="zh-TW" sz="1600" dirty="0"/>
          </a:p>
          <a:p>
            <a:r>
              <a:rPr lang="zh-TW" altLang="en-US" sz="1600" dirty="0"/>
              <a:t>目前的趨勢表明，到 </a:t>
            </a:r>
            <a:r>
              <a:rPr lang="en-US" altLang="zh-TW" sz="1600" dirty="0"/>
              <a:t>2030 </a:t>
            </a:r>
            <a:r>
              <a:rPr lang="zh-TW" altLang="en-US" sz="1600" dirty="0"/>
              <a:t>年，道路交通傷害將成為第五大死因，高收入國家和低收入國家之間的差異將進一步擴大（世界衛生組織，</a:t>
            </a:r>
            <a:r>
              <a:rPr lang="en-US" altLang="zh-TW" sz="1600" dirty="0"/>
              <a:t>2013 </a:t>
            </a:r>
            <a:r>
              <a:rPr lang="zh-TW" altLang="en-US" sz="1600" dirty="0"/>
              <a:t>年）。</a:t>
            </a:r>
            <a:endParaRPr lang="en-US" altLang="zh-TW" sz="1600" dirty="0"/>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2937280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600" dirty="0"/>
              <a:t>已經提出了不同級別的自動化，對技術能力和人的參與有不同的定義</a:t>
            </a:r>
            <a:r>
              <a:rPr lang="en-US" altLang="zh-TW" sz="1600" dirty="0"/>
              <a:t>:</a:t>
            </a:r>
          </a:p>
          <a:p>
            <a:pPr lvl="1"/>
            <a:r>
              <a:rPr lang="en-US" altLang="zh-TW" sz="1600" dirty="0" err="1"/>
              <a:t>BASt</a:t>
            </a:r>
            <a:r>
              <a:rPr lang="en-US" altLang="zh-TW" sz="1600" dirty="0"/>
              <a:t>(</a:t>
            </a:r>
            <a:r>
              <a:rPr lang="zh-TW" altLang="en-US" sz="1600" dirty="0"/>
              <a:t>德國聯邦公路研究所</a:t>
            </a:r>
            <a:r>
              <a:rPr lang="en-US" altLang="zh-TW" sz="1600" dirty="0"/>
              <a:t>Gasser &amp; </a:t>
            </a:r>
            <a:r>
              <a:rPr lang="en-US" altLang="zh-TW" sz="1600" dirty="0" err="1"/>
              <a:t>Westhoff</a:t>
            </a:r>
            <a:r>
              <a:rPr lang="en-US" altLang="zh-TW" sz="1600" dirty="0"/>
              <a:t>,</a:t>
            </a:r>
            <a:r>
              <a:rPr lang="zh-TW" altLang="en-US" sz="1600" dirty="0"/>
              <a:t> </a:t>
            </a:r>
            <a:r>
              <a:rPr lang="en-US" altLang="zh-TW" sz="1600" dirty="0"/>
              <a:t>2012)</a:t>
            </a:r>
          </a:p>
          <a:p>
            <a:pPr lvl="1"/>
            <a:r>
              <a:rPr lang="zh-TW" altLang="en-US" sz="1600" dirty="0"/>
              <a:t>美國國家公路交通安全管理局</a:t>
            </a:r>
            <a:r>
              <a:rPr lang="en-US" altLang="zh-TW" sz="1600" dirty="0"/>
              <a:t>(NHTSA</a:t>
            </a:r>
            <a:r>
              <a:rPr lang="zh-TW" altLang="en-US" sz="1600" dirty="0"/>
              <a:t>，</a:t>
            </a:r>
            <a:r>
              <a:rPr lang="en-US" altLang="zh-TW" sz="1600" dirty="0"/>
              <a:t>2013b)</a:t>
            </a:r>
          </a:p>
          <a:p>
            <a:pPr lvl="1"/>
            <a:r>
              <a:rPr lang="en-US" altLang="zh-TW" sz="1600" dirty="0"/>
              <a:t>SAE</a:t>
            </a:r>
            <a:r>
              <a:rPr lang="zh-TW" altLang="en-US" sz="1600" dirty="0"/>
              <a:t>（道路自動駕駛汽車標準委員會</a:t>
            </a:r>
            <a:r>
              <a:rPr lang="en-US" altLang="zh-TW" sz="1600" dirty="0"/>
              <a:t>, 2014</a:t>
            </a:r>
            <a:r>
              <a:rPr lang="zh-TW" altLang="en-US" sz="1600" dirty="0"/>
              <a:t>）</a:t>
            </a:r>
          </a:p>
          <a:p>
            <a:endParaRPr lang="en-US" altLang="zh-TW" sz="1600" dirty="0"/>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pic>
        <p:nvPicPr>
          <p:cNvPr id="23" name="圖片 22">
            <a:extLst>
              <a:ext uri="{FF2B5EF4-FFF2-40B4-BE49-F238E27FC236}">
                <a16:creationId xmlns:a16="http://schemas.microsoft.com/office/drawing/2014/main" id="{F80ABEED-5DAA-48DB-8439-F4EB50A5D745}"/>
              </a:ext>
            </a:extLst>
          </p:cNvPr>
          <p:cNvPicPr>
            <a:picLocks noChangeAspect="1"/>
          </p:cNvPicPr>
          <p:nvPr/>
        </p:nvPicPr>
        <p:blipFill>
          <a:blip r:embed="rId3"/>
          <a:stretch>
            <a:fillRect/>
          </a:stretch>
        </p:blipFill>
        <p:spPr>
          <a:xfrm>
            <a:off x="374240" y="3182939"/>
            <a:ext cx="7944292" cy="1309359"/>
          </a:xfrm>
          <a:prstGeom prst="rect">
            <a:avLst/>
          </a:prstGeom>
        </p:spPr>
      </p:pic>
    </p:spTree>
    <p:extLst>
      <p:ext uri="{BB962C8B-B14F-4D97-AF65-F5344CB8AC3E}">
        <p14:creationId xmlns:p14="http://schemas.microsoft.com/office/powerpoint/2010/main" val="2682660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觀念性架構</a:t>
            </a:r>
            <a:endParaRPr dirty="0"/>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第零章</a:t>
            </a:r>
          </a:p>
        </p:txBody>
      </p:sp>
      <p:sp>
        <p:nvSpPr>
          <p:cNvPr id="20" name="文字方塊 19">
            <a:extLst>
              <a:ext uri="{FF2B5EF4-FFF2-40B4-BE49-F238E27FC236}">
                <a16:creationId xmlns:a16="http://schemas.microsoft.com/office/drawing/2014/main" id="{BC4297CD-8DDA-432B-BC3A-694BDCFEE399}"/>
              </a:ext>
            </a:extLst>
          </p:cNvPr>
          <p:cNvSpPr txBox="1"/>
          <p:nvPr/>
        </p:nvSpPr>
        <p:spPr>
          <a:xfrm>
            <a:off x="4777642" y="1478914"/>
            <a:ext cx="1908000" cy="3636000"/>
          </a:xfrm>
          <a:prstGeom prst="rect">
            <a:avLst/>
          </a:prstGeom>
          <a:noFill/>
          <a:ln w="53975">
            <a:solidFill>
              <a:srgbClr val="0070C0"/>
            </a:solidFill>
          </a:ln>
        </p:spPr>
        <p:txBody>
          <a:bodyPr wrap="square" rtlCol="0">
            <a:spAutoFit/>
          </a:bodyPr>
          <a:lstStyle/>
          <a:p>
            <a:r>
              <a:rPr lang="zh-TW" altLang="en-US" dirty="0"/>
              <a:t> </a:t>
            </a:r>
          </a:p>
        </p:txBody>
      </p:sp>
      <p:sp>
        <p:nvSpPr>
          <p:cNvPr id="21" name="文字方塊 20">
            <a:extLst>
              <a:ext uri="{FF2B5EF4-FFF2-40B4-BE49-F238E27FC236}">
                <a16:creationId xmlns:a16="http://schemas.microsoft.com/office/drawing/2014/main" id="{0C939E1A-9477-4F1D-9C7C-E8A49FBEE337}"/>
              </a:ext>
            </a:extLst>
          </p:cNvPr>
          <p:cNvSpPr txBox="1"/>
          <p:nvPr/>
        </p:nvSpPr>
        <p:spPr>
          <a:xfrm>
            <a:off x="4945087" y="2165769"/>
            <a:ext cx="1573110" cy="369332"/>
          </a:xfrm>
          <a:prstGeom prst="rect">
            <a:avLst/>
          </a:prstGeom>
          <a:noFill/>
          <a:ln w="53975">
            <a:solidFill>
              <a:srgbClr val="0070C0"/>
            </a:solidFill>
          </a:ln>
        </p:spPr>
        <p:txBody>
          <a:bodyPr wrap="square" rtlCol="0">
            <a:spAutoFit/>
          </a:bodyPr>
          <a:lstStyle/>
          <a:p>
            <a:pPr algn="ctr"/>
            <a:r>
              <a:rPr lang="zh-TW" altLang="en-US" dirty="0"/>
              <a:t>命中</a:t>
            </a:r>
          </a:p>
        </p:txBody>
      </p:sp>
      <p:sp>
        <p:nvSpPr>
          <p:cNvPr id="22" name="文字方塊 21">
            <a:extLst>
              <a:ext uri="{FF2B5EF4-FFF2-40B4-BE49-F238E27FC236}">
                <a16:creationId xmlns:a16="http://schemas.microsoft.com/office/drawing/2014/main" id="{547F7BF7-3EF7-4D93-868C-D2976778E046}"/>
              </a:ext>
            </a:extLst>
          </p:cNvPr>
          <p:cNvSpPr txBox="1"/>
          <p:nvPr/>
        </p:nvSpPr>
        <p:spPr>
          <a:xfrm>
            <a:off x="4945087" y="2857778"/>
            <a:ext cx="1573110" cy="369332"/>
          </a:xfrm>
          <a:prstGeom prst="rect">
            <a:avLst/>
          </a:prstGeom>
          <a:noFill/>
          <a:ln w="53975">
            <a:solidFill>
              <a:srgbClr val="0070C0"/>
            </a:solidFill>
          </a:ln>
        </p:spPr>
        <p:txBody>
          <a:bodyPr wrap="square" rtlCol="0">
            <a:spAutoFit/>
          </a:bodyPr>
          <a:lstStyle/>
          <a:p>
            <a:pPr algn="ctr"/>
            <a:r>
              <a:rPr lang="zh-TW" altLang="en-US" dirty="0"/>
              <a:t>漏失</a:t>
            </a:r>
          </a:p>
        </p:txBody>
      </p:sp>
      <p:sp>
        <p:nvSpPr>
          <p:cNvPr id="24" name="文字方塊 23">
            <a:extLst>
              <a:ext uri="{FF2B5EF4-FFF2-40B4-BE49-F238E27FC236}">
                <a16:creationId xmlns:a16="http://schemas.microsoft.com/office/drawing/2014/main" id="{5BAEC770-DCBF-497A-94C6-4534FB35E55B}"/>
              </a:ext>
            </a:extLst>
          </p:cNvPr>
          <p:cNvSpPr txBox="1"/>
          <p:nvPr/>
        </p:nvSpPr>
        <p:spPr>
          <a:xfrm>
            <a:off x="4945087" y="3549787"/>
            <a:ext cx="1573110" cy="369332"/>
          </a:xfrm>
          <a:prstGeom prst="rect">
            <a:avLst/>
          </a:prstGeom>
          <a:noFill/>
          <a:ln w="53975">
            <a:solidFill>
              <a:srgbClr val="0070C0"/>
            </a:solidFill>
          </a:ln>
        </p:spPr>
        <p:txBody>
          <a:bodyPr wrap="square" rtlCol="0">
            <a:spAutoFit/>
          </a:bodyPr>
          <a:lstStyle/>
          <a:p>
            <a:pPr algn="ctr"/>
            <a:r>
              <a:rPr lang="zh-TW" altLang="en-US" dirty="0"/>
              <a:t>誤警</a:t>
            </a:r>
          </a:p>
        </p:txBody>
      </p:sp>
      <p:sp>
        <p:nvSpPr>
          <p:cNvPr id="25" name="文字方塊 24">
            <a:extLst>
              <a:ext uri="{FF2B5EF4-FFF2-40B4-BE49-F238E27FC236}">
                <a16:creationId xmlns:a16="http://schemas.microsoft.com/office/drawing/2014/main" id="{3F3DB4C9-6CBB-46C2-BEDF-7E7E3747B25F}"/>
              </a:ext>
            </a:extLst>
          </p:cNvPr>
          <p:cNvSpPr txBox="1"/>
          <p:nvPr/>
        </p:nvSpPr>
        <p:spPr>
          <a:xfrm>
            <a:off x="449719" y="3124971"/>
            <a:ext cx="1908000" cy="307777"/>
          </a:xfrm>
          <a:prstGeom prst="rect">
            <a:avLst/>
          </a:prstGeom>
          <a:noFill/>
          <a:ln w="53975">
            <a:solidFill>
              <a:srgbClr val="0070C0"/>
            </a:solidFill>
          </a:ln>
        </p:spPr>
        <p:txBody>
          <a:bodyPr wrap="square" rtlCol="0">
            <a:spAutoFit/>
          </a:bodyPr>
          <a:lstStyle/>
          <a:p>
            <a:r>
              <a:rPr lang="zh-TW" altLang="en-US" dirty="0"/>
              <a:t>環境負荷</a:t>
            </a:r>
            <a:r>
              <a:rPr lang="en-US" altLang="zh-TW" dirty="0"/>
              <a:t>:</a:t>
            </a:r>
            <a:r>
              <a:rPr lang="zh-TW" altLang="en-US" dirty="0"/>
              <a:t>高、低</a:t>
            </a:r>
            <a:endParaRPr lang="en-US" altLang="zh-TW" dirty="0"/>
          </a:p>
        </p:txBody>
      </p:sp>
      <p:sp>
        <p:nvSpPr>
          <p:cNvPr id="26" name="文字方塊 25">
            <a:extLst>
              <a:ext uri="{FF2B5EF4-FFF2-40B4-BE49-F238E27FC236}">
                <a16:creationId xmlns:a16="http://schemas.microsoft.com/office/drawing/2014/main" id="{0C32A4B0-D99B-49BB-BBAE-55F833D5BE4E}"/>
              </a:ext>
            </a:extLst>
          </p:cNvPr>
          <p:cNvSpPr txBox="1"/>
          <p:nvPr/>
        </p:nvSpPr>
        <p:spPr>
          <a:xfrm>
            <a:off x="387310" y="3851914"/>
            <a:ext cx="1908000" cy="307777"/>
          </a:xfrm>
          <a:prstGeom prst="rect">
            <a:avLst/>
          </a:prstGeom>
          <a:noFill/>
          <a:ln w="53975">
            <a:solidFill>
              <a:srgbClr val="0070C0"/>
            </a:solidFill>
          </a:ln>
        </p:spPr>
        <p:txBody>
          <a:bodyPr wrap="square" rtlCol="0">
            <a:spAutoFit/>
          </a:bodyPr>
          <a:lstStyle/>
          <a:p>
            <a:r>
              <a:rPr lang="zh-TW" altLang="en-US" dirty="0"/>
              <a:t>次要任務難度</a:t>
            </a:r>
            <a:r>
              <a:rPr lang="en-US" altLang="zh-TW" dirty="0"/>
              <a:t>:</a:t>
            </a:r>
            <a:r>
              <a:rPr lang="zh-TW" altLang="en-US" dirty="0"/>
              <a:t>高、低</a:t>
            </a:r>
            <a:endParaRPr lang="en-US" altLang="zh-TW" dirty="0"/>
          </a:p>
        </p:txBody>
      </p:sp>
      <p:sp>
        <p:nvSpPr>
          <p:cNvPr id="27" name="文字方塊 26">
            <a:extLst>
              <a:ext uri="{FF2B5EF4-FFF2-40B4-BE49-F238E27FC236}">
                <a16:creationId xmlns:a16="http://schemas.microsoft.com/office/drawing/2014/main" id="{C3C3BB68-4109-4FB4-8528-17A5E6D43B54}"/>
              </a:ext>
            </a:extLst>
          </p:cNvPr>
          <p:cNvSpPr txBox="1"/>
          <p:nvPr/>
        </p:nvSpPr>
        <p:spPr>
          <a:xfrm>
            <a:off x="7157819" y="4041610"/>
            <a:ext cx="1609200" cy="523220"/>
          </a:xfrm>
          <a:prstGeom prst="rect">
            <a:avLst/>
          </a:prstGeom>
          <a:noFill/>
          <a:ln w="53975">
            <a:solidFill>
              <a:srgbClr val="0070C0"/>
            </a:solidFill>
          </a:ln>
        </p:spPr>
        <p:txBody>
          <a:bodyPr wrap="square" rtlCol="0">
            <a:spAutoFit/>
          </a:bodyPr>
          <a:lstStyle/>
          <a:p>
            <a:pPr algn="ctr"/>
            <a:r>
              <a:rPr lang="zh-TW" altLang="en-US" dirty="0"/>
              <a:t>信任結果</a:t>
            </a:r>
            <a:r>
              <a:rPr lang="en-US" altLang="zh-TW" dirty="0"/>
              <a:t>:</a:t>
            </a:r>
          </a:p>
          <a:p>
            <a:pPr algn="ctr"/>
            <a:r>
              <a:rPr lang="zh-TW" altLang="en-US" dirty="0"/>
              <a:t>遵守、依賴</a:t>
            </a:r>
            <a:endParaRPr lang="en-US" altLang="zh-TW" dirty="0"/>
          </a:p>
        </p:txBody>
      </p:sp>
      <p:sp>
        <p:nvSpPr>
          <p:cNvPr id="28" name="文字方塊 27">
            <a:extLst>
              <a:ext uri="{FF2B5EF4-FFF2-40B4-BE49-F238E27FC236}">
                <a16:creationId xmlns:a16="http://schemas.microsoft.com/office/drawing/2014/main" id="{C209E8EA-279C-4253-A3AA-9153E125B580}"/>
              </a:ext>
            </a:extLst>
          </p:cNvPr>
          <p:cNvSpPr txBox="1"/>
          <p:nvPr/>
        </p:nvSpPr>
        <p:spPr>
          <a:xfrm>
            <a:off x="7157816" y="3143025"/>
            <a:ext cx="1609200" cy="307777"/>
          </a:xfrm>
          <a:prstGeom prst="rect">
            <a:avLst/>
          </a:prstGeom>
          <a:noFill/>
          <a:ln w="53975">
            <a:solidFill>
              <a:srgbClr val="0070C0"/>
            </a:solidFill>
          </a:ln>
        </p:spPr>
        <p:txBody>
          <a:bodyPr wrap="square" rtlCol="0">
            <a:spAutoFit/>
          </a:bodyPr>
          <a:lstStyle/>
          <a:p>
            <a:pPr algn="ctr"/>
            <a:r>
              <a:rPr lang="zh-TW" altLang="en-US" dirty="0"/>
              <a:t>駕駛行為績效</a:t>
            </a:r>
            <a:endParaRPr lang="en-US" altLang="zh-TW" dirty="0"/>
          </a:p>
        </p:txBody>
      </p:sp>
      <p:sp>
        <p:nvSpPr>
          <p:cNvPr id="29" name="文字方塊 28">
            <a:extLst>
              <a:ext uri="{FF2B5EF4-FFF2-40B4-BE49-F238E27FC236}">
                <a16:creationId xmlns:a16="http://schemas.microsoft.com/office/drawing/2014/main" id="{606C61E7-9AD9-4E48-BEE8-B4BCDDEC7DAB}"/>
              </a:ext>
            </a:extLst>
          </p:cNvPr>
          <p:cNvSpPr txBox="1"/>
          <p:nvPr/>
        </p:nvSpPr>
        <p:spPr>
          <a:xfrm>
            <a:off x="7157819" y="2100612"/>
            <a:ext cx="1610802" cy="523220"/>
          </a:xfrm>
          <a:prstGeom prst="rect">
            <a:avLst/>
          </a:prstGeom>
          <a:noFill/>
          <a:ln w="53975">
            <a:solidFill>
              <a:srgbClr val="0070C0"/>
            </a:solidFill>
          </a:ln>
        </p:spPr>
        <p:txBody>
          <a:bodyPr wrap="square" rtlCol="0">
            <a:spAutoFit/>
          </a:bodyPr>
          <a:lstStyle/>
          <a:p>
            <a:r>
              <a:rPr lang="zh-TW" altLang="en-US" dirty="0"/>
              <a:t>次要任務績效</a:t>
            </a:r>
            <a:r>
              <a:rPr lang="en-US" altLang="zh-TW" dirty="0"/>
              <a:t>:</a:t>
            </a:r>
          </a:p>
          <a:p>
            <a:r>
              <a:rPr lang="zh-TW" altLang="en-US" dirty="0"/>
              <a:t>反應時間、正確率</a:t>
            </a:r>
            <a:endParaRPr lang="en-US" altLang="zh-TW" dirty="0"/>
          </a:p>
        </p:txBody>
      </p:sp>
      <p:sp>
        <p:nvSpPr>
          <p:cNvPr id="30" name="文字方塊 29">
            <a:extLst>
              <a:ext uri="{FF2B5EF4-FFF2-40B4-BE49-F238E27FC236}">
                <a16:creationId xmlns:a16="http://schemas.microsoft.com/office/drawing/2014/main" id="{15AD7321-072A-471E-8EFE-F13A81E934FA}"/>
              </a:ext>
            </a:extLst>
          </p:cNvPr>
          <p:cNvSpPr txBox="1"/>
          <p:nvPr/>
        </p:nvSpPr>
        <p:spPr>
          <a:xfrm>
            <a:off x="5326055" y="1642513"/>
            <a:ext cx="1154545" cy="369332"/>
          </a:xfrm>
          <a:prstGeom prst="rect">
            <a:avLst/>
          </a:prstGeom>
          <a:noFill/>
        </p:spPr>
        <p:txBody>
          <a:bodyPr wrap="square">
            <a:spAutoFit/>
          </a:bodyPr>
          <a:lstStyle/>
          <a:p>
            <a:r>
              <a:rPr lang="zh-TW" altLang="en-US" dirty="0"/>
              <a:t>信任評估 </a:t>
            </a:r>
          </a:p>
        </p:txBody>
      </p:sp>
      <p:sp>
        <p:nvSpPr>
          <p:cNvPr id="31" name="文字方塊 30">
            <a:extLst>
              <a:ext uri="{FF2B5EF4-FFF2-40B4-BE49-F238E27FC236}">
                <a16:creationId xmlns:a16="http://schemas.microsoft.com/office/drawing/2014/main" id="{F5914B25-E2FE-4FDC-91C0-CB22E881C594}"/>
              </a:ext>
            </a:extLst>
          </p:cNvPr>
          <p:cNvSpPr txBox="1"/>
          <p:nvPr/>
        </p:nvSpPr>
        <p:spPr>
          <a:xfrm>
            <a:off x="4945087" y="4226968"/>
            <a:ext cx="1573110" cy="369332"/>
          </a:xfrm>
          <a:prstGeom prst="rect">
            <a:avLst/>
          </a:prstGeom>
          <a:noFill/>
          <a:ln w="53975">
            <a:solidFill>
              <a:srgbClr val="0070C0"/>
            </a:solidFill>
          </a:ln>
        </p:spPr>
        <p:txBody>
          <a:bodyPr wrap="square" rtlCol="0">
            <a:spAutoFit/>
          </a:bodyPr>
          <a:lstStyle/>
          <a:p>
            <a:pPr algn="ctr"/>
            <a:r>
              <a:rPr lang="zh-TW" altLang="en-US" dirty="0"/>
              <a:t>正棄</a:t>
            </a:r>
          </a:p>
        </p:txBody>
      </p:sp>
      <p:sp>
        <p:nvSpPr>
          <p:cNvPr id="32" name="文字方塊 31">
            <a:extLst>
              <a:ext uri="{FF2B5EF4-FFF2-40B4-BE49-F238E27FC236}">
                <a16:creationId xmlns:a16="http://schemas.microsoft.com/office/drawing/2014/main" id="{889F0994-8E0B-455F-A799-035B695499AA}"/>
              </a:ext>
            </a:extLst>
          </p:cNvPr>
          <p:cNvSpPr txBox="1"/>
          <p:nvPr/>
        </p:nvSpPr>
        <p:spPr>
          <a:xfrm>
            <a:off x="387310" y="2252154"/>
            <a:ext cx="1908000" cy="523220"/>
          </a:xfrm>
          <a:prstGeom prst="rect">
            <a:avLst/>
          </a:prstGeom>
          <a:noFill/>
          <a:ln w="53975">
            <a:solidFill>
              <a:srgbClr val="0070C0"/>
            </a:solidFill>
          </a:ln>
        </p:spPr>
        <p:txBody>
          <a:bodyPr wrap="square" rtlCol="0">
            <a:spAutoFit/>
          </a:bodyPr>
          <a:lstStyle/>
          <a:p>
            <a:pPr algn="ctr"/>
            <a:r>
              <a:rPr lang="zh-TW" altLang="en-US" dirty="0"/>
              <a:t>系統可靠水準</a:t>
            </a:r>
            <a:r>
              <a:rPr lang="en-US" altLang="zh-TW" dirty="0"/>
              <a:t>:</a:t>
            </a:r>
          </a:p>
          <a:p>
            <a:pPr algn="ctr"/>
            <a:r>
              <a:rPr lang="zh-TW" altLang="en-US" dirty="0"/>
              <a:t>高、中和低</a:t>
            </a:r>
          </a:p>
        </p:txBody>
      </p:sp>
      <p:cxnSp>
        <p:nvCxnSpPr>
          <p:cNvPr id="5" name="接點: 肘形 4">
            <a:extLst>
              <a:ext uri="{FF2B5EF4-FFF2-40B4-BE49-F238E27FC236}">
                <a16:creationId xmlns:a16="http://schemas.microsoft.com/office/drawing/2014/main" id="{4431F85C-0FFD-EEC1-8561-6EBA25B9C0B9}"/>
              </a:ext>
            </a:extLst>
          </p:cNvPr>
          <p:cNvCxnSpPr>
            <a:cxnSpLocks/>
            <a:stCxn id="27" idx="1"/>
            <a:endCxn id="29" idx="1"/>
          </p:cNvCxnSpPr>
          <p:nvPr/>
        </p:nvCxnSpPr>
        <p:spPr>
          <a:xfrm rot="10800000">
            <a:off x="7157819" y="2362222"/>
            <a:ext cx="12700" cy="1940998"/>
          </a:xfrm>
          <a:prstGeom prst="bent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線接點 7">
            <a:extLst>
              <a:ext uri="{FF2B5EF4-FFF2-40B4-BE49-F238E27FC236}">
                <a16:creationId xmlns:a16="http://schemas.microsoft.com/office/drawing/2014/main" id="{C202130C-F342-6531-3571-9EE562562DF2}"/>
              </a:ext>
            </a:extLst>
          </p:cNvPr>
          <p:cNvCxnSpPr>
            <a:cxnSpLocks/>
            <a:stCxn id="20" idx="3"/>
            <a:endCxn id="28" idx="1"/>
          </p:cNvCxnSpPr>
          <p:nvPr/>
        </p:nvCxnSpPr>
        <p:spPr>
          <a:xfrm>
            <a:off x="6685642" y="3296914"/>
            <a:ext cx="472174"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文字方塊 39">
            <a:extLst>
              <a:ext uri="{FF2B5EF4-FFF2-40B4-BE49-F238E27FC236}">
                <a16:creationId xmlns:a16="http://schemas.microsoft.com/office/drawing/2014/main" id="{836C01AB-EF9F-0676-FF88-6C6F18CA360C}"/>
              </a:ext>
            </a:extLst>
          </p:cNvPr>
          <p:cNvSpPr txBox="1"/>
          <p:nvPr/>
        </p:nvSpPr>
        <p:spPr>
          <a:xfrm>
            <a:off x="2753667" y="3143025"/>
            <a:ext cx="1573110" cy="307777"/>
          </a:xfrm>
          <a:prstGeom prst="rect">
            <a:avLst/>
          </a:prstGeom>
          <a:noFill/>
          <a:ln w="53975">
            <a:solidFill>
              <a:srgbClr val="0070C0"/>
            </a:solidFill>
          </a:ln>
        </p:spPr>
        <p:txBody>
          <a:bodyPr wrap="square" rtlCol="0">
            <a:spAutoFit/>
          </a:bodyPr>
          <a:lstStyle/>
          <a:p>
            <a:pPr algn="ctr"/>
            <a:r>
              <a:rPr lang="zh-TW" altLang="en-US" dirty="0"/>
              <a:t>自動化駕駛</a:t>
            </a:r>
          </a:p>
        </p:txBody>
      </p:sp>
      <p:cxnSp>
        <p:nvCxnSpPr>
          <p:cNvPr id="16" name="直線單箭頭接點 15">
            <a:extLst>
              <a:ext uri="{FF2B5EF4-FFF2-40B4-BE49-F238E27FC236}">
                <a16:creationId xmlns:a16="http://schemas.microsoft.com/office/drawing/2014/main" id="{626BBA22-A623-E23D-717C-2DC517E86594}"/>
              </a:ext>
            </a:extLst>
          </p:cNvPr>
          <p:cNvCxnSpPr>
            <a:cxnSpLocks/>
            <a:endCxn id="20" idx="1"/>
          </p:cNvCxnSpPr>
          <p:nvPr/>
        </p:nvCxnSpPr>
        <p:spPr>
          <a:xfrm>
            <a:off x="4260185" y="3296914"/>
            <a:ext cx="5174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a:extLst>
              <a:ext uri="{FF2B5EF4-FFF2-40B4-BE49-F238E27FC236}">
                <a16:creationId xmlns:a16="http://schemas.microsoft.com/office/drawing/2014/main" id="{07EE5135-9C2A-72F6-1617-15BA2231E203}"/>
              </a:ext>
            </a:extLst>
          </p:cNvPr>
          <p:cNvCxnSpPr>
            <a:cxnSpLocks/>
            <a:stCxn id="25" idx="3"/>
            <a:endCxn id="40" idx="1"/>
          </p:cNvCxnSpPr>
          <p:nvPr/>
        </p:nvCxnSpPr>
        <p:spPr>
          <a:xfrm>
            <a:off x="2357719" y="3278860"/>
            <a:ext cx="395948" cy="18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C7FA7013-5B8B-5D73-B64A-C487FDFC9CEB}"/>
              </a:ext>
            </a:extLst>
          </p:cNvPr>
          <p:cNvCxnSpPr>
            <a:stCxn id="32" idx="3"/>
            <a:endCxn id="40" idx="1"/>
          </p:cNvCxnSpPr>
          <p:nvPr/>
        </p:nvCxnSpPr>
        <p:spPr>
          <a:xfrm>
            <a:off x="2295310" y="2513764"/>
            <a:ext cx="458357" cy="783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703315FE-8C72-8B8B-E868-0F1979252041}"/>
              </a:ext>
            </a:extLst>
          </p:cNvPr>
          <p:cNvCxnSpPr>
            <a:stCxn id="26" idx="3"/>
            <a:endCxn id="40" idx="1"/>
          </p:cNvCxnSpPr>
          <p:nvPr/>
        </p:nvCxnSpPr>
        <p:spPr>
          <a:xfrm flipV="1">
            <a:off x="2295310" y="3296914"/>
            <a:ext cx="458357" cy="708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997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600" dirty="0"/>
              <a:t>雖然自動駕駛系統在提高道路交通的安全性和效率方面具有巨大潛力，但仍有許多挑戰有待解決，包括公眾認知、法律責任問題以及系統的安全性和控制（</a:t>
            </a:r>
            <a:r>
              <a:rPr lang="en-US" altLang="zh-TW" sz="1600" dirty="0"/>
              <a:t>Howard &amp; Dai</a:t>
            </a:r>
            <a:r>
              <a:rPr lang="zh-TW" altLang="en-US" sz="1600" dirty="0"/>
              <a:t>，</a:t>
            </a:r>
            <a:r>
              <a:rPr lang="en-US" altLang="zh-TW" sz="1600" dirty="0"/>
              <a:t>2014</a:t>
            </a:r>
            <a:r>
              <a:rPr lang="zh-TW" altLang="en-US" sz="1600" dirty="0"/>
              <a:t>）。</a:t>
            </a:r>
            <a:endParaRPr lang="en-US" altLang="zh-TW" sz="1600" dirty="0"/>
          </a:p>
          <a:p>
            <a:r>
              <a:rPr lang="en-US" altLang="zh-TW" sz="1600" dirty="0" err="1"/>
              <a:t>Bekiaris</a:t>
            </a:r>
            <a:r>
              <a:rPr lang="en-US" altLang="zh-TW" sz="1600" dirty="0"/>
              <a:t> </a:t>
            </a:r>
            <a:r>
              <a:rPr lang="zh-TW" altLang="en-US" sz="1600" dirty="0"/>
              <a:t>等人。 </a:t>
            </a:r>
            <a:r>
              <a:rPr lang="en-US" altLang="zh-TW" sz="1600" dirty="0"/>
              <a:t>(1996)</a:t>
            </a:r>
            <a:r>
              <a:rPr lang="zh-TW" altLang="en-US" sz="1600" dirty="0"/>
              <a:t>向 </a:t>
            </a:r>
            <a:r>
              <a:rPr lang="en-US" altLang="zh-TW" sz="1600" dirty="0"/>
              <a:t>9 </a:t>
            </a:r>
            <a:r>
              <a:rPr lang="zh-TW" altLang="en-US" sz="1600" dirty="0"/>
              <a:t>個歐洲國家的 </a:t>
            </a:r>
            <a:r>
              <a:rPr lang="en-US" altLang="zh-TW" sz="1600" dirty="0"/>
              <a:t>407 </a:t>
            </a:r>
            <a:r>
              <a:rPr lang="zh-TW" altLang="en-US" sz="1600" dirty="0"/>
              <a:t>人分發了一份調查問卷，結果顯示，儘管大多數用戶樂於收到支持性輔助系統的警告，但他們表示“堅決拒絕自動駕駛”。</a:t>
            </a:r>
            <a:endParaRPr lang="en-US" altLang="zh-TW" sz="1600" dirty="0"/>
          </a:p>
          <a:p>
            <a:r>
              <a:rPr lang="en-US" altLang="zh-TW" sz="1600" dirty="0"/>
              <a:t>Ipsos MORI (</a:t>
            </a:r>
            <a:r>
              <a:rPr lang="en-US" altLang="zh-TW" sz="1600" dirty="0" err="1"/>
              <a:t>Missel</a:t>
            </a:r>
            <a:r>
              <a:rPr lang="en-US" altLang="zh-TW" sz="1600" dirty="0"/>
              <a:t>, 2014) </a:t>
            </a:r>
            <a:r>
              <a:rPr lang="zh-TW" altLang="en-US" sz="1600" dirty="0"/>
              <a:t>最近公佈了他們關於人們對無人駕駛汽車對汽車行業重要性的看法的研究結果。調查結果顯示，男性比女性更可能認為無人駕駛車輛重要（男性為 </a:t>
            </a:r>
            <a:r>
              <a:rPr lang="en-US" altLang="zh-TW" sz="1600" dirty="0"/>
              <a:t>23%</a:t>
            </a:r>
            <a:r>
              <a:rPr lang="zh-TW" altLang="en-US" sz="1600" dirty="0"/>
              <a:t>，女性為 </a:t>
            </a:r>
            <a:r>
              <a:rPr lang="en-US" altLang="zh-TW" sz="1600" dirty="0"/>
              <a:t>13%</a:t>
            </a:r>
            <a:r>
              <a:rPr lang="zh-TW" altLang="en-US" sz="1600" dirty="0"/>
              <a:t>）。</a:t>
            </a:r>
            <a:endParaRPr lang="en-US" altLang="zh-TW" sz="1600" dirty="0"/>
          </a:p>
          <a:p>
            <a:endParaRPr lang="en-US" altLang="zh-TW" sz="1600" dirty="0"/>
          </a:p>
          <a:p>
            <a:endParaRPr lang="en-US" altLang="zh-TW" sz="1600" dirty="0"/>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2318112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sz="1600" dirty="0" err="1"/>
              <a:t>Begg</a:t>
            </a:r>
            <a:r>
              <a:rPr lang="zh-TW" altLang="en-US" sz="1600" dirty="0"/>
              <a:t>（</a:t>
            </a:r>
            <a:r>
              <a:rPr lang="en-US" altLang="zh-TW" sz="1600" dirty="0"/>
              <a:t>2014 </a:t>
            </a:r>
            <a:r>
              <a:rPr lang="zh-TW" altLang="en-US" sz="1600" dirty="0"/>
              <a:t>年）對倫敦交通專業人士進行了一項調查，以確定他們對無人駕駛交通是否以及多久成為現實的看法。 </a:t>
            </a:r>
            <a:r>
              <a:rPr lang="en-US" altLang="zh-TW" sz="1600" dirty="0"/>
              <a:t>20% </a:t>
            </a:r>
            <a:r>
              <a:rPr lang="zh-TW" altLang="en-US" sz="1600" dirty="0"/>
              <a:t>的受訪者認為到 </a:t>
            </a:r>
            <a:r>
              <a:rPr lang="en-US" altLang="zh-TW" sz="1600" dirty="0"/>
              <a:t>2040 </a:t>
            </a:r>
            <a:r>
              <a:rPr lang="zh-TW" altLang="en-US" sz="1600" dirty="0"/>
              <a:t>年，</a:t>
            </a:r>
            <a:r>
              <a:rPr lang="en-US" altLang="zh-TW" sz="1600" dirty="0"/>
              <a:t>4 </a:t>
            </a:r>
            <a:r>
              <a:rPr lang="zh-TW" altLang="en-US" sz="1600" dirty="0"/>
              <a:t>級自動駕駛</a:t>
            </a:r>
            <a:r>
              <a:rPr lang="en-US" altLang="zh-TW" sz="1600" dirty="0"/>
              <a:t>(NHTSA)</a:t>
            </a:r>
            <a:r>
              <a:rPr lang="zh-TW" altLang="en-US" sz="1600" dirty="0"/>
              <a:t>汽車將在英國道路上司空見慣，而 </a:t>
            </a:r>
            <a:r>
              <a:rPr lang="en-US" altLang="zh-TW" sz="1600" dirty="0"/>
              <a:t>30% </a:t>
            </a:r>
            <a:r>
              <a:rPr lang="zh-TW" altLang="en-US" sz="1600" dirty="0"/>
              <a:t>的受訪者表示相信這永遠不會發生。</a:t>
            </a:r>
            <a:endParaRPr lang="en-US" altLang="zh-TW" sz="1600" dirty="0"/>
          </a:p>
          <a:p>
            <a:r>
              <a:rPr lang="en-US" altLang="zh-TW" sz="1600" dirty="0" err="1"/>
              <a:t>Schoettle</a:t>
            </a:r>
            <a:r>
              <a:rPr lang="en-US" altLang="zh-TW" sz="1600" dirty="0"/>
              <a:t> </a:t>
            </a:r>
            <a:r>
              <a:rPr lang="zh-TW" altLang="en-US" sz="1600" dirty="0"/>
              <a:t>和 </a:t>
            </a:r>
            <a:r>
              <a:rPr lang="en-US" altLang="zh-TW" sz="1600" dirty="0" err="1"/>
              <a:t>Sivak</a:t>
            </a:r>
            <a:r>
              <a:rPr lang="en-US" altLang="zh-TW" sz="1600" dirty="0"/>
              <a:t> (2014b) </a:t>
            </a:r>
            <a:r>
              <a:rPr lang="zh-TW" altLang="en-US" sz="1600" dirty="0"/>
              <a:t>還探討了中國、印度和日本關於自動駕駛汽車的公眾輿論 </a:t>
            </a:r>
            <a:r>
              <a:rPr lang="en-US" altLang="zh-TW" sz="1600" dirty="0"/>
              <a:t>(N = 1722)</a:t>
            </a:r>
            <a:r>
              <a:rPr lang="zh-TW" altLang="en-US" sz="1600" dirty="0"/>
              <a:t>。中國和印度超過 </a:t>
            </a:r>
            <a:r>
              <a:rPr lang="en-US" altLang="zh-TW" sz="1600" dirty="0"/>
              <a:t>84% </a:t>
            </a:r>
            <a:r>
              <a:rPr lang="zh-TW" altLang="en-US" sz="1600" dirty="0"/>
              <a:t>的受訪者對自動駕駛汽車持積極態度，而日本只有 </a:t>
            </a:r>
            <a:r>
              <a:rPr lang="en-US" altLang="zh-TW" sz="1600" dirty="0"/>
              <a:t>43%</a:t>
            </a:r>
            <a:r>
              <a:rPr lang="zh-TW" altLang="en-US" sz="1600" dirty="0"/>
              <a:t>。</a:t>
            </a:r>
            <a:endParaRPr lang="en-US" altLang="zh-TW" sz="1600" dirty="0"/>
          </a:p>
          <a:p>
            <a:endParaRPr lang="en-US" altLang="zh-TW" sz="1600" dirty="0"/>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1526300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600" dirty="0"/>
              <a:t>本研究調查了用戶對所有級別的駕駛自動化（即手動駕駛、部分自動駕駛、高度自動駕駛和全自動駕駛）的接受程度、擔憂和購買意願。</a:t>
            </a:r>
            <a:endParaRPr lang="en-US" altLang="zh-TW" sz="1600" dirty="0"/>
          </a:p>
          <a:p>
            <a:r>
              <a:rPr lang="zh-TW" altLang="en-US" sz="1600" dirty="0"/>
              <a:t>本研究探討了與著名的人格測試大五量表（</a:t>
            </a:r>
            <a:r>
              <a:rPr lang="en-US" altLang="zh-TW" sz="1600" dirty="0"/>
              <a:t>John &amp; Srivastava</a:t>
            </a:r>
            <a:r>
              <a:rPr lang="zh-TW" altLang="en-US" sz="1600" dirty="0"/>
              <a:t>，</a:t>
            </a:r>
            <a:r>
              <a:rPr lang="en-US" altLang="zh-TW" sz="1600" dirty="0"/>
              <a:t>1999</a:t>
            </a:r>
            <a:r>
              <a:rPr lang="zh-TW" altLang="en-US" sz="1600" dirty="0"/>
              <a:t>）的關聯。</a:t>
            </a:r>
            <a:endParaRPr lang="en-US" altLang="zh-TW" sz="1600" dirty="0"/>
          </a:p>
          <a:p>
            <a:endParaRPr lang="en-US" altLang="zh-TW" sz="1600" dirty="0"/>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3769584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調查說明向受訪者告知了調查的目的，並提供了手動駕駛、部分自動駕駛、高度自動駕駛和全自動駕駛的定義，以通俗易懂的語言表示 </a:t>
            </a:r>
            <a:r>
              <a:rPr lang="en-US" altLang="zh-TW" dirty="0" err="1"/>
              <a:t>BASt</a:t>
            </a:r>
            <a:r>
              <a:rPr lang="en-US" altLang="zh-TW" dirty="0"/>
              <a:t> (Gasser &amp; </a:t>
            </a:r>
            <a:r>
              <a:rPr lang="en-US" altLang="zh-TW" dirty="0" err="1"/>
              <a:t>Westhoff</a:t>
            </a:r>
            <a:r>
              <a:rPr lang="en-US" altLang="zh-TW" dirty="0"/>
              <a:t>, 2012) </a:t>
            </a:r>
            <a:r>
              <a:rPr lang="zh-TW" altLang="en-US" dirty="0"/>
              <a:t>的定義如下 ：</a:t>
            </a:r>
            <a:endParaRPr lang="en-US" altLang="zh-TW" dirty="0"/>
          </a:p>
          <a:p>
            <a:pPr lvl="1"/>
            <a:r>
              <a:rPr lang="zh-TW" altLang="en-US" dirty="0"/>
              <a:t>手動駕駛</a:t>
            </a:r>
            <a:r>
              <a:rPr lang="en-US" altLang="zh-TW" dirty="0"/>
              <a:t>: </a:t>
            </a:r>
            <a:r>
              <a:rPr lang="zh-TW" altLang="en-US" dirty="0"/>
              <a:t>人類駕駛員使用方向盤和踏板自行執行駕駛任務。</a:t>
            </a:r>
          </a:p>
          <a:p>
            <a:pPr lvl="1"/>
            <a:r>
              <a:rPr lang="zh-TW" altLang="en-US" dirty="0"/>
              <a:t>部分自動駕駛</a:t>
            </a:r>
            <a:r>
              <a:rPr lang="en-US" altLang="zh-TW" dirty="0"/>
              <a:t>: </a:t>
            </a:r>
            <a:r>
              <a:rPr lang="zh-TW" altLang="en-US" dirty="0"/>
              <a:t>自動駕駛系統接管所有道路的速度和轉向控制，但是駕駛員應永久監控道路並隨時準備接管控制權。</a:t>
            </a: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2563495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lvl="1"/>
            <a:r>
              <a:rPr lang="zh-TW" altLang="en-US" dirty="0"/>
              <a:t>高度自動駕駛</a:t>
            </a:r>
            <a:r>
              <a:rPr lang="en-US" altLang="zh-TW" dirty="0"/>
              <a:t>:</a:t>
            </a:r>
            <a:r>
              <a:rPr lang="zh-TW" altLang="en-US" dirty="0"/>
              <a:t> 自動駕駛系統接管所有道路的速度和轉向控制。 駕駛員不需要永久監控道路。 如果自動化無法處理某種情況，它會提供接管請求，並且駕駛員必須在 </a:t>
            </a:r>
            <a:r>
              <a:rPr lang="en-US" altLang="zh-TW" dirty="0"/>
              <a:t>7 </a:t>
            </a:r>
            <a:r>
              <a:rPr lang="zh-TW" altLang="en-US" dirty="0"/>
              <a:t>秒的時間緩衝區內接管控制。</a:t>
            </a:r>
          </a:p>
          <a:p>
            <a:pPr lvl="1"/>
            <a:r>
              <a:rPr lang="zh-TW" altLang="en-US" dirty="0"/>
              <a:t>全自動駕駛</a:t>
            </a:r>
            <a:r>
              <a:rPr lang="en-US" altLang="zh-TW" dirty="0"/>
              <a:t>:</a:t>
            </a:r>
            <a:r>
              <a:rPr lang="zh-TW" altLang="en-US" dirty="0"/>
              <a:t> 系統在所有道路和所有情況下完全永久地接管速度和轉向控制。 駕駛員通過觸摸屏設置目的地。 車輛沒有方向盤。</a:t>
            </a: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3893996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600" dirty="0"/>
              <a:t>受測者</a:t>
            </a:r>
            <a:r>
              <a:rPr lang="en-US" altLang="zh-TW" sz="1600" dirty="0"/>
              <a:t>:</a:t>
            </a:r>
          </a:p>
          <a:p>
            <a:pPr lvl="1"/>
            <a:r>
              <a:rPr lang="zh-TW" altLang="en-US" sz="1600" dirty="0"/>
              <a:t>平均年齡和中位年齡分別為 </a:t>
            </a:r>
            <a:r>
              <a:rPr lang="en-US" altLang="zh-TW" sz="1600" dirty="0"/>
              <a:t>32.46 </a:t>
            </a:r>
            <a:r>
              <a:rPr lang="zh-TW" altLang="en-US" sz="1600" dirty="0"/>
              <a:t>歲和 </a:t>
            </a:r>
            <a:r>
              <a:rPr lang="en-US" altLang="zh-TW" sz="1600" dirty="0"/>
              <a:t>30 </a:t>
            </a:r>
            <a:r>
              <a:rPr lang="zh-TW" altLang="en-US" sz="1600" dirty="0"/>
              <a:t>歲，其中 </a:t>
            </a:r>
            <a:r>
              <a:rPr lang="en-US" altLang="zh-TW" sz="1600" dirty="0"/>
              <a:t>69.2% </a:t>
            </a:r>
            <a:r>
              <a:rPr lang="zh-TW" altLang="en-US" sz="1600" dirty="0"/>
              <a:t>為男性</a:t>
            </a:r>
            <a:endParaRPr lang="en-US" altLang="zh-TW" sz="1600" dirty="0"/>
          </a:p>
          <a:p>
            <a:pPr lvl="1"/>
            <a:r>
              <a:rPr lang="en-US" altLang="zh-TW" sz="1600" dirty="0"/>
              <a:t>52.2% </a:t>
            </a:r>
            <a:r>
              <a:rPr lang="zh-TW" altLang="en-US" sz="1600" dirty="0"/>
              <a:t>的受訪者之前聽說過 </a:t>
            </a:r>
            <a:r>
              <a:rPr lang="en-US" altLang="zh-TW" sz="1600" dirty="0"/>
              <a:t>Google </a:t>
            </a:r>
            <a:r>
              <a:rPr lang="zh-TW" altLang="en-US" sz="1600" dirty="0"/>
              <a:t>無人駕駛汽車</a:t>
            </a:r>
            <a:endParaRPr lang="en-US" altLang="zh-TW" sz="1600" dirty="0"/>
          </a:p>
          <a:p>
            <a:r>
              <a:rPr lang="zh-TW" altLang="en-US" sz="1600" dirty="0"/>
              <a:t>設備</a:t>
            </a:r>
            <a:r>
              <a:rPr lang="en-US" altLang="zh-TW" sz="1600" dirty="0"/>
              <a:t>:</a:t>
            </a:r>
          </a:p>
          <a:p>
            <a:pPr lvl="1"/>
            <a:r>
              <a:rPr lang="en-US" altLang="zh-TW" sz="1600" dirty="0" err="1"/>
              <a:t>Crowdflower</a:t>
            </a:r>
            <a:r>
              <a:rPr lang="en-US" altLang="zh-TW" sz="1600" dirty="0"/>
              <a:t>(</a:t>
            </a:r>
            <a:r>
              <a:rPr lang="zh-TW" altLang="en-US" sz="1600" dirty="0"/>
              <a:t>是一個人性化機器學習和人工智能網站</a:t>
            </a:r>
            <a:r>
              <a:rPr lang="en-US" altLang="zh-TW" sz="1600" dirty="0"/>
              <a:t>)</a:t>
            </a:r>
          </a:p>
          <a:p>
            <a:pPr lvl="1"/>
            <a:r>
              <a:rPr lang="zh-TW" altLang="en-US" sz="1600" dirty="0"/>
              <a:t>每人提供了 </a:t>
            </a:r>
            <a:r>
              <a:rPr lang="en-US" altLang="zh-TW" sz="1600" dirty="0"/>
              <a:t>0.30 </a:t>
            </a:r>
            <a:r>
              <a:rPr lang="zh-TW" altLang="en-US" sz="1600" dirty="0"/>
              <a:t>美元的報酬，並收集了 </a:t>
            </a:r>
            <a:r>
              <a:rPr lang="en-US" altLang="zh-TW" sz="1600" dirty="0"/>
              <a:t>5000 </a:t>
            </a:r>
            <a:r>
              <a:rPr lang="zh-TW" altLang="en-US" sz="1600" dirty="0"/>
              <a:t>份回复</a:t>
            </a:r>
            <a:endParaRPr lang="en-US" altLang="zh-TW" sz="1600" dirty="0"/>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2178263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299" y="1587500"/>
            <a:ext cx="8016805"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latin typeface="微軟正黑體" panose="020B0604030504040204" pitchFamily="34" charset="-120"/>
                <a:ea typeface="微軟正黑體" panose="020B0604030504040204" pitchFamily="34" charset="-120"/>
              </a:rPr>
              <a:t>手動駕駛是最令人愉快的模式（</a:t>
            </a:r>
            <a:r>
              <a:rPr lang="en-US" altLang="zh-TW" sz="1800" dirty="0">
                <a:latin typeface="微軟正黑體" panose="020B0604030504040204" pitchFamily="34" charset="-120"/>
                <a:ea typeface="微軟正黑體" panose="020B0604030504040204" pitchFamily="34" charset="-120"/>
              </a:rPr>
              <a:t>M = 4.04</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SD = 1.06</a:t>
            </a:r>
            <a:r>
              <a:rPr lang="zh-TW" altLang="en-US" sz="1800" dirty="0">
                <a:latin typeface="微軟正黑體" panose="020B0604030504040204" pitchFamily="34" charset="-120"/>
                <a:ea typeface="微軟正黑體" panose="020B0604030504040204" pitchFamily="34" charset="-120"/>
              </a:rPr>
              <a:t>，從 </a:t>
            </a:r>
            <a:r>
              <a:rPr lang="en-US" altLang="zh-TW" sz="1800" dirty="0">
                <a:latin typeface="微軟正黑體" panose="020B0604030504040204" pitchFamily="34" charset="-120"/>
                <a:ea typeface="微軟正黑體" panose="020B0604030504040204" pitchFamily="34" charset="-120"/>
              </a:rPr>
              <a:t>1 = </a:t>
            </a:r>
            <a:r>
              <a:rPr lang="zh-TW" altLang="en-US" sz="1800" dirty="0">
                <a:latin typeface="微軟正黑體" panose="020B0604030504040204" pitchFamily="34" charset="-120"/>
                <a:ea typeface="微軟正黑體" panose="020B0604030504040204" pitchFamily="34" charset="-120"/>
              </a:rPr>
              <a:t>非常不同意到 </a:t>
            </a:r>
            <a:r>
              <a:rPr lang="en-US" altLang="zh-TW" sz="1800" dirty="0">
                <a:latin typeface="微軟正黑體" panose="020B0604030504040204" pitchFamily="34" charset="-120"/>
                <a:ea typeface="微軟正黑體" panose="020B0604030504040204" pitchFamily="34" charset="-120"/>
              </a:rPr>
              <a:t>5 = </a:t>
            </a:r>
            <a:r>
              <a:rPr lang="zh-TW" altLang="en-US" sz="1800" dirty="0">
                <a:latin typeface="微軟正黑體" panose="020B0604030504040204" pitchFamily="34" charset="-120"/>
                <a:ea typeface="微軟正黑體" panose="020B0604030504040204" pitchFamily="34" charset="-120"/>
              </a:rPr>
              <a:t>非常同意，</a:t>
            </a:r>
            <a:r>
              <a:rPr lang="en-US" altLang="zh-TW" sz="1800" dirty="0">
                <a:latin typeface="微軟正黑體" panose="020B0604030504040204" pitchFamily="34" charset="-120"/>
                <a:ea typeface="微軟正黑體" panose="020B0604030504040204" pitchFamily="34" charset="-120"/>
              </a:rPr>
              <a:t>Q16</a:t>
            </a:r>
            <a:r>
              <a:rPr lang="zh-TW" altLang="en-US" sz="1800" dirty="0">
                <a:latin typeface="微軟正黑體" panose="020B0604030504040204" pitchFamily="34" charset="-120"/>
                <a:ea typeface="微軟正黑體" panose="020B0604030504040204" pitchFamily="34" charset="-120"/>
              </a:rPr>
              <a:t>）</a:t>
            </a:r>
          </a:p>
          <a:p>
            <a:r>
              <a:rPr lang="zh-TW" altLang="en-US" sz="1800" dirty="0">
                <a:latin typeface="微軟正黑體" panose="020B0604030504040204" pitchFamily="34" charset="-120"/>
                <a:ea typeface="微軟正黑體" panose="020B0604030504040204" pitchFamily="34" charset="-120"/>
              </a:rPr>
              <a:t>全自動駕駛將是最不愉快的駕駛模式（ </a:t>
            </a:r>
            <a:r>
              <a:rPr lang="en-US" altLang="zh-TW" sz="1800" dirty="0">
                <a:latin typeface="微軟正黑體" panose="020B0604030504040204" pitchFamily="34" charset="-120"/>
                <a:ea typeface="微軟正黑體" panose="020B0604030504040204" pitchFamily="34" charset="-120"/>
              </a:rPr>
              <a:t>M = 3.49</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SD = 1.41</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Q19</a:t>
            </a:r>
            <a:r>
              <a:rPr lang="zh-TW" altLang="en-US" sz="1800" dirty="0">
                <a:latin typeface="微軟正黑體" panose="020B0604030504040204" pitchFamily="34" charset="-120"/>
                <a:ea typeface="微軟正黑體" panose="020B0604030504040204" pitchFamily="34" charset="-120"/>
              </a:rPr>
              <a:t>）。</a:t>
            </a:r>
          </a:p>
          <a:p>
            <a:r>
              <a:rPr lang="zh-TW" altLang="en-US" sz="1800" dirty="0">
                <a:latin typeface="微軟正黑體" panose="020B0604030504040204" pitchFamily="34" charset="-120"/>
                <a:ea typeface="微軟正黑體" panose="020B0604030504040204" pitchFamily="34" charset="-120"/>
              </a:rPr>
              <a:t>自動駕駛比手動駕駛更容易（</a:t>
            </a:r>
            <a:r>
              <a:rPr lang="en-US" altLang="zh-TW" sz="1800" dirty="0">
                <a:latin typeface="微軟正黑體" panose="020B0604030504040204" pitchFamily="34" charset="-120"/>
                <a:ea typeface="微軟正黑體" panose="020B0604030504040204" pitchFamily="34" charset="-120"/>
              </a:rPr>
              <a:t>M = 4.05</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SD = 1.17</a:t>
            </a:r>
          </a:p>
          <a:p>
            <a:r>
              <a:rPr lang="zh-TW" altLang="en-US" sz="1800" dirty="0">
                <a:latin typeface="微軟正黑體" panose="020B0604030504040204" pitchFamily="34" charset="-120"/>
                <a:ea typeface="微軟正黑體" panose="020B0604030504040204" pitchFamily="34" charset="-120"/>
              </a:rPr>
              <a:t>部分自動駕駛（</a:t>
            </a:r>
            <a:r>
              <a:rPr lang="en-US" altLang="zh-TW" sz="1800" dirty="0">
                <a:latin typeface="微軟正黑體" panose="020B0604030504040204" pitchFamily="34" charset="-120"/>
                <a:ea typeface="微軟正黑體" panose="020B0604030504040204" pitchFamily="34" charset="-120"/>
              </a:rPr>
              <a:t>M = 3.81</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SD = 1.05 , Q25) </a:t>
            </a:r>
            <a:r>
              <a:rPr lang="zh-TW" altLang="en-US" sz="1800" dirty="0">
                <a:latin typeface="微軟正黑體" panose="020B0604030504040204" pitchFamily="34" charset="-120"/>
                <a:ea typeface="微軟正黑體" panose="020B0604030504040204" pitchFamily="34" charset="-120"/>
              </a:rPr>
              <a:t>和高自動駕駛</a:t>
            </a:r>
            <a:r>
              <a:rPr lang="en-US" altLang="zh-TW" sz="1800" dirty="0">
                <a:latin typeface="微軟正黑體" panose="020B0604030504040204" pitchFamily="34" charset="-120"/>
                <a:ea typeface="微軟正黑體" panose="020B0604030504040204" pitchFamily="34" charset="-120"/>
              </a:rPr>
              <a:t>(M = 3.94, SD = 1.07, Q26) </a:t>
            </a:r>
            <a:r>
              <a:rPr lang="zh-TW" altLang="en-US" sz="1800" dirty="0">
                <a:latin typeface="微軟正黑體" panose="020B0604030504040204" pitchFamily="34" charset="-120"/>
                <a:ea typeface="微軟正黑體" panose="020B0604030504040204" pitchFamily="34" charset="-120"/>
              </a:rPr>
              <a:t>被認為比手動駕駛更困難。</a:t>
            </a:r>
          </a:p>
          <a:p>
            <a:r>
              <a:rPr lang="zh-TW" altLang="en-US" sz="1800" dirty="0">
                <a:latin typeface="微軟正黑體" panose="020B0604030504040204" pitchFamily="34" charset="-120"/>
                <a:ea typeface="微軟正黑體" panose="020B0604030504040204" pitchFamily="34" charset="-120"/>
              </a:rPr>
              <a:t>受訪者似乎對完全移除方向盤的想法不太滿意（</a:t>
            </a:r>
            <a:r>
              <a:rPr lang="en-US" altLang="zh-TW" sz="1800" dirty="0">
                <a:latin typeface="微軟正黑體" panose="020B0604030504040204" pitchFamily="34" charset="-120"/>
                <a:ea typeface="微軟正黑體" panose="020B0604030504040204" pitchFamily="34" charset="-120"/>
              </a:rPr>
              <a:t>M = 2.94</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SD = 1.42)</a:t>
            </a:r>
            <a:endParaRPr lang="zh-TW" altLang="en-US" sz="1800"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3919231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600" dirty="0"/>
              <a:t>大多數受訪者（</a:t>
            </a:r>
            <a:r>
              <a:rPr lang="en-US" altLang="zh-TW" sz="1600" dirty="0"/>
              <a:t>2505 </a:t>
            </a:r>
            <a:r>
              <a:rPr lang="zh-TW" altLang="en-US" sz="1600" dirty="0"/>
              <a:t>人，</a:t>
            </a:r>
            <a:r>
              <a:rPr lang="en-US" altLang="zh-TW" sz="1600" dirty="0"/>
              <a:t>51%</a:t>
            </a:r>
            <a:r>
              <a:rPr lang="zh-TW" altLang="en-US" sz="1600" dirty="0"/>
              <a:t>）表示，自動駕駛在 </a:t>
            </a:r>
            <a:r>
              <a:rPr lang="en-US" altLang="zh-TW" sz="1600" dirty="0"/>
              <a:t>30 </a:t>
            </a:r>
            <a:r>
              <a:rPr lang="zh-TW" altLang="en-US" sz="1600" dirty="0"/>
              <a:t>年後將如此先進，以至於他們甚至不會被允許手動駕駛</a:t>
            </a:r>
            <a:endParaRPr lang="en-US" altLang="zh-TW" sz="1600" dirty="0"/>
          </a:p>
          <a:p>
            <a:endParaRPr lang="zh-TW" altLang="en-US" sz="1600"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pic>
        <p:nvPicPr>
          <p:cNvPr id="23" name="圖片 22">
            <a:extLst>
              <a:ext uri="{FF2B5EF4-FFF2-40B4-BE49-F238E27FC236}">
                <a16:creationId xmlns:a16="http://schemas.microsoft.com/office/drawing/2014/main" id="{ABB1DED4-883C-40DA-B5E8-08562A93CE1B}"/>
              </a:ext>
            </a:extLst>
          </p:cNvPr>
          <p:cNvPicPr>
            <a:picLocks noChangeAspect="1"/>
          </p:cNvPicPr>
          <p:nvPr/>
        </p:nvPicPr>
        <p:blipFill>
          <a:blip r:embed="rId3"/>
          <a:stretch>
            <a:fillRect/>
          </a:stretch>
        </p:blipFill>
        <p:spPr>
          <a:xfrm>
            <a:off x="1432590" y="2243449"/>
            <a:ext cx="4640085" cy="2393051"/>
          </a:xfrm>
          <a:prstGeom prst="rect">
            <a:avLst/>
          </a:prstGeom>
        </p:spPr>
      </p:pic>
      <p:sp>
        <p:nvSpPr>
          <p:cNvPr id="2" name="矩形 1">
            <a:extLst>
              <a:ext uri="{FF2B5EF4-FFF2-40B4-BE49-F238E27FC236}">
                <a16:creationId xmlns:a16="http://schemas.microsoft.com/office/drawing/2014/main" id="{087E636B-44DE-4FAB-A5A8-DB56E0C69D08}"/>
              </a:ext>
            </a:extLst>
          </p:cNvPr>
          <p:cNvSpPr/>
          <p:nvPr/>
        </p:nvSpPr>
        <p:spPr>
          <a:xfrm>
            <a:off x="2491028" y="4714030"/>
            <a:ext cx="6359289" cy="307777"/>
          </a:xfrm>
          <a:prstGeom prst="rect">
            <a:avLst/>
          </a:prstGeom>
        </p:spPr>
        <p:txBody>
          <a:bodyPr wrap="square">
            <a:spAutoFit/>
          </a:bodyPr>
          <a:lstStyle/>
          <a:p>
            <a:r>
              <a:rPr lang="zh-TW" altLang="en-US" dirty="0"/>
              <a:t>受測者對每個駕駛模式的感受陳述</a:t>
            </a:r>
          </a:p>
        </p:txBody>
      </p:sp>
    </p:spTree>
    <p:extLst>
      <p:ext uri="{BB962C8B-B14F-4D97-AF65-F5344CB8AC3E}">
        <p14:creationId xmlns:p14="http://schemas.microsoft.com/office/powerpoint/2010/main" val="681924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600" dirty="0">
                <a:latin typeface="微軟正黑體" panose="020B0604030504040204" pitchFamily="34" charset="-120"/>
                <a:ea typeface="微軟正黑體" panose="020B0604030504040204" pitchFamily="34" charset="-120"/>
              </a:rPr>
              <a:t>下次換成自動化車輛與</a:t>
            </a:r>
            <a:r>
              <a:rPr lang="en-US" altLang="zh-TW" sz="1600" dirty="0">
                <a:latin typeface="微軟正黑體" panose="020B0604030504040204" pitchFamily="34" charset="-120"/>
                <a:ea typeface="微軟正黑體" panose="020B0604030504040204" pitchFamily="34" charset="-120"/>
              </a:rPr>
              <a:t>ACC</a:t>
            </a:r>
            <a:r>
              <a:rPr lang="zh-TW" altLang="en-US" sz="1600" dirty="0">
                <a:latin typeface="微軟正黑體" panose="020B0604030504040204" pitchFamily="34" charset="-120"/>
                <a:ea typeface="微軟正黑體" panose="020B0604030504040204" pitchFamily="34" charset="-120"/>
              </a:rPr>
              <a:t>使用的關相性最高</a:t>
            </a:r>
            <a:endParaRPr lang="en-US" altLang="zh-TW" sz="1600" dirty="0">
              <a:latin typeface="微軟正黑體" panose="020B0604030504040204" pitchFamily="34" charset="-120"/>
              <a:ea typeface="微軟正黑體" panose="020B0604030504040204" pitchFamily="34" charset="-120"/>
            </a:endParaRPr>
          </a:p>
          <a:p>
            <a:r>
              <a:rPr lang="zh-TW" altLang="en-US" sz="1600" dirty="0">
                <a:latin typeface="微軟正黑體" panose="020B0604030504040204" pitchFamily="34" charset="-120"/>
                <a:ea typeface="微軟正黑體" panose="020B0604030504040204" pitchFamily="34" charset="-120"/>
              </a:rPr>
              <a:t>下次換成自動化車輛與行駛旅程關相性第二。</a:t>
            </a:r>
            <a:endParaRPr lang="en-US" altLang="zh-TW" sz="1600" dirty="0">
              <a:latin typeface="微軟正黑體" panose="020B0604030504040204" pitchFamily="34" charset="-120"/>
              <a:ea typeface="微軟正黑體" panose="020B0604030504040204" pitchFamily="34" charset="-120"/>
            </a:endParaRPr>
          </a:p>
          <a:p>
            <a:endParaRPr lang="zh-TW" altLang="en-US" sz="1600"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pic>
        <p:nvPicPr>
          <p:cNvPr id="24" name="圖片 23">
            <a:extLst>
              <a:ext uri="{FF2B5EF4-FFF2-40B4-BE49-F238E27FC236}">
                <a16:creationId xmlns:a16="http://schemas.microsoft.com/office/drawing/2014/main" id="{E3C597FE-571A-459D-A13E-06A0ED6B66A3}"/>
              </a:ext>
            </a:extLst>
          </p:cNvPr>
          <p:cNvPicPr>
            <a:picLocks noChangeAspect="1"/>
          </p:cNvPicPr>
          <p:nvPr/>
        </p:nvPicPr>
        <p:blipFill>
          <a:blip r:embed="rId3"/>
          <a:stretch>
            <a:fillRect/>
          </a:stretch>
        </p:blipFill>
        <p:spPr>
          <a:xfrm>
            <a:off x="2347632" y="2425027"/>
            <a:ext cx="3619320" cy="2369273"/>
          </a:xfrm>
          <a:prstGeom prst="rect">
            <a:avLst/>
          </a:prstGeom>
        </p:spPr>
      </p:pic>
    </p:spTree>
    <p:extLst>
      <p:ext uri="{BB962C8B-B14F-4D97-AF65-F5344CB8AC3E}">
        <p14:creationId xmlns:p14="http://schemas.microsoft.com/office/powerpoint/2010/main" val="3917306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600" dirty="0"/>
              <a:t>最近的各種研究記錄了公眾對自動駕駛技術的看法。其中大部分研究，專注於衡量西方高收入國家的公眾輿論。</a:t>
            </a:r>
            <a:endParaRPr lang="en-US" altLang="zh-TW" sz="1600" dirty="0"/>
          </a:p>
          <a:p>
            <a:r>
              <a:rPr lang="zh-TW" altLang="en-US" sz="1600" dirty="0"/>
              <a:t>我們調查了公眾對自動駕駛的看法，不僅涉及這些關鍵的人口統計變量，還涉及受訪者的性格特徵、收入、里程和其他各種特徵。</a:t>
            </a:r>
            <a:endParaRPr lang="en-US" altLang="zh-TW" sz="1600" dirty="0"/>
          </a:p>
          <a:p>
            <a:r>
              <a:rPr lang="zh-TW" altLang="en-US" sz="1600" dirty="0"/>
              <a:t>受訪者認為手動駕駛是最令人愉快的駕駛方式，但他們發現全自動駕駛的想法令人著迷。</a:t>
            </a:r>
            <a:endParaRPr lang="en-US" altLang="zh-TW" sz="1600" dirty="0"/>
          </a:p>
          <a:p>
            <a:r>
              <a:rPr lang="zh-TW" altLang="en-US" sz="1600" dirty="0"/>
              <a:t>我們觀察到響應分佈很大因為有些人顯然反對自動駕駛，而另一些人則很喜歡它。</a:t>
            </a:r>
            <a:endParaRPr lang="en-US" altLang="zh-TW" sz="1600" dirty="0"/>
          </a:p>
          <a:p>
            <a:r>
              <a:rPr lang="zh-TW" altLang="en-US" sz="1600" dirty="0"/>
              <a:t>根據馬斯洛的需求層次（</a:t>
            </a:r>
            <a:r>
              <a:rPr lang="en-US" altLang="zh-TW" sz="1600" dirty="0"/>
              <a:t>Maslow</a:t>
            </a:r>
            <a:r>
              <a:rPr lang="zh-TW" altLang="en-US" sz="1600" dirty="0"/>
              <a:t>，</a:t>
            </a:r>
            <a:r>
              <a:rPr lang="en-US" altLang="zh-TW" sz="1600" dirty="0"/>
              <a:t>1943</a:t>
            </a:r>
            <a:r>
              <a:rPr lang="zh-TW" altLang="en-US" sz="1600" dirty="0"/>
              <a:t>），低收入國家的人們大多關心基本的生理和安全需求，其他事情考慮較少。</a:t>
            </a:r>
            <a:endParaRPr lang="en-US" altLang="zh-TW" sz="1600" dirty="0"/>
          </a:p>
          <a:p>
            <a:endParaRPr lang="zh-TW" altLang="en-US" sz="1600"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398519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0467FC-FF49-424F-B393-2CA9E44A961C}"/>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893C773B-52FC-4674-926B-204C76B0090B}"/>
              </a:ext>
            </a:extLst>
          </p:cNvPr>
          <p:cNvSpPr>
            <a:spLocks noGrp="1"/>
          </p:cNvSpPr>
          <p:nvPr>
            <p:ph type="body" idx="1"/>
          </p:nvPr>
        </p:nvSpPr>
        <p:spPr>
          <a:xfrm>
            <a:off x="0" y="1537988"/>
            <a:ext cx="4192575" cy="2724300"/>
          </a:xfrm>
        </p:spPr>
        <p:txBody>
          <a:bodyPr/>
          <a:lstStyle/>
          <a:p>
            <a:r>
              <a:rPr lang="zh-TW" altLang="en-US" dirty="0"/>
              <a:t>系統可靠水準</a:t>
            </a:r>
            <a:r>
              <a:rPr lang="en-US" altLang="zh-TW" dirty="0"/>
              <a:t>:</a:t>
            </a:r>
          </a:p>
          <a:p>
            <a:pPr marL="342900" indent="-342900">
              <a:spcBef>
                <a:spcPts val="0"/>
              </a:spcBef>
              <a:buClr>
                <a:srgbClr val="000000"/>
              </a:buClr>
              <a:buSzPts val="1400"/>
              <a:buFont typeface="Wingdings" panose="05000000000000000000" pitchFamily="2" charset="2"/>
              <a:buChar char="l"/>
              <a:defRPr/>
            </a:pPr>
            <a:r>
              <a:rPr lang="zh-TW" altLang="en-US" sz="1600" dirty="0"/>
              <a:t>在自動化系統中即時估計駕駛的信任度</a:t>
            </a:r>
            <a:endParaRPr lang="en-US" altLang="zh-TW" sz="1600" dirty="0"/>
          </a:p>
          <a:p>
            <a:pPr marL="342900" indent="-342900">
              <a:spcBef>
                <a:spcPts val="0"/>
              </a:spcBef>
              <a:buClr>
                <a:srgbClr val="000000"/>
              </a:buClr>
              <a:buSzPts val="1400"/>
              <a:buFont typeface="Wingdings" panose="05000000000000000000" pitchFamily="2" charset="2"/>
              <a:buChar char="l"/>
              <a:defRPr/>
            </a:pPr>
            <a:r>
              <a:rPr lang="zh-TW" altLang="en-US" sz="1600" dirty="0"/>
              <a:t>旅途訊息準確性對路線選擇的影響</a:t>
            </a:r>
            <a:endParaRPr lang="zh-TW" altLang="en-US" sz="1600" spc="600" dirty="0">
              <a:solidFill>
                <a:srgbClr val="595149"/>
              </a:solidFill>
              <a:latin typeface="微軟正黑體" panose="020B0604030504040204" pitchFamily="34" charset="-120"/>
              <a:ea typeface="微軟正黑體" panose="020B0604030504040204" pitchFamily="34" charset="-120"/>
            </a:endParaRPr>
          </a:p>
          <a:p>
            <a:pPr marL="342900" indent="-342900">
              <a:spcBef>
                <a:spcPts val="0"/>
              </a:spcBef>
              <a:buClr>
                <a:srgbClr val="000000"/>
              </a:buClr>
              <a:buSzPts val="1400"/>
              <a:buFont typeface="Wingdings" panose="05000000000000000000" pitchFamily="2" charset="2"/>
              <a:buChar char="l"/>
              <a:defRPr/>
            </a:pPr>
            <a:r>
              <a:rPr lang="zh-TW" altLang="en-US" sz="1600" dirty="0">
                <a:solidFill>
                  <a:srgbClr val="000000"/>
                </a:solidFill>
                <a:latin typeface="Arial"/>
                <a:ea typeface="Arial"/>
                <a:cs typeface="Arial"/>
                <a:sym typeface="Arial"/>
              </a:rPr>
              <a:t>自動化錯誤類型的可靠性影響信任和性能：網絡領域的實證研究</a:t>
            </a:r>
            <a:endParaRPr lang="en-US" altLang="zh-TW" sz="1600" dirty="0">
              <a:solidFill>
                <a:srgbClr val="000000"/>
              </a:solidFill>
              <a:latin typeface="Arial"/>
              <a:ea typeface="Arial"/>
              <a:cs typeface="Arial"/>
              <a:sym typeface="Arial"/>
            </a:endParaRPr>
          </a:p>
          <a:p>
            <a:endParaRPr lang="zh-TW" altLang="en-US" dirty="0"/>
          </a:p>
        </p:txBody>
      </p:sp>
      <p:sp>
        <p:nvSpPr>
          <p:cNvPr id="4" name="文字版面配置區 3">
            <a:extLst>
              <a:ext uri="{FF2B5EF4-FFF2-40B4-BE49-F238E27FC236}">
                <a16:creationId xmlns:a16="http://schemas.microsoft.com/office/drawing/2014/main" id="{0A3D6DC8-4CB9-4A92-B981-675FE6475BD5}"/>
              </a:ext>
            </a:extLst>
          </p:cNvPr>
          <p:cNvSpPr>
            <a:spLocks noGrp="1"/>
          </p:cNvSpPr>
          <p:nvPr>
            <p:ph type="body" idx="2"/>
          </p:nvPr>
        </p:nvSpPr>
        <p:spPr>
          <a:xfrm>
            <a:off x="4396122" y="1537988"/>
            <a:ext cx="4709277" cy="2724300"/>
          </a:xfrm>
        </p:spPr>
        <p:txBody>
          <a:bodyPr/>
          <a:lstStyle/>
          <a:p>
            <a:r>
              <a:rPr lang="zh-TW" altLang="en-US" dirty="0"/>
              <a:t>環境負荷</a:t>
            </a:r>
            <a:r>
              <a:rPr lang="en-US" altLang="zh-TW" dirty="0"/>
              <a:t>:</a:t>
            </a:r>
          </a:p>
          <a:p>
            <a:pPr marL="342900" lvl="0" indent="-342900">
              <a:spcBef>
                <a:spcPts val="0"/>
              </a:spcBef>
              <a:buClr>
                <a:srgbClr val="000000"/>
              </a:buClr>
              <a:buSzPts val="1400"/>
              <a:buFont typeface="Wingdings" panose="05000000000000000000" pitchFamily="2" charset="2"/>
              <a:buChar char="l"/>
              <a:defRPr/>
            </a:pPr>
            <a:r>
              <a:rPr lang="zh-TW" altLang="en-US" sz="1600" dirty="0"/>
              <a:t>職業與非職業駕駛因疲勞而產生之駕駛行威績效與風險差異之研究</a:t>
            </a:r>
            <a:endParaRPr lang="en-US" altLang="zh-TW" sz="1600" dirty="0"/>
          </a:p>
          <a:p>
            <a:pPr marL="342900" lvl="0" indent="-342900">
              <a:spcBef>
                <a:spcPts val="0"/>
              </a:spcBef>
              <a:buClr>
                <a:srgbClr val="000000"/>
              </a:buClr>
              <a:buSzPts val="1400"/>
              <a:buFont typeface="Wingdings" panose="05000000000000000000" pitchFamily="2" charset="2"/>
              <a:buChar char="l"/>
              <a:defRPr/>
            </a:pPr>
            <a:r>
              <a:rPr lang="zh-TW" altLang="en-US" sz="1600" dirty="0"/>
              <a:t>不同酒精濃度下酒價回饋對駕駛意願及行為績效的影響</a:t>
            </a:r>
            <a:endParaRPr lang="en-US" altLang="zh-TW" sz="1600" dirty="0"/>
          </a:p>
          <a:p>
            <a:pPr marL="342900" lvl="0" indent="-342900">
              <a:spcBef>
                <a:spcPts val="0"/>
              </a:spcBef>
              <a:buClr>
                <a:srgbClr val="000000"/>
              </a:buClr>
              <a:buSzPts val="1400"/>
              <a:buFont typeface="Wingdings" panose="05000000000000000000" pitchFamily="2" charset="2"/>
              <a:buChar char="l"/>
              <a:defRPr/>
            </a:pPr>
            <a:r>
              <a:rPr lang="zh-TW" altLang="en-US" sz="1600" dirty="0"/>
              <a:t>使用生理數據結合即時旅行資訊的潛在認知效應預測混合路線選擇模型</a:t>
            </a:r>
            <a:endParaRPr lang="en-US" altLang="zh-TW" sz="1600" dirty="0"/>
          </a:p>
          <a:p>
            <a:pPr marL="342900" lvl="0" indent="-342900">
              <a:spcBef>
                <a:spcPts val="0"/>
              </a:spcBef>
              <a:buClr>
                <a:srgbClr val="000000"/>
              </a:buClr>
              <a:buSzPts val="1400"/>
              <a:buFont typeface="Wingdings" panose="05000000000000000000" pitchFamily="2" charset="2"/>
              <a:buChar char="l"/>
              <a:defRPr/>
            </a:pPr>
            <a:r>
              <a:rPr lang="zh-TW" altLang="en-US" sz="1600" dirty="0"/>
              <a:t>通過技術協助駕駛的合作行為 </a:t>
            </a:r>
            <a:r>
              <a:rPr lang="en-US" altLang="zh-TW" sz="1600" dirty="0"/>
              <a:t>– HMI </a:t>
            </a:r>
            <a:r>
              <a:rPr lang="zh-TW" altLang="en-US" sz="1600" dirty="0"/>
              <a:t>、駕駛接受度影響駕駛的行為和負荷量</a:t>
            </a:r>
            <a:endParaRPr lang="en-US" altLang="zh-TW" sz="1600" dirty="0"/>
          </a:p>
          <a:p>
            <a:pPr marL="342900" lvl="0" indent="-342900">
              <a:spcBef>
                <a:spcPts val="0"/>
              </a:spcBef>
              <a:buClr>
                <a:srgbClr val="000000"/>
              </a:buClr>
              <a:buSzPts val="1400"/>
              <a:buFont typeface="Wingdings" panose="05000000000000000000" pitchFamily="2" charset="2"/>
              <a:buChar char="l"/>
              <a:defRPr/>
            </a:pPr>
            <a:r>
              <a:rPr lang="zh-TW" altLang="en-US" sz="1600" dirty="0"/>
              <a:t>多種交通訊息源對路徑選擇的影響</a:t>
            </a:r>
            <a:endParaRPr lang="en-US" altLang="zh-TW" sz="1600" dirty="0"/>
          </a:p>
          <a:p>
            <a:endParaRPr lang="zh-TW" altLang="en-US" dirty="0"/>
          </a:p>
        </p:txBody>
      </p:sp>
      <p:sp>
        <p:nvSpPr>
          <p:cNvPr id="5" name="投影片編號版面配置區 4">
            <a:extLst>
              <a:ext uri="{FF2B5EF4-FFF2-40B4-BE49-F238E27FC236}">
                <a16:creationId xmlns:a16="http://schemas.microsoft.com/office/drawing/2014/main" id="{CEA9E487-BB52-477B-9391-EA717A6AB0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6" name="文字方塊 5">
            <a:extLst>
              <a:ext uri="{FF2B5EF4-FFF2-40B4-BE49-F238E27FC236}">
                <a16:creationId xmlns:a16="http://schemas.microsoft.com/office/drawing/2014/main" id="{2351068B-AE60-4626-B91F-55110258FE5C}"/>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第零章</a:t>
            </a:r>
          </a:p>
        </p:txBody>
      </p:sp>
    </p:spTree>
    <p:extLst>
      <p:ext uri="{BB962C8B-B14F-4D97-AF65-F5344CB8AC3E}">
        <p14:creationId xmlns:p14="http://schemas.microsoft.com/office/powerpoint/2010/main" val="3200668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85115" y="2907132"/>
            <a:ext cx="5642768" cy="1043908"/>
          </a:xfrm>
          <a:prstGeom prst="rect">
            <a:avLst/>
          </a:prstGeom>
        </p:spPr>
        <p:txBody>
          <a:bodyPr spcFirstLastPara="1" wrap="square" lIns="91425" tIns="91425" rIns="91425" bIns="91425" anchor="b" anchorCtr="0">
            <a:noAutofit/>
          </a:bodyPr>
          <a:lstStyle/>
          <a:p>
            <a:pPr algn="ctr"/>
            <a:r>
              <a:rPr lang="zh-TW" altLang="en-US" sz="3200" dirty="0"/>
              <a:t>特斯拉 </a:t>
            </a:r>
            <a:r>
              <a:rPr lang="en-US" altLang="zh-TW" sz="3200" dirty="0"/>
              <a:t>Model X </a:t>
            </a:r>
            <a:r>
              <a:rPr lang="zh-TW" altLang="en-US" sz="3200" dirty="0"/>
              <a:t>中自動泊車的信任和不信任</a:t>
            </a:r>
            <a:endParaRPr lang="zh-TW" altLang="en-US" sz="3200" spc="600" dirty="0">
              <a:solidFill>
                <a:srgbClr val="595149"/>
              </a:solidFill>
              <a:latin typeface="微軟正黑體" panose="020B0604030504040204" pitchFamily="34" charset="-120"/>
              <a:ea typeface="微軟正黑體" panose="020B0604030504040204" pitchFamily="34" charset="-120"/>
            </a:endParaRPr>
          </a:p>
        </p:txBody>
      </p:sp>
      <p:sp>
        <p:nvSpPr>
          <p:cNvPr id="222" name="Google Shape;222;p14"/>
          <p:cNvSpPr txBox="1">
            <a:spLocks noGrp="1"/>
          </p:cNvSpPr>
          <p:nvPr>
            <p:ph type="subTitle" idx="1"/>
          </p:nvPr>
        </p:nvSpPr>
        <p:spPr>
          <a:xfrm>
            <a:off x="0" y="3856040"/>
            <a:ext cx="5129349" cy="780460"/>
          </a:xfrm>
          <a:prstGeom prst="rect">
            <a:avLst/>
          </a:prstGeom>
        </p:spPr>
        <p:txBody>
          <a:bodyPr spcFirstLastPara="1" wrap="square" lIns="91425" tIns="91425" rIns="91425" bIns="91425" anchor="t" anchorCtr="0">
            <a:noAutofit/>
          </a:bodyPr>
          <a:lstStyle/>
          <a:p>
            <a:pPr algn="ctr"/>
            <a:r>
              <a:rPr lang="en-US" altLang="zh-TW" dirty="0"/>
              <a:t>Trust and Distrust of Automated Parking in a Tesla Model X</a:t>
            </a:r>
            <a:endParaRPr lang="zh-TW" altLang="en-US" dirty="0"/>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3</a:t>
            </a:r>
            <a:endParaRPr sz="3000" b="1" dirty="0">
              <a:solidFill>
                <a:srgbClr val="3F5378"/>
              </a:solidFill>
              <a:latin typeface="Roboto Condensed"/>
              <a:ea typeface="Roboto Condensed"/>
              <a:cs typeface="Roboto Condensed"/>
              <a:sym typeface="Roboto Condense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t>從 </a:t>
            </a:r>
            <a:r>
              <a:rPr lang="en-US" altLang="zh-TW" sz="1800" dirty="0"/>
              <a:t>2016 </a:t>
            </a:r>
            <a:r>
              <a:rPr lang="zh-TW" altLang="en-US" sz="1800" dirty="0"/>
              <a:t>年涉及特斯拉司機的致命車禍（</a:t>
            </a:r>
            <a:r>
              <a:rPr lang="en-US" altLang="zh-TW" sz="1800" dirty="0"/>
              <a:t>Abrams </a:t>
            </a:r>
            <a:r>
              <a:rPr lang="zh-TW" altLang="en-US" sz="1800" dirty="0"/>
              <a:t>和 </a:t>
            </a:r>
            <a:r>
              <a:rPr lang="en-US" altLang="zh-TW" sz="1800" dirty="0"/>
              <a:t>Kurtz</a:t>
            </a:r>
            <a:r>
              <a:rPr lang="zh-TW" altLang="en-US" sz="1800" dirty="0"/>
              <a:t>，</a:t>
            </a:r>
            <a:r>
              <a:rPr lang="en-US" altLang="zh-TW" sz="1800" dirty="0"/>
              <a:t>2016 </a:t>
            </a:r>
            <a:r>
              <a:rPr lang="zh-TW" altLang="en-US" sz="1800" dirty="0"/>
              <a:t>年）到 </a:t>
            </a:r>
            <a:r>
              <a:rPr lang="en-US" altLang="zh-TW" sz="1800" dirty="0"/>
              <a:t>2018 </a:t>
            </a:r>
            <a:r>
              <a:rPr lang="zh-TW" altLang="en-US" sz="1800" dirty="0"/>
              <a:t>年自動駕駛優步殺死一名行人（</a:t>
            </a:r>
            <a:r>
              <a:rPr lang="en-US" altLang="zh-TW" sz="1800" dirty="0"/>
              <a:t>Griggs </a:t>
            </a:r>
            <a:r>
              <a:rPr lang="zh-TW" altLang="en-US" sz="1800" dirty="0"/>
              <a:t>和 </a:t>
            </a:r>
            <a:r>
              <a:rPr lang="en-US" altLang="zh-TW" sz="1800" dirty="0"/>
              <a:t>Wakabayashi</a:t>
            </a:r>
            <a:r>
              <a:rPr lang="zh-TW" altLang="en-US" sz="1800" dirty="0"/>
              <a:t>，</a:t>
            </a:r>
            <a:r>
              <a:rPr lang="en-US" altLang="zh-TW" sz="1800" dirty="0"/>
              <a:t>2018 </a:t>
            </a:r>
            <a:r>
              <a:rPr lang="zh-TW" altLang="en-US" sz="1800" dirty="0"/>
              <a:t>年），任何涉及自動駕駛汽車的事件似乎都是注定的大多數報紙的頭版。</a:t>
            </a:r>
          </a:p>
          <a:p>
            <a:r>
              <a:rPr lang="zh-TW" altLang="en-US" sz="1800" dirty="0"/>
              <a:t>元分析集中在影響信任的人、夥伴和環境相關因素（</a:t>
            </a:r>
            <a:r>
              <a:rPr lang="en-US" altLang="zh-TW" sz="1800" dirty="0"/>
              <a:t>Schaefer</a:t>
            </a:r>
            <a:r>
              <a:rPr lang="zh-TW" altLang="en-US" sz="1800" dirty="0"/>
              <a:t>、</a:t>
            </a:r>
            <a:r>
              <a:rPr lang="en-US" altLang="zh-TW" sz="1800" dirty="0"/>
              <a:t>Chen</a:t>
            </a:r>
            <a:r>
              <a:rPr lang="zh-TW" altLang="en-US" sz="1800" dirty="0"/>
              <a:t>、</a:t>
            </a:r>
            <a:r>
              <a:rPr lang="en-US" altLang="zh-TW" sz="1800" dirty="0" err="1"/>
              <a:t>Szalma</a:t>
            </a:r>
            <a:r>
              <a:rPr lang="en-US" altLang="zh-TW" sz="1800" dirty="0"/>
              <a:t> </a:t>
            </a:r>
            <a:r>
              <a:rPr lang="zh-TW" altLang="en-US" sz="1800" dirty="0"/>
              <a:t>和 </a:t>
            </a:r>
            <a:r>
              <a:rPr lang="en-US" altLang="zh-TW" sz="1800" dirty="0"/>
              <a:t>Hancock</a:t>
            </a:r>
            <a:r>
              <a:rPr lang="zh-TW" altLang="en-US" sz="1800" dirty="0"/>
              <a:t>，</a:t>
            </a:r>
            <a:r>
              <a:rPr lang="en-US" altLang="zh-TW" sz="1800" dirty="0"/>
              <a:t>2016</a:t>
            </a:r>
            <a:r>
              <a:rPr lang="zh-TW" altLang="en-US" sz="1800" dirty="0"/>
              <a:t>）和信任層（性格、情境和學習；</a:t>
            </a:r>
            <a:r>
              <a:rPr lang="en-US" altLang="zh-TW" sz="1800" dirty="0"/>
              <a:t>Hoff &amp; Bashir , 2015) </a:t>
            </a:r>
            <a:r>
              <a:rPr lang="zh-TW" altLang="en-US" sz="1800" dirty="0"/>
              <a:t>以及對自動化和自動化偏見自滿的廣泛研究 </a:t>
            </a:r>
            <a:r>
              <a:rPr lang="en-US" altLang="zh-TW" sz="1800" dirty="0"/>
              <a:t>(Parasuraman &amp; </a:t>
            </a:r>
            <a:r>
              <a:rPr lang="en-US" altLang="zh-TW" sz="1800" dirty="0" err="1"/>
              <a:t>Manzey</a:t>
            </a:r>
            <a:r>
              <a:rPr lang="en-US" altLang="zh-TW" sz="1800" dirty="0"/>
              <a:t>, 2010; Parasuraman &amp; </a:t>
            </a:r>
            <a:r>
              <a:rPr lang="en-US" altLang="zh-TW" sz="1800" dirty="0" err="1"/>
              <a:t>Wickens</a:t>
            </a:r>
            <a:r>
              <a:rPr lang="en-US" altLang="zh-TW" sz="1800" dirty="0"/>
              <a:t>, 2008)</a:t>
            </a:r>
            <a:r>
              <a:rPr lang="zh-TW" altLang="en-US" sz="1800" dirty="0"/>
              <a:t>。</a:t>
            </a:r>
            <a:endParaRPr lang="en-US" altLang="zh-TW" sz="1800" dirty="0"/>
          </a:p>
          <a:p>
            <a:r>
              <a:rPr lang="zh-TW" altLang="en-US" sz="1800" dirty="0"/>
              <a:t>對汽車自動化的依賴也得到了更大的關注（參見 </a:t>
            </a:r>
            <a:r>
              <a:rPr lang="en-US" altLang="zh-TW" sz="1800" dirty="0"/>
              <a:t>De Winter</a:t>
            </a:r>
            <a:r>
              <a:rPr lang="zh-TW" altLang="en-US" sz="1800" dirty="0"/>
              <a:t>、</a:t>
            </a:r>
            <a:r>
              <a:rPr lang="en-US" altLang="zh-TW" sz="1800" dirty="0" err="1"/>
              <a:t>Happee</a:t>
            </a:r>
            <a:r>
              <a:rPr lang="zh-TW" altLang="en-US" sz="1800" dirty="0"/>
              <a:t>、</a:t>
            </a:r>
            <a:r>
              <a:rPr lang="en-US" altLang="zh-TW" sz="1800" dirty="0"/>
              <a:t>Martens </a:t>
            </a:r>
            <a:r>
              <a:rPr lang="zh-TW" altLang="en-US" sz="1800" dirty="0"/>
              <a:t>和 </a:t>
            </a:r>
            <a:r>
              <a:rPr lang="en-US" altLang="zh-TW" sz="1800" dirty="0"/>
              <a:t>Stanton</a:t>
            </a:r>
            <a:r>
              <a:rPr lang="zh-TW" altLang="en-US" sz="1800" dirty="0"/>
              <a:t>，</a:t>
            </a:r>
            <a:r>
              <a:rPr lang="en-US" altLang="zh-TW" sz="1800" dirty="0"/>
              <a:t>2014 </a:t>
            </a:r>
            <a:r>
              <a:rPr lang="zh-TW" altLang="en-US" sz="1800" dirty="0"/>
              <a:t>年的評論）。</a:t>
            </a: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Tree>
    <p:extLst>
      <p:ext uri="{BB962C8B-B14F-4D97-AF65-F5344CB8AC3E}">
        <p14:creationId xmlns:p14="http://schemas.microsoft.com/office/powerpoint/2010/main" val="2091910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研究人員還檢查了駕駛員對自動化駕駛目標和駕駛風格的偏好和信任（</a:t>
            </a:r>
            <a:r>
              <a:rPr lang="en-US" altLang="zh-TW" dirty="0" err="1"/>
              <a:t>Basu</a:t>
            </a:r>
            <a:r>
              <a:rPr lang="zh-TW" altLang="en-US" dirty="0"/>
              <a:t>、</a:t>
            </a:r>
            <a:r>
              <a:rPr lang="en-US" altLang="zh-TW" dirty="0"/>
              <a:t>Yang</a:t>
            </a:r>
            <a:r>
              <a:rPr lang="zh-TW" altLang="en-US" dirty="0"/>
              <a:t>、</a:t>
            </a:r>
            <a:r>
              <a:rPr lang="en-US" altLang="zh-TW" dirty="0" err="1"/>
              <a:t>Hungerman</a:t>
            </a:r>
            <a:r>
              <a:rPr lang="zh-TW" altLang="en-US" dirty="0"/>
              <a:t>、</a:t>
            </a:r>
            <a:r>
              <a:rPr lang="en-US" altLang="zh-TW" dirty="0"/>
              <a:t>Singhal </a:t>
            </a:r>
            <a:r>
              <a:rPr lang="zh-TW" altLang="en-US" dirty="0"/>
              <a:t>和 </a:t>
            </a:r>
            <a:r>
              <a:rPr lang="en-US" altLang="zh-TW" dirty="0"/>
              <a:t>Dragan</a:t>
            </a:r>
            <a:r>
              <a:rPr lang="zh-TW" altLang="en-US" dirty="0"/>
              <a:t>，</a:t>
            </a:r>
            <a:r>
              <a:rPr lang="en-US" altLang="zh-TW" dirty="0"/>
              <a:t>2017 </a:t>
            </a:r>
            <a:r>
              <a:rPr lang="zh-TW" altLang="en-US" dirty="0"/>
              <a:t>年；</a:t>
            </a:r>
            <a:r>
              <a:rPr lang="en-US" altLang="zh-TW" dirty="0" err="1"/>
              <a:t>Verberne</a:t>
            </a:r>
            <a:r>
              <a:rPr lang="zh-TW" altLang="en-US" dirty="0"/>
              <a:t>、</a:t>
            </a:r>
            <a:r>
              <a:rPr lang="en-US" altLang="zh-TW" dirty="0"/>
              <a:t>Ham </a:t>
            </a:r>
            <a:r>
              <a:rPr lang="zh-TW" altLang="en-US" dirty="0"/>
              <a:t>和 </a:t>
            </a:r>
            <a:r>
              <a:rPr lang="en-US" altLang="zh-TW" dirty="0"/>
              <a:t>Midden</a:t>
            </a:r>
            <a:r>
              <a:rPr lang="zh-TW" altLang="en-US" dirty="0"/>
              <a:t>，</a:t>
            </a:r>
            <a:r>
              <a:rPr lang="en-US" altLang="zh-TW" dirty="0"/>
              <a:t>2012 </a:t>
            </a:r>
            <a:r>
              <a:rPr lang="zh-TW" altLang="en-US" dirty="0"/>
              <a:t>年）。</a:t>
            </a:r>
            <a:endParaRPr lang="en-US" altLang="zh-TW" dirty="0"/>
          </a:p>
          <a:p>
            <a:r>
              <a:rPr lang="zh-TW" altLang="en-US" dirty="0"/>
              <a:t>研究表明，在緊急情況下，人類可能傾向於過度信任機器人（</a:t>
            </a:r>
            <a:r>
              <a:rPr lang="en-US" altLang="zh-TW" dirty="0"/>
              <a:t>Robinette</a:t>
            </a:r>
            <a:r>
              <a:rPr lang="zh-TW" altLang="en-US" dirty="0"/>
              <a:t>、</a:t>
            </a:r>
            <a:r>
              <a:rPr lang="en-US" altLang="zh-TW" dirty="0"/>
              <a:t>Li</a:t>
            </a:r>
            <a:r>
              <a:rPr lang="zh-TW" altLang="en-US" dirty="0"/>
              <a:t>、</a:t>
            </a:r>
            <a:r>
              <a:rPr lang="en-US" altLang="zh-TW" dirty="0"/>
              <a:t>Allen</a:t>
            </a:r>
            <a:r>
              <a:rPr lang="zh-TW" altLang="en-US" dirty="0"/>
              <a:t>、</a:t>
            </a:r>
            <a:r>
              <a:rPr lang="en-US" altLang="zh-TW" dirty="0"/>
              <a:t>Howard </a:t>
            </a:r>
            <a:r>
              <a:rPr lang="zh-TW" altLang="en-US" dirty="0"/>
              <a:t>和 </a:t>
            </a:r>
            <a:r>
              <a:rPr lang="en-US" altLang="zh-TW" dirty="0"/>
              <a:t>Wagner</a:t>
            </a:r>
            <a:r>
              <a:rPr lang="zh-TW" altLang="en-US" dirty="0"/>
              <a:t>，</a:t>
            </a:r>
            <a:r>
              <a:rPr lang="en-US" altLang="zh-TW" dirty="0"/>
              <a:t>2016 </a:t>
            </a:r>
            <a:r>
              <a:rPr lang="zh-TW" altLang="en-US" dirty="0"/>
              <a:t>年）。</a:t>
            </a:r>
            <a:endParaRPr lang="en-US" altLang="zh-TW" dirty="0"/>
          </a:p>
          <a:p>
            <a:r>
              <a:rPr lang="zh-TW" altLang="en-US" dirty="0"/>
              <a:t>此外，還有大量研究表明過度依賴車輛的自動化功能（</a:t>
            </a:r>
            <a:r>
              <a:rPr lang="en-US" altLang="zh-TW" dirty="0" err="1"/>
              <a:t>Körber</a:t>
            </a:r>
            <a:r>
              <a:rPr lang="zh-TW" altLang="en-US" dirty="0"/>
              <a:t>、</a:t>
            </a:r>
            <a:r>
              <a:rPr lang="en-US" altLang="zh-TW" dirty="0" err="1"/>
              <a:t>Baseler</a:t>
            </a:r>
            <a:r>
              <a:rPr lang="en-US" altLang="zh-TW" dirty="0"/>
              <a:t> </a:t>
            </a:r>
            <a:r>
              <a:rPr lang="zh-TW" altLang="en-US" dirty="0"/>
              <a:t>和 </a:t>
            </a:r>
            <a:r>
              <a:rPr lang="en-US" altLang="zh-TW" dirty="0" err="1"/>
              <a:t>Bengler</a:t>
            </a:r>
            <a:r>
              <a:rPr lang="zh-TW" altLang="en-US" dirty="0"/>
              <a:t>，</a:t>
            </a:r>
            <a:r>
              <a:rPr lang="en-US" altLang="zh-TW" dirty="0"/>
              <a:t>2018 </a:t>
            </a:r>
            <a:r>
              <a:rPr lang="zh-TW" altLang="en-US" dirty="0"/>
              <a:t>年；</a:t>
            </a:r>
            <a:r>
              <a:rPr lang="en-US" altLang="zh-TW" dirty="0"/>
              <a:t>Rudin-Brown </a:t>
            </a:r>
            <a:r>
              <a:rPr lang="zh-TW" altLang="en-US" dirty="0"/>
              <a:t>和 </a:t>
            </a:r>
            <a:r>
              <a:rPr lang="en-US" altLang="zh-TW" dirty="0"/>
              <a:t>Parker</a:t>
            </a:r>
            <a:r>
              <a:rPr lang="zh-TW" altLang="en-US" dirty="0"/>
              <a:t>，</a:t>
            </a:r>
            <a:r>
              <a:rPr lang="en-US" altLang="zh-TW" dirty="0"/>
              <a:t>2004 </a:t>
            </a:r>
            <a:r>
              <a:rPr lang="zh-TW" altLang="en-US" dirty="0"/>
              <a:t>年；</a:t>
            </a:r>
            <a:r>
              <a:rPr lang="en-US" altLang="zh-TW" dirty="0"/>
              <a:t>Shen </a:t>
            </a:r>
            <a:r>
              <a:rPr lang="zh-TW" altLang="en-US" dirty="0"/>
              <a:t>和 </a:t>
            </a:r>
            <a:r>
              <a:rPr lang="en-US" altLang="zh-TW" dirty="0" err="1"/>
              <a:t>Neyens</a:t>
            </a:r>
            <a:r>
              <a:rPr lang="zh-TW" altLang="en-US" dirty="0"/>
              <a:t>，</a:t>
            </a:r>
            <a:r>
              <a:rPr lang="en-US" altLang="zh-TW" dirty="0"/>
              <a:t>2014 </a:t>
            </a:r>
            <a:r>
              <a:rPr lang="zh-TW" altLang="en-US" dirty="0"/>
              <a:t>年）。</a:t>
            </a:r>
            <a:endParaRPr lang="en-US" altLang="zh-TW" dirty="0"/>
          </a:p>
          <a:p>
            <a:r>
              <a:rPr lang="zh-TW" altLang="en-US" dirty="0"/>
              <a:t>種過度信任可能會導致低估部分自動駕駛汽車發生事故的可能性，甚至會導致對已證明存在缺陷的系統的依賴（</a:t>
            </a:r>
            <a:r>
              <a:rPr lang="en-US" altLang="zh-TW" dirty="0"/>
              <a:t>Wagner</a:t>
            </a:r>
            <a:r>
              <a:rPr lang="zh-TW" altLang="en-US" dirty="0"/>
              <a:t>、</a:t>
            </a:r>
            <a:r>
              <a:rPr lang="en-US" altLang="zh-TW" dirty="0" err="1"/>
              <a:t>Borenstein</a:t>
            </a:r>
            <a:r>
              <a:rPr lang="en-US" altLang="zh-TW" dirty="0"/>
              <a:t> </a:t>
            </a:r>
            <a:r>
              <a:rPr lang="zh-TW" altLang="en-US" dirty="0"/>
              <a:t>和 </a:t>
            </a:r>
            <a:r>
              <a:rPr lang="en-US" altLang="zh-TW" dirty="0"/>
              <a:t>Howard</a:t>
            </a:r>
            <a:r>
              <a:rPr lang="zh-TW" altLang="en-US" dirty="0"/>
              <a:t>，</a:t>
            </a:r>
            <a:r>
              <a:rPr lang="en-US" altLang="zh-TW" dirty="0"/>
              <a:t>2018 </a:t>
            </a:r>
            <a:r>
              <a:rPr lang="zh-TW" altLang="en-US" dirty="0"/>
              <a:t>年）。</a:t>
            </a:r>
            <a:endParaRPr lang="en-US" altLang="zh-TW" dirty="0"/>
          </a:p>
          <a:p>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Tree>
    <p:extLst>
      <p:ext uri="{BB962C8B-B14F-4D97-AF65-F5344CB8AC3E}">
        <p14:creationId xmlns:p14="http://schemas.microsoft.com/office/powerpoint/2010/main" val="1371968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迄今為止的大多數研究都是在實驗室中進行的。然而，天平已經開始轉向更真實的評估。</a:t>
            </a:r>
            <a:endParaRPr lang="en-US" altLang="zh-TW" dirty="0"/>
          </a:p>
          <a:p>
            <a:r>
              <a:rPr lang="zh-TW" altLang="en-US" dirty="0"/>
              <a:t>出於本研究的目的，我們對自動泊車功能感興趣，稱為 </a:t>
            </a:r>
            <a:r>
              <a:rPr lang="en-US" altLang="zh-TW" dirty="0" err="1"/>
              <a:t>Autopark</a:t>
            </a:r>
            <a:r>
              <a:rPr lang="zh-TW" altLang="en-US" dirty="0"/>
              <a:t>。顧名思義，</a:t>
            </a:r>
            <a:r>
              <a:rPr lang="en-US" altLang="zh-TW" dirty="0" err="1"/>
              <a:t>Autopark</a:t>
            </a:r>
            <a:r>
              <a:rPr lang="en-US" altLang="zh-TW" dirty="0"/>
              <a:t> </a:t>
            </a:r>
            <a:r>
              <a:rPr lang="zh-TW" altLang="en-US" dirty="0"/>
              <a:t>允許汽車自動倒車到停車位。這種自動泊車輔助功能現在在主要汽車品牌中更為普遍。</a:t>
            </a:r>
            <a:endParaRPr lang="en-US" altLang="zh-TW" dirty="0"/>
          </a:p>
          <a:p>
            <a:pPr lvl="1"/>
            <a:r>
              <a:rPr lang="zh-TW" altLang="en-US" dirty="0"/>
              <a:t>第一個風險是與可能損壞汽車有關的風險</a:t>
            </a:r>
            <a:endParaRPr lang="en-US" altLang="zh-TW" dirty="0"/>
          </a:p>
          <a:p>
            <a:pPr lvl="1"/>
            <a:r>
              <a:rPr lang="zh-TW" altLang="en-US" dirty="0"/>
              <a:t>第二個風險是潛在的身體傷害，儘管可能性較小。</a:t>
            </a:r>
            <a:endParaRPr lang="en-US" altLang="zh-TW" dirty="0"/>
          </a:p>
          <a:p>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Tree>
    <p:extLst>
      <p:ext uri="{BB962C8B-B14F-4D97-AF65-F5344CB8AC3E}">
        <p14:creationId xmlns:p14="http://schemas.microsoft.com/office/powerpoint/2010/main" val="2247311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在美國空軍學院招募了 </a:t>
            </a:r>
            <a:r>
              <a:rPr lang="en-US" altLang="zh-TW" dirty="0"/>
              <a:t>23 </a:t>
            </a:r>
            <a:r>
              <a:rPr lang="zh-TW" altLang="en-US" dirty="0"/>
              <a:t>名學員（</a:t>
            </a:r>
            <a:r>
              <a:rPr lang="en-US" altLang="zh-TW" dirty="0"/>
              <a:t>19 </a:t>
            </a:r>
            <a:r>
              <a:rPr lang="zh-TW" altLang="en-US" dirty="0"/>
              <a:t>名男性）參與這項研究。 參與者年齡在 </a:t>
            </a:r>
            <a:r>
              <a:rPr lang="en-US" altLang="zh-TW" dirty="0"/>
              <a:t>18 </a:t>
            </a:r>
            <a:r>
              <a:rPr lang="zh-TW" altLang="en-US" dirty="0"/>
              <a:t>至 </a:t>
            </a:r>
            <a:r>
              <a:rPr lang="en-US" altLang="zh-TW" dirty="0"/>
              <a:t>22 </a:t>
            </a:r>
            <a:r>
              <a:rPr lang="zh-TW" altLang="en-US" dirty="0"/>
              <a:t>歲之間。沒有一個參與者曾經在汽車中使用過部分自動泊車功能。</a:t>
            </a:r>
            <a:endParaRPr lang="en-US" altLang="zh-TW" dirty="0"/>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Tree>
    <p:extLst>
      <p:ext uri="{BB962C8B-B14F-4D97-AF65-F5344CB8AC3E}">
        <p14:creationId xmlns:p14="http://schemas.microsoft.com/office/powerpoint/2010/main" val="2387222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實驗裝置</a:t>
            </a:r>
            <a:r>
              <a:rPr lang="en-US" altLang="zh-TW" dirty="0"/>
              <a:t>:</a:t>
            </a:r>
          </a:p>
          <a:p>
            <a:r>
              <a:rPr lang="en-US" altLang="zh-TW" dirty="0">
                <a:solidFill>
                  <a:srgbClr val="000000"/>
                </a:solidFill>
                <a:latin typeface="Roboto" panose="02000000000000000000" pitchFamily="2" charset="0"/>
              </a:rPr>
              <a:t>Model X;</a:t>
            </a:r>
            <a:r>
              <a:rPr lang="zh-TW" altLang="en-US" dirty="0">
                <a:solidFill>
                  <a:srgbClr val="000000"/>
                </a:solidFill>
                <a:latin typeface="Roboto" panose="02000000000000000000" pitchFamily="2" charset="0"/>
              </a:rPr>
              <a:t>垃圾桶相距 </a:t>
            </a:r>
            <a:r>
              <a:rPr lang="en-US" altLang="zh-TW" dirty="0">
                <a:solidFill>
                  <a:srgbClr val="000000"/>
                </a:solidFill>
                <a:latin typeface="Roboto" panose="02000000000000000000" pitchFamily="2" charset="0"/>
              </a:rPr>
              <a:t>2.7 m</a:t>
            </a:r>
            <a:r>
              <a:rPr lang="zh-TW" altLang="en-US" dirty="0">
                <a:solidFill>
                  <a:srgbClr val="000000"/>
                </a:solidFill>
                <a:latin typeface="Roboto" panose="02000000000000000000" pitchFamily="2" charset="0"/>
              </a:rPr>
              <a:t>（從而使停車位寬 </a:t>
            </a:r>
            <a:r>
              <a:rPr lang="en-US" altLang="zh-TW" dirty="0">
                <a:solidFill>
                  <a:srgbClr val="000000"/>
                </a:solidFill>
                <a:latin typeface="Roboto" panose="02000000000000000000" pitchFamily="2" charset="0"/>
              </a:rPr>
              <a:t>2.7 m</a:t>
            </a:r>
            <a:r>
              <a:rPr lang="zh-TW" altLang="en-US" dirty="0">
                <a:solidFill>
                  <a:srgbClr val="000000"/>
                </a:solidFill>
                <a:latin typeface="Roboto" panose="02000000000000000000" pitchFamily="2" charset="0"/>
              </a:rPr>
              <a:t>）。兩側的第一個垃圾桶的前部距離路邊 </a:t>
            </a:r>
            <a:r>
              <a:rPr lang="en-US" altLang="zh-TW" dirty="0">
                <a:solidFill>
                  <a:srgbClr val="000000"/>
                </a:solidFill>
                <a:latin typeface="Roboto" panose="02000000000000000000" pitchFamily="2" charset="0"/>
              </a:rPr>
              <a:t>4.6 m</a:t>
            </a:r>
            <a:r>
              <a:rPr lang="zh-TW" altLang="en-US" dirty="0">
                <a:solidFill>
                  <a:srgbClr val="000000"/>
                </a:solidFill>
                <a:latin typeface="Roboto" panose="02000000000000000000" pitchFamily="2" charset="0"/>
              </a:rPr>
              <a:t>。</a:t>
            </a:r>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pic>
        <p:nvPicPr>
          <p:cNvPr id="23" name="圖片 22">
            <a:extLst>
              <a:ext uri="{FF2B5EF4-FFF2-40B4-BE49-F238E27FC236}">
                <a16:creationId xmlns:a16="http://schemas.microsoft.com/office/drawing/2014/main" id="{0E411A26-CB50-4888-8105-49C1D8F1E5AE}"/>
              </a:ext>
            </a:extLst>
          </p:cNvPr>
          <p:cNvPicPr>
            <a:picLocks noChangeAspect="1"/>
          </p:cNvPicPr>
          <p:nvPr/>
        </p:nvPicPr>
        <p:blipFill>
          <a:blip r:embed="rId3"/>
          <a:stretch>
            <a:fillRect/>
          </a:stretch>
        </p:blipFill>
        <p:spPr>
          <a:xfrm>
            <a:off x="1987844" y="2810768"/>
            <a:ext cx="3195712" cy="1594313"/>
          </a:xfrm>
          <a:prstGeom prst="rect">
            <a:avLst/>
          </a:prstGeom>
        </p:spPr>
      </p:pic>
      <p:sp>
        <p:nvSpPr>
          <p:cNvPr id="24" name="文字方塊 23">
            <a:extLst>
              <a:ext uri="{FF2B5EF4-FFF2-40B4-BE49-F238E27FC236}">
                <a16:creationId xmlns:a16="http://schemas.microsoft.com/office/drawing/2014/main" id="{C677EA62-A245-45DF-8E58-4953731DB5B4}"/>
              </a:ext>
            </a:extLst>
          </p:cNvPr>
          <p:cNvSpPr txBox="1"/>
          <p:nvPr/>
        </p:nvSpPr>
        <p:spPr>
          <a:xfrm>
            <a:off x="1472583" y="4588986"/>
            <a:ext cx="5078132" cy="307777"/>
          </a:xfrm>
          <a:prstGeom prst="rect">
            <a:avLst/>
          </a:prstGeom>
          <a:noFill/>
        </p:spPr>
        <p:txBody>
          <a:bodyPr wrap="square">
            <a:spAutoFit/>
          </a:bodyPr>
          <a:lstStyle/>
          <a:p>
            <a:r>
              <a:rPr lang="zh-TW" altLang="en-US" dirty="0"/>
              <a:t>. 實驗裝置的佈局。 黑色虛線矩形表示特斯拉要停放的區域。</a:t>
            </a:r>
          </a:p>
        </p:txBody>
      </p:sp>
    </p:spTree>
    <p:extLst>
      <p:ext uri="{BB962C8B-B14F-4D97-AF65-F5344CB8AC3E}">
        <p14:creationId xmlns:p14="http://schemas.microsoft.com/office/powerpoint/2010/main" val="370167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8700100"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sz="1800" dirty="0">
                <a:solidFill>
                  <a:srgbClr val="000000"/>
                </a:solidFill>
                <a:latin typeface="Roboto" panose="02000000000000000000" pitchFamily="2" charset="0"/>
              </a:rPr>
              <a:t>Tesla </a:t>
            </a:r>
            <a:r>
              <a:rPr lang="zh-TW" altLang="en-US" sz="1800" dirty="0">
                <a:solidFill>
                  <a:srgbClr val="000000"/>
                </a:solidFill>
                <a:latin typeface="Roboto" panose="02000000000000000000" pitchFamily="2" charset="0"/>
              </a:rPr>
              <a:t>的自動泊車功能涉及三個不同的階段。 </a:t>
            </a:r>
            <a:endParaRPr lang="en-US" altLang="zh-TW" sz="1800" dirty="0">
              <a:solidFill>
                <a:srgbClr val="000000"/>
              </a:solidFill>
              <a:latin typeface="Roboto" panose="02000000000000000000" pitchFamily="2" charset="0"/>
            </a:endParaRPr>
          </a:p>
          <a:p>
            <a:pPr lvl="1"/>
            <a:r>
              <a:rPr lang="zh-TW" altLang="en-US" sz="1800" dirty="0">
                <a:solidFill>
                  <a:srgbClr val="000000"/>
                </a:solidFill>
                <a:latin typeface="Roboto" panose="02000000000000000000" pitchFamily="2" charset="0"/>
              </a:rPr>
              <a:t>在第一階段，汽車在停車前開始向停車倒車，這個階段大約需要 </a:t>
            </a:r>
            <a:r>
              <a:rPr lang="en-US" altLang="zh-TW" sz="1800" dirty="0">
                <a:solidFill>
                  <a:srgbClr val="000000"/>
                </a:solidFill>
                <a:latin typeface="Roboto" panose="02000000000000000000" pitchFamily="2" charset="0"/>
              </a:rPr>
              <a:t>15 </a:t>
            </a:r>
            <a:r>
              <a:rPr lang="zh-TW" altLang="en-US" sz="1800" dirty="0">
                <a:solidFill>
                  <a:srgbClr val="000000"/>
                </a:solidFill>
                <a:latin typeface="Roboto" panose="02000000000000000000" pitchFamily="2" charset="0"/>
              </a:rPr>
              <a:t>秒。</a:t>
            </a:r>
            <a:endParaRPr lang="en-US" altLang="zh-TW" sz="1800" dirty="0">
              <a:solidFill>
                <a:srgbClr val="000000"/>
              </a:solidFill>
              <a:latin typeface="Roboto" panose="02000000000000000000" pitchFamily="2" charset="0"/>
            </a:endParaRPr>
          </a:p>
          <a:p>
            <a:pPr lvl="1"/>
            <a:r>
              <a:rPr lang="zh-TW" altLang="en-US" sz="1800" dirty="0">
                <a:solidFill>
                  <a:srgbClr val="000000"/>
                </a:solidFill>
                <a:latin typeface="Roboto" panose="02000000000000000000" pitchFamily="2" charset="0"/>
              </a:rPr>
              <a:t>在第二階段，汽車向後拉以與停車位對齊，這大約需要 </a:t>
            </a:r>
            <a:r>
              <a:rPr lang="en-US" altLang="zh-TW" sz="1800" dirty="0">
                <a:solidFill>
                  <a:srgbClr val="000000"/>
                </a:solidFill>
                <a:latin typeface="Roboto" panose="02000000000000000000" pitchFamily="2" charset="0"/>
              </a:rPr>
              <a:t>8 </a:t>
            </a:r>
            <a:r>
              <a:rPr lang="zh-TW" altLang="en-US" sz="1800" dirty="0">
                <a:solidFill>
                  <a:srgbClr val="000000"/>
                </a:solidFill>
                <a:latin typeface="Roboto" panose="02000000000000000000" pitchFamily="2" charset="0"/>
              </a:rPr>
              <a:t>秒。</a:t>
            </a:r>
            <a:endParaRPr lang="en-US" altLang="zh-TW" sz="1800" dirty="0">
              <a:solidFill>
                <a:srgbClr val="000000"/>
              </a:solidFill>
              <a:latin typeface="Roboto" panose="02000000000000000000" pitchFamily="2" charset="0"/>
            </a:endParaRPr>
          </a:p>
          <a:p>
            <a:pPr lvl="1"/>
            <a:r>
              <a:rPr lang="zh-TW" altLang="en-US" sz="1800" dirty="0">
                <a:solidFill>
                  <a:srgbClr val="000000"/>
                </a:solidFill>
                <a:latin typeface="Roboto" panose="02000000000000000000" pitchFamily="2" charset="0"/>
              </a:rPr>
              <a:t>在最後階段，它直接拉回原位，大約需要 </a:t>
            </a:r>
            <a:r>
              <a:rPr lang="en-US" altLang="zh-TW" sz="1800" dirty="0">
                <a:solidFill>
                  <a:srgbClr val="000000"/>
                </a:solidFill>
                <a:latin typeface="Roboto" panose="02000000000000000000" pitchFamily="2" charset="0"/>
              </a:rPr>
              <a:t>35 </a:t>
            </a:r>
            <a:r>
              <a:rPr lang="zh-TW" altLang="en-US" sz="1800" dirty="0">
                <a:solidFill>
                  <a:srgbClr val="000000"/>
                </a:solidFill>
                <a:latin typeface="Roboto" panose="02000000000000000000" pitchFamily="2" charset="0"/>
              </a:rPr>
              <a:t>秒。 </a:t>
            </a:r>
            <a:endParaRPr lang="en-US" altLang="zh-TW" sz="1800" dirty="0">
              <a:solidFill>
                <a:srgbClr val="000000"/>
              </a:solidFill>
              <a:latin typeface="Roboto" panose="02000000000000000000" pitchFamily="2" charset="0"/>
            </a:endParaRPr>
          </a:p>
          <a:p>
            <a:endParaRPr lang="zh-TW" altLang="en-US" sz="1800"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pic>
        <p:nvPicPr>
          <p:cNvPr id="23" name="圖片 22">
            <a:extLst>
              <a:ext uri="{FF2B5EF4-FFF2-40B4-BE49-F238E27FC236}">
                <a16:creationId xmlns:a16="http://schemas.microsoft.com/office/drawing/2014/main" id="{50369D8A-65F3-4F32-8368-F9A76A4EDB7F}"/>
              </a:ext>
            </a:extLst>
          </p:cNvPr>
          <p:cNvPicPr>
            <a:picLocks noChangeAspect="1"/>
          </p:cNvPicPr>
          <p:nvPr/>
        </p:nvPicPr>
        <p:blipFill>
          <a:blip r:embed="rId3"/>
          <a:stretch>
            <a:fillRect/>
          </a:stretch>
        </p:blipFill>
        <p:spPr>
          <a:xfrm>
            <a:off x="1065023" y="3419924"/>
            <a:ext cx="6328930" cy="1595418"/>
          </a:xfrm>
          <a:prstGeom prst="rect">
            <a:avLst/>
          </a:prstGeom>
        </p:spPr>
      </p:pic>
    </p:spTree>
    <p:extLst>
      <p:ext uri="{BB962C8B-B14F-4D97-AF65-F5344CB8AC3E}">
        <p14:creationId xmlns:p14="http://schemas.microsoft.com/office/powerpoint/2010/main" val="2232881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19562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latin typeface="微軟正黑體" panose="020B0604030504040204" pitchFamily="34" charset="-120"/>
                <a:ea typeface="微軟正黑體" panose="020B0604030504040204" pitchFamily="34" charset="-120"/>
              </a:rPr>
              <a:t>依變項</a:t>
            </a:r>
            <a:r>
              <a:rPr lang="en-US" altLang="zh-TW" dirty="0">
                <a:latin typeface="微軟正黑體" panose="020B0604030504040204" pitchFamily="34" charset="-120"/>
                <a:ea typeface="微軟正黑體" panose="020B0604030504040204" pitchFamily="34" charset="-120"/>
              </a:rPr>
              <a:t>:</a:t>
            </a:r>
          </a:p>
          <a:p>
            <a:pPr lvl="1"/>
            <a:r>
              <a:rPr lang="zh-TW" altLang="en-US" sz="1800" dirty="0">
                <a:solidFill>
                  <a:srgbClr val="000000"/>
                </a:solidFill>
                <a:latin typeface="Roboto" panose="02000000000000000000" pitchFamily="2" charset="0"/>
              </a:rPr>
              <a:t>參與者乾預的試驗次數（通過踩剎車或轉動方向盤）</a:t>
            </a:r>
            <a:endParaRPr lang="en-US" altLang="zh-TW" sz="1800" dirty="0">
              <a:solidFill>
                <a:srgbClr val="000000"/>
              </a:solidFill>
              <a:latin typeface="Roboto" panose="02000000000000000000" pitchFamily="2" charset="0"/>
            </a:endParaRPr>
          </a:p>
          <a:p>
            <a:pPr lvl="1"/>
            <a:r>
              <a:rPr lang="zh-TW" altLang="en-US" sz="1800" dirty="0">
                <a:solidFill>
                  <a:srgbClr val="000000"/>
                </a:solidFill>
                <a:latin typeface="Roboto" panose="02000000000000000000" pitchFamily="2" charset="0"/>
              </a:rPr>
              <a:t>氣球模擬風險任務 </a:t>
            </a:r>
            <a:r>
              <a:rPr lang="en-US" altLang="zh-TW" sz="1800" dirty="0">
                <a:solidFill>
                  <a:srgbClr val="000000"/>
                </a:solidFill>
                <a:latin typeface="Roboto" panose="02000000000000000000" pitchFamily="2" charset="0"/>
              </a:rPr>
              <a:t>(BART) </a:t>
            </a:r>
            <a:r>
              <a:rPr lang="zh-TW" altLang="en-US" sz="1800" dirty="0">
                <a:solidFill>
                  <a:srgbClr val="000000"/>
                </a:solidFill>
                <a:latin typeface="Roboto" panose="02000000000000000000" pitchFamily="2" charset="0"/>
              </a:rPr>
              <a:t>來評估冒險行為，可用作個體差異的衡量標準 。</a:t>
            </a:r>
            <a:endParaRPr lang="en-US" altLang="zh-TW" sz="1800" dirty="0">
              <a:solidFill>
                <a:srgbClr val="000000"/>
              </a:solidFill>
              <a:latin typeface="Roboto" panose="02000000000000000000" pitchFamily="2" charset="0"/>
            </a:endParaRPr>
          </a:p>
          <a:p>
            <a:pPr lvl="1"/>
            <a:r>
              <a:rPr lang="zh-TW" altLang="en-US" sz="1800" dirty="0">
                <a:latin typeface="微軟正黑體" panose="020B0604030504040204" pitchFamily="34" charset="-120"/>
                <a:ea typeface="微軟正黑體" panose="020B0604030504040204" pitchFamily="34" charset="-120"/>
              </a:rPr>
              <a:t>問卷</a:t>
            </a:r>
            <a:r>
              <a:rPr lang="en-US" altLang="zh-TW" sz="1800" dirty="0">
                <a:latin typeface="微軟正黑體" panose="020B0604030504040204" pitchFamily="34" charset="-120"/>
                <a:ea typeface="微軟正黑體" panose="020B0604030504040204" pitchFamily="34" charset="-120"/>
              </a:rPr>
              <a:t>(1~20</a:t>
            </a:r>
            <a:r>
              <a:rPr lang="zh-TW" altLang="en-US" sz="1800" dirty="0">
                <a:latin typeface="微軟正黑體" panose="020B0604030504040204" pitchFamily="34" charset="-120"/>
                <a:ea typeface="微軟正黑體" panose="020B0604030504040204" pitchFamily="34" charset="-120"/>
              </a:rPr>
              <a:t>分</a:t>
            </a:r>
            <a:r>
              <a:rPr lang="en-US" altLang="zh-TW" sz="1800" dirty="0">
                <a:latin typeface="微軟正黑體" panose="020B0604030504040204" pitchFamily="34" charset="-120"/>
                <a:ea typeface="微軟正黑體" panose="020B0604030504040204" pitchFamily="34" charset="-120"/>
              </a:rPr>
              <a:t>):</a:t>
            </a:r>
          </a:p>
          <a:p>
            <a:pPr lvl="2"/>
            <a:r>
              <a:rPr lang="zh-TW" altLang="en-US" sz="1600" dirty="0"/>
              <a:t>您在多大程度上相信特斯拉自動泊車的能力？ （一點也不完全）</a:t>
            </a:r>
          </a:p>
          <a:p>
            <a:pPr lvl="2"/>
            <a:r>
              <a:rPr lang="zh-TW" altLang="en-US" sz="1600" dirty="0"/>
              <a:t>您對自己停車能力的自信程度如何？ （一點也不完全）</a:t>
            </a:r>
          </a:p>
          <a:p>
            <a:pPr lvl="2"/>
            <a:r>
              <a:rPr lang="zh-TW" altLang="en-US" sz="1600" dirty="0"/>
              <a:t>如果特斯拉犯了任何錯誤，您如何評價錯誤的嚴重程度？ （否則跳過）（不嚴重到非常嚴重）</a:t>
            </a:r>
          </a:p>
          <a:p>
            <a:pPr lvl="2"/>
            <a:r>
              <a:rPr lang="zh-TW" altLang="en-US" sz="1600" dirty="0"/>
              <a:t>如果特斯拉的自動泊車功能可用於您自己的汽車，您使用該功能的可能性有多大？ （一點也不完全）</a:t>
            </a:r>
          </a:p>
          <a:p>
            <a:pPr lvl="1"/>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Tree>
    <p:extLst>
      <p:ext uri="{BB962C8B-B14F-4D97-AF65-F5344CB8AC3E}">
        <p14:creationId xmlns:p14="http://schemas.microsoft.com/office/powerpoint/2010/main" val="4193774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231241"/>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t>參與者還被問到一個二元回答的問題：</a:t>
            </a:r>
            <a:endParaRPr lang="en-US" altLang="zh-TW" sz="1800" dirty="0"/>
          </a:p>
          <a:p>
            <a:pPr lvl="1"/>
            <a:r>
              <a:rPr lang="zh-TW" altLang="en-US" sz="1800" dirty="0"/>
              <a:t>如果要在自己的能力和特斯拉的</a:t>
            </a:r>
            <a:r>
              <a:rPr lang="en-US" altLang="zh-TW" sz="1800" dirty="0" err="1"/>
              <a:t>Autopark</a:t>
            </a:r>
            <a:r>
              <a:rPr lang="en-US" altLang="zh-TW" sz="1800" dirty="0"/>
              <a:t> </a:t>
            </a:r>
            <a:r>
              <a:rPr lang="zh-TW" altLang="en-US" sz="1800" dirty="0"/>
              <a:t>能力之間做出選擇，要成功停放一輛車，你會選擇哪一個？ （圈一個）。</a:t>
            </a:r>
            <a:endParaRPr lang="en-US" altLang="zh-TW" sz="1800" dirty="0"/>
          </a:p>
          <a:p>
            <a:r>
              <a:rPr lang="zh-TW" altLang="en-US" sz="1800" dirty="0"/>
              <a:t>開放式問題如下：</a:t>
            </a:r>
            <a:endParaRPr lang="en-US" altLang="zh-TW" sz="1800" dirty="0"/>
          </a:p>
          <a:p>
            <a:pPr lvl="1"/>
            <a:r>
              <a:rPr lang="zh-TW" altLang="en-US" sz="1800" dirty="0"/>
              <a:t>特斯拉有沒有犯錯？ （如果是，請提供錯誤數量）</a:t>
            </a:r>
          </a:p>
          <a:p>
            <a:pPr lvl="1"/>
            <a:r>
              <a:rPr lang="zh-TW" altLang="en-US" sz="1800" dirty="0"/>
              <a:t>您對特斯拉 </a:t>
            </a:r>
            <a:r>
              <a:rPr lang="en-US" altLang="zh-TW" sz="1800" dirty="0" err="1"/>
              <a:t>Autopark</a:t>
            </a:r>
            <a:r>
              <a:rPr lang="en-US" altLang="zh-TW" sz="1800" dirty="0"/>
              <a:t> </a:t>
            </a:r>
            <a:r>
              <a:rPr lang="zh-TW" altLang="en-US" sz="1800" dirty="0"/>
              <a:t>功能的第一印像是什麼？</a:t>
            </a:r>
          </a:p>
          <a:p>
            <a:pPr lvl="1"/>
            <a:r>
              <a:rPr lang="zh-TW" altLang="en-US" sz="1800" dirty="0"/>
              <a:t>您是什麼時候開始信任特斯拉的 </a:t>
            </a:r>
            <a:r>
              <a:rPr lang="en-US" altLang="zh-TW" sz="1800" dirty="0" err="1"/>
              <a:t>Autopark</a:t>
            </a:r>
            <a:r>
              <a:rPr lang="en-US" altLang="zh-TW" sz="1800" dirty="0"/>
              <a:t> </a:t>
            </a:r>
            <a:r>
              <a:rPr lang="zh-TW" altLang="en-US" sz="1800" dirty="0"/>
              <a:t>功能的？</a:t>
            </a:r>
          </a:p>
          <a:p>
            <a:pPr lvl="1"/>
            <a:r>
              <a:rPr lang="zh-TW" altLang="en-US" sz="1800" dirty="0"/>
              <a:t>描述您在使用 </a:t>
            </a:r>
            <a:r>
              <a:rPr lang="en-US" altLang="zh-TW" sz="1800" dirty="0"/>
              <a:t>Tesla </a:t>
            </a:r>
            <a:r>
              <a:rPr lang="zh-TW" altLang="en-US" sz="1800" dirty="0"/>
              <a:t>自動泊車功能的整個過程中的體驗。</a:t>
            </a:r>
          </a:p>
          <a:p>
            <a:pPr lvl="1"/>
            <a:r>
              <a:rPr lang="zh-TW" altLang="en-US" sz="1800" dirty="0"/>
              <a:t>在您看來，特斯拉的 </a:t>
            </a:r>
            <a:r>
              <a:rPr lang="en-US" altLang="zh-TW" sz="1800" dirty="0" err="1"/>
              <a:t>Autopark</a:t>
            </a:r>
            <a:r>
              <a:rPr lang="en-US" altLang="zh-TW" sz="1800" dirty="0"/>
              <a:t> </a:t>
            </a:r>
            <a:r>
              <a:rPr lang="zh-TW" altLang="en-US" sz="1800" dirty="0"/>
              <a:t>功能在這項任務中表現如何？</a:t>
            </a:r>
          </a:p>
          <a:p>
            <a:endParaRPr lang="zh-TW" altLang="en-US" sz="1800"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Tree>
    <p:extLst>
      <p:ext uri="{BB962C8B-B14F-4D97-AF65-F5344CB8AC3E}">
        <p14:creationId xmlns:p14="http://schemas.microsoft.com/office/powerpoint/2010/main" val="4180011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solidFill>
                  <a:srgbClr val="000000"/>
                </a:solidFill>
                <a:latin typeface="Roboto" panose="02000000000000000000" pitchFamily="2" charset="0"/>
              </a:rPr>
              <a:t>自動泊車功能能夠參與試驗總數的 </a:t>
            </a:r>
            <a:r>
              <a:rPr lang="en-US" altLang="zh-TW" dirty="0">
                <a:solidFill>
                  <a:srgbClr val="000000"/>
                </a:solidFill>
                <a:latin typeface="Roboto" panose="02000000000000000000" pitchFamily="2" charset="0"/>
              </a:rPr>
              <a:t>85.13% (SD = 10.65)</a:t>
            </a:r>
            <a:r>
              <a:rPr lang="zh-TW" altLang="en-US" dirty="0">
                <a:solidFill>
                  <a:srgbClr val="000000"/>
                </a:solidFill>
                <a:latin typeface="Roboto" panose="02000000000000000000" pitchFamily="2" charset="0"/>
              </a:rPr>
              <a:t>。在它參與的那些試驗中，它能夠成功地完全停車，平均而言，</a:t>
            </a:r>
            <a:r>
              <a:rPr lang="en-US" altLang="zh-TW" dirty="0">
                <a:solidFill>
                  <a:srgbClr val="000000"/>
                </a:solidFill>
                <a:latin typeface="Roboto" panose="02000000000000000000" pitchFamily="2" charset="0"/>
              </a:rPr>
              <a:t>66.68% (SD = 26.11) </a:t>
            </a:r>
            <a:r>
              <a:rPr lang="zh-TW" altLang="en-US" dirty="0">
                <a:solidFill>
                  <a:srgbClr val="000000"/>
                </a:solidFill>
                <a:latin typeface="Roboto" panose="02000000000000000000" pitchFamily="2" charset="0"/>
              </a:rPr>
              <a:t>的試驗。</a:t>
            </a:r>
            <a:endParaRPr lang="en-US" altLang="zh-TW" dirty="0">
              <a:solidFill>
                <a:srgbClr val="000000"/>
              </a:solidFill>
              <a:latin typeface="Roboto" panose="02000000000000000000" pitchFamily="2" charset="0"/>
            </a:endParaRPr>
          </a:p>
          <a:p>
            <a:r>
              <a:rPr lang="en-US" altLang="zh-TW" dirty="0">
                <a:solidFill>
                  <a:srgbClr val="000000"/>
                </a:solidFill>
                <a:latin typeface="Roboto" panose="02000000000000000000" pitchFamily="2" charset="0"/>
              </a:rPr>
              <a:t>10.49% (SD = 14.74) </a:t>
            </a:r>
            <a:r>
              <a:rPr lang="zh-TW" altLang="en-US" dirty="0">
                <a:solidFill>
                  <a:srgbClr val="000000"/>
                </a:solidFill>
                <a:latin typeface="Roboto" panose="02000000000000000000" pitchFamily="2" charset="0"/>
              </a:rPr>
              <a:t>的平均感知車輛錯誤率（由錯誤數除以試驗總數計算），這意味著每 </a:t>
            </a:r>
            <a:r>
              <a:rPr lang="en-US" altLang="zh-TW" dirty="0">
                <a:solidFill>
                  <a:srgbClr val="000000"/>
                </a:solidFill>
                <a:latin typeface="Roboto" panose="02000000000000000000" pitchFamily="2" charset="0"/>
              </a:rPr>
              <a:t>10 </a:t>
            </a:r>
            <a:r>
              <a:rPr lang="zh-TW" altLang="en-US" dirty="0">
                <a:solidFill>
                  <a:srgbClr val="000000"/>
                </a:solidFill>
                <a:latin typeface="Roboto" panose="02000000000000000000" pitchFamily="2" charset="0"/>
              </a:rPr>
              <a:t>次試驗就有一個自我報告的錯誤。</a:t>
            </a:r>
            <a:endParaRPr lang="en-US" altLang="zh-TW" dirty="0">
              <a:solidFill>
                <a:srgbClr val="000000"/>
              </a:solidFill>
              <a:latin typeface="Roboto" panose="02000000000000000000" pitchFamily="2" charset="0"/>
            </a:endParaRPr>
          </a:p>
          <a:p>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Tree>
    <p:extLst>
      <p:ext uri="{BB962C8B-B14F-4D97-AF65-F5344CB8AC3E}">
        <p14:creationId xmlns:p14="http://schemas.microsoft.com/office/powerpoint/2010/main" val="1814676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0467FC-FF49-424F-B393-2CA9E44A961C}"/>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893C773B-52FC-4674-926B-204C76B0090B}"/>
              </a:ext>
            </a:extLst>
          </p:cNvPr>
          <p:cNvSpPr>
            <a:spLocks noGrp="1"/>
          </p:cNvSpPr>
          <p:nvPr>
            <p:ph type="body" idx="1"/>
          </p:nvPr>
        </p:nvSpPr>
        <p:spPr>
          <a:xfrm>
            <a:off x="0" y="1537988"/>
            <a:ext cx="4192575" cy="766200"/>
          </a:xfrm>
        </p:spPr>
        <p:txBody>
          <a:bodyPr/>
          <a:lstStyle/>
          <a:p>
            <a:r>
              <a:rPr lang="zh-TW" altLang="en-US" dirty="0"/>
              <a:t>次要任務難度</a:t>
            </a:r>
            <a:r>
              <a:rPr lang="en-US" altLang="zh-TW" dirty="0"/>
              <a:t>&amp;</a:t>
            </a:r>
            <a:r>
              <a:rPr lang="zh-TW" altLang="en-US" dirty="0"/>
              <a:t>績效</a:t>
            </a:r>
            <a:r>
              <a:rPr lang="en-US" altLang="zh-TW" dirty="0"/>
              <a:t>:</a:t>
            </a:r>
          </a:p>
          <a:p>
            <a:pPr marL="342900" indent="-342900">
              <a:spcBef>
                <a:spcPts val="0"/>
              </a:spcBef>
              <a:buClr>
                <a:srgbClr val="000000"/>
              </a:buClr>
              <a:buSzPts val="1400"/>
              <a:buFont typeface="Wingdings" panose="05000000000000000000" pitchFamily="2" charset="2"/>
              <a:buChar char="l"/>
              <a:defRPr/>
            </a:pPr>
            <a:r>
              <a:rPr lang="zh-TW" altLang="en-US" sz="1600" dirty="0"/>
              <a:t>在自動化系統中即時估計駕駛的信任度</a:t>
            </a:r>
          </a:p>
          <a:p>
            <a:endParaRPr lang="zh-TW" altLang="en-US" dirty="0"/>
          </a:p>
        </p:txBody>
      </p:sp>
      <p:sp>
        <p:nvSpPr>
          <p:cNvPr id="4" name="文字版面配置區 3">
            <a:extLst>
              <a:ext uri="{FF2B5EF4-FFF2-40B4-BE49-F238E27FC236}">
                <a16:creationId xmlns:a16="http://schemas.microsoft.com/office/drawing/2014/main" id="{0A3D6DC8-4CB9-4A92-B981-675FE6475BD5}"/>
              </a:ext>
            </a:extLst>
          </p:cNvPr>
          <p:cNvSpPr>
            <a:spLocks noGrp="1"/>
          </p:cNvSpPr>
          <p:nvPr>
            <p:ph type="body" idx="2"/>
          </p:nvPr>
        </p:nvSpPr>
        <p:spPr>
          <a:xfrm>
            <a:off x="4396122" y="1537988"/>
            <a:ext cx="4709277" cy="2724300"/>
          </a:xfrm>
        </p:spPr>
        <p:txBody>
          <a:bodyPr/>
          <a:lstStyle/>
          <a:p>
            <a:r>
              <a:rPr lang="zh-TW" altLang="en-US" dirty="0"/>
              <a:t>信任評估</a:t>
            </a:r>
            <a:r>
              <a:rPr lang="en-US" altLang="zh-TW" dirty="0"/>
              <a:t>&amp;</a:t>
            </a:r>
            <a:r>
              <a:rPr lang="zh-TW" altLang="en-US" dirty="0"/>
              <a:t>結果</a:t>
            </a:r>
            <a:r>
              <a:rPr lang="en-US" altLang="zh-TW" dirty="0"/>
              <a:t>:</a:t>
            </a:r>
          </a:p>
          <a:p>
            <a:pPr marL="342900" lvl="0" indent="-342900">
              <a:spcBef>
                <a:spcPts val="0"/>
              </a:spcBef>
              <a:buClr>
                <a:srgbClr val="000000"/>
              </a:buClr>
              <a:buSzPts val="1400"/>
              <a:buFont typeface="Wingdings" panose="05000000000000000000" pitchFamily="2" charset="2"/>
              <a:buChar char="l"/>
              <a:defRPr/>
            </a:pPr>
            <a:r>
              <a:rPr lang="zh-TW" altLang="en-US" sz="1600" dirty="0"/>
              <a:t>順從性和信任的獨立性：自動化中誤警比漏失更糟糕嗎？</a:t>
            </a:r>
          </a:p>
          <a:p>
            <a:pPr marL="342900" lvl="0" indent="-342900">
              <a:spcBef>
                <a:spcPts val="0"/>
              </a:spcBef>
              <a:buClr>
                <a:srgbClr val="000000"/>
              </a:buClr>
              <a:buSzPts val="1400"/>
              <a:buFont typeface="Wingdings" panose="05000000000000000000" pitchFamily="2" charset="2"/>
              <a:buChar char="l"/>
              <a:defRPr/>
            </a:pPr>
            <a:r>
              <a:rPr lang="zh-TW" altLang="en-US" sz="1600" dirty="0"/>
              <a:t>在自動化系統中即時估計駕駛的信任度</a:t>
            </a:r>
          </a:p>
          <a:p>
            <a:pPr marL="342900" lvl="0" indent="-342900">
              <a:spcBef>
                <a:spcPts val="0"/>
              </a:spcBef>
              <a:buClr>
                <a:srgbClr val="000000"/>
              </a:buClr>
              <a:buSzPts val="1400"/>
              <a:buFont typeface="Wingdings" panose="05000000000000000000" pitchFamily="2" charset="2"/>
              <a:buChar char="l"/>
              <a:defRPr/>
            </a:pPr>
            <a:r>
              <a:rPr lang="zh-TW" altLang="en-US" sz="1600" dirty="0"/>
              <a:t>自動化可靠性和信任：貝氏定理方法</a:t>
            </a:r>
          </a:p>
          <a:p>
            <a:pPr marL="342900" lvl="0" indent="-342900">
              <a:spcBef>
                <a:spcPts val="0"/>
              </a:spcBef>
              <a:buClr>
                <a:srgbClr val="000000"/>
              </a:buClr>
              <a:buSzPts val="1400"/>
              <a:buFont typeface="Wingdings" panose="05000000000000000000" pitchFamily="2" charset="2"/>
              <a:buChar char="l"/>
              <a:defRPr/>
            </a:pPr>
            <a:r>
              <a:rPr lang="zh-TW" altLang="en-US" sz="1600" dirty="0"/>
              <a:t>旅途訊息準確性對路線選擇的影響</a:t>
            </a:r>
          </a:p>
          <a:p>
            <a:pPr marL="342900" lvl="0" indent="-342900">
              <a:spcBef>
                <a:spcPts val="0"/>
              </a:spcBef>
              <a:buClr>
                <a:srgbClr val="000000"/>
              </a:buClr>
              <a:buSzPts val="1400"/>
              <a:buFont typeface="Wingdings" panose="05000000000000000000" pitchFamily="2" charset="2"/>
              <a:buChar char="l"/>
              <a:defRPr/>
            </a:pPr>
            <a:r>
              <a:rPr lang="zh-TW" altLang="en-US" sz="1600" dirty="0"/>
              <a:t>自動化錯誤類型的可靠性影響信任和性能：網絡領域的實證研究</a:t>
            </a:r>
          </a:p>
          <a:p>
            <a:pPr marL="342900" lvl="0" indent="-342900">
              <a:spcBef>
                <a:spcPts val="0"/>
              </a:spcBef>
              <a:buClr>
                <a:srgbClr val="000000"/>
              </a:buClr>
              <a:buSzPts val="1400"/>
              <a:buFont typeface="Wingdings" panose="05000000000000000000" pitchFamily="2" charset="2"/>
              <a:buChar char="l"/>
              <a:defRPr/>
            </a:pPr>
            <a:r>
              <a:rPr lang="zh-TW" altLang="en-US" sz="1600" dirty="0"/>
              <a:t>你想讓我相信機器人嗎？人機交互信任量表的開發</a:t>
            </a:r>
          </a:p>
          <a:p>
            <a:pPr marL="342900" lvl="0" indent="-342900">
              <a:spcBef>
                <a:spcPts val="0"/>
              </a:spcBef>
              <a:buClr>
                <a:srgbClr val="000000"/>
              </a:buClr>
              <a:buSzPts val="1400"/>
              <a:buFont typeface="Wingdings" panose="05000000000000000000" pitchFamily="2" charset="2"/>
              <a:buChar char="l"/>
              <a:defRPr/>
            </a:pPr>
            <a:r>
              <a:rPr lang="zh-TW" altLang="en-US" sz="1600" dirty="0"/>
              <a:t>人機交互過程中動態信任的計算建模</a:t>
            </a:r>
          </a:p>
          <a:p>
            <a:endParaRPr lang="zh-TW" altLang="en-US" dirty="0"/>
          </a:p>
        </p:txBody>
      </p:sp>
      <p:sp>
        <p:nvSpPr>
          <p:cNvPr id="5" name="投影片編號版面配置區 4">
            <a:extLst>
              <a:ext uri="{FF2B5EF4-FFF2-40B4-BE49-F238E27FC236}">
                <a16:creationId xmlns:a16="http://schemas.microsoft.com/office/drawing/2014/main" id="{CEA9E487-BB52-477B-9391-EA717A6AB0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6" name="文字版面配置區 2">
            <a:extLst>
              <a:ext uri="{FF2B5EF4-FFF2-40B4-BE49-F238E27FC236}">
                <a16:creationId xmlns:a16="http://schemas.microsoft.com/office/drawing/2014/main" id="{50601C2D-0A24-4477-8B8E-677BDBEC844F}"/>
              </a:ext>
            </a:extLst>
          </p:cNvPr>
          <p:cNvSpPr txBox="1">
            <a:spLocks/>
          </p:cNvSpPr>
          <p:nvPr/>
        </p:nvSpPr>
        <p:spPr>
          <a:xfrm>
            <a:off x="38601" y="2990378"/>
            <a:ext cx="4192575" cy="766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駕駛行為績效</a:t>
            </a:r>
            <a:endParaRPr lang="en-US" altLang="zh-TW" dirty="0"/>
          </a:p>
          <a:p>
            <a:pPr marL="342900" indent="-342900">
              <a:spcBef>
                <a:spcPts val="0"/>
              </a:spcBef>
              <a:buClr>
                <a:srgbClr val="000000"/>
              </a:buClr>
              <a:buSzPts val="1400"/>
              <a:buFont typeface="Wingdings" panose="05000000000000000000" pitchFamily="2" charset="2"/>
              <a:buChar char="l"/>
              <a:defRPr/>
            </a:pPr>
            <a:r>
              <a:rPr lang="zh-TW" altLang="en-US" sz="1600" dirty="0"/>
              <a:t>待補充</a:t>
            </a:r>
            <a:endParaRPr lang="zh-TW" altLang="en-US" dirty="0"/>
          </a:p>
        </p:txBody>
      </p:sp>
      <p:sp>
        <p:nvSpPr>
          <p:cNvPr id="7" name="文字方塊 6">
            <a:extLst>
              <a:ext uri="{FF2B5EF4-FFF2-40B4-BE49-F238E27FC236}">
                <a16:creationId xmlns:a16="http://schemas.microsoft.com/office/drawing/2014/main" id="{341A8897-65E1-43B6-8537-5F705F61A89F}"/>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第零章</a:t>
            </a:r>
          </a:p>
        </p:txBody>
      </p:sp>
    </p:spTree>
    <p:extLst>
      <p:ext uri="{BB962C8B-B14F-4D97-AF65-F5344CB8AC3E}">
        <p14:creationId xmlns:p14="http://schemas.microsoft.com/office/powerpoint/2010/main" val="1838093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solidFill>
                  <a:srgbClr val="000000"/>
                </a:solidFill>
                <a:latin typeface="Roboto" panose="02000000000000000000" pitchFamily="2" charset="0"/>
              </a:rPr>
              <a:t>用 </a:t>
            </a:r>
            <a:r>
              <a:rPr lang="en-US" altLang="zh-TW" dirty="0" err="1">
                <a:solidFill>
                  <a:srgbClr val="000000"/>
                </a:solidFill>
                <a:latin typeface="Roboto" panose="02000000000000000000" pitchFamily="2" charset="0"/>
              </a:rPr>
              <a:t>Autopark</a:t>
            </a:r>
            <a:r>
              <a:rPr lang="en-US" altLang="zh-TW" dirty="0">
                <a:solidFill>
                  <a:srgbClr val="000000"/>
                </a:solidFill>
                <a:latin typeface="Roboto" panose="02000000000000000000" pitchFamily="2" charset="0"/>
              </a:rPr>
              <a:t> </a:t>
            </a:r>
            <a:r>
              <a:rPr lang="zh-TW" altLang="en-US" dirty="0">
                <a:solidFill>
                  <a:srgbClr val="000000"/>
                </a:solidFill>
                <a:latin typeface="Roboto" panose="02000000000000000000" pitchFamily="2" charset="0"/>
              </a:rPr>
              <a:t>的試驗中，平均 </a:t>
            </a:r>
            <a:r>
              <a:rPr lang="en-US" altLang="zh-TW" dirty="0">
                <a:solidFill>
                  <a:srgbClr val="000000"/>
                </a:solidFill>
                <a:latin typeface="Roboto" panose="02000000000000000000" pitchFamily="2" charset="0"/>
              </a:rPr>
              <a:t>23.05% (SD = 27.95) </a:t>
            </a:r>
            <a:r>
              <a:rPr lang="zh-TW" altLang="en-US" dirty="0">
                <a:solidFill>
                  <a:srgbClr val="000000"/>
                </a:solidFill>
                <a:latin typeface="Roboto" panose="02000000000000000000" pitchFamily="2" charset="0"/>
              </a:rPr>
              <a:t>車輛被駕駛員停車（駕駛員干預）</a:t>
            </a:r>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pic>
        <p:nvPicPr>
          <p:cNvPr id="23" name="圖片 22">
            <a:extLst>
              <a:ext uri="{FF2B5EF4-FFF2-40B4-BE49-F238E27FC236}">
                <a16:creationId xmlns:a16="http://schemas.microsoft.com/office/drawing/2014/main" id="{CBB3B668-98D9-429A-89AB-07866670FEB4}"/>
              </a:ext>
            </a:extLst>
          </p:cNvPr>
          <p:cNvPicPr>
            <a:picLocks noChangeAspect="1"/>
          </p:cNvPicPr>
          <p:nvPr/>
        </p:nvPicPr>
        <p:blipFill>
          <a:blip r:embed="rId3"/>
          <a:stretch>
            <a:fillRect/>
          </a:stretch>
        </p:blipFill>
        <p:spPr>
          <a:xfrm>
            <a:off x="814275" y="2524292"/>
            <a:ext cx="7007562" cy="2112208"/>
          </a:xfrm>
          <a:prstGeom prst="rect">
            <a:avLst/>
          </a:prstGeom>
        </p:spPr>
      </p:pic>
    </p:spTree>
    <p:extLst>
      <p:ext uri="{BB962C8B-B14F-4D97-AF65-F5344CB8AC3E}">
        <p14:creationId xmlns:p14="http://schemas.microsoft.com/office/powerpoint/2010/main" val="3297501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solidFill>
                  <a:srgbClr val="000000"/>
                </a:solidFill>
                <a:latin typeface="Roboto" panose="02000000000000000000" pitchFamily="2" charset="0"/>
              </a:rPr>
              <a:t>在 </a:t>
            </a:r>
            <a:r>
              <a:rPr lang="en-US" altLang="zh-TW" dirty="0">
                <a:solidFill>
                  <a:srgbClr val="000000"/>
                </a:solidFill>
                <a:latin typeface="Roboto" panose="02000000000000000000" pitchFamily="2" charset="0"/>
              </a:rPr>
              <a:t>23 </a:t>
            </a:r>
            <a:r>
              <a:rPr lang="zh-TW" altLang="en-US" dirty="0">
                <a:solidFill>
                  <a:srgbClr val="000000"/>
                </a:solidFill>
                <a:latin typeface="Roboto" panose="02000000000000000000" pitchFamily="2" charset="0"/>
              </a:rPr>
              <a:t>名參與者中，有 </a:t>
            </a:r>
            <a:r>
              <a:rPr lang="en-US" altLang="zh-TW" dirty="0">
                <a:solidFill>
                  <a:srgbClr val="000000"/>
                </a:solidFill>
                <a:latin typeface="Roboto" panose="02000000000000000000" pitchFamily="2" charset="0"/>
              </a:rPr>
              <a:t>12 </a:t>
            </a:r>
            <a:r>
              <a:rPr lang="zh-TW" altLang="en-US" dirty="0">
                <a:solidFill>
                  <a:srgbClr val="000000"/>
                </a:solidFill>
                <a:latin typeface="Roboto" panose="02000000000000000000" pitchFamily="2" charset="0"/>
              </a:rPr>
              <a:t>名參與了第一次就使用自動泊車</a:t>
            </a:r>
            <a:r>
              <a:rPr lang="en-US" altLang="zh-TW" dirty="0">
                <a:solidFill>
                  <a:srgbClr val="000000"/>
                </a:solidFill>
                <a:latin typeface="Roboto" panose="02000000000000000000" pitchFamily="2" charset="0"/>
              </a:rPr>
              <a:t>;13 </a:t>
            </a:r>
            <a:r>
              <a:rPr lang="zh-TW" altLang="en-US" dirty="0">
                <a:solidFill>
                  <a:srgbClr val="000000"/>
                </a:solidFill>
                <a:latin typeface="Roboto" panose="02000000000000000000" pitchFamily="2" charset="0"/>
              </a:rPr>
              <a:t>名參與者在實驗期間的某個時間點進行了乾預</a:t>
            </a:r>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pic>
        <p:nvPicPr>
          <p:cNvPr id="23" name="圖片 22">
            <a:extLst>
              <a:ext uri="{FF2B5EF4-FFF2-40B4-BE49-F238E27FC236}">
                <a16:creationId xmlns:a16="http://schemas.microsoft.com/office/drawing/2014/main" id="{7BFD8D88-FDBB-4433-A07D-21A5E195422B}"/>
              </a:ext>
            </a:extLst>
          </p:cNvPr>
          <p:cNvPicPr>
            <a:picLocks noChangeAspect="1"/>
          </p:cNvPicPr>
          <p:nvPr/>
        </p:nvPicPr>
        <p:blipFill>
          <a:blip r:embed="rId3"/>
          <a:stretch>
            <a:fillRect/>
          </a:stretch>
        </p:blipFill>
        <p:spPr>
          <a:xfrm>
            <a:off x="2063919" y="2691003"/>
            <a:ext cx="3037358" cy="1945497"/>
          </a:xfrm>
          <a:prstGeom prst="rect">
            <a:avLst/>
          </a:prstGeom>
        </p:spPr>
      </p:pic>
      <p:sp>
        <p:nvSpPr>
          <p:cNvPr id="24" name="矩形 23">
            <a:extLst>
              <a:ext uri="{FF2B5EF4-FFF2-40B4-BE49-F238E27FC236}">
                <a16:creationId xmlns:a16="http://schemas.microsoft.com/office/drawing/2014/main" id="{C881D026-2FD7-4255-BB93-A77F066C29DD}"/>
              </a:ext>
            </a:extLst>
          </p:cNvPr>
          <p:cNvSpPr/>
          <p:nvPr/>
        </p:nvSpPr>
        <p:spPr>
          <a:xfrm>
            <a:off x="2053657" y="4649140"/>
            <a:ext cx="4339650" cy="369332"/>
          </a:xfrm>
          <a:prstGeom prst="rect">
            <a:avLst/>
          </a:prstGeom>
        </p:spPr>
        <p:txBody>
          <a:bodyPr wrap="none">
            <a:spAutoFit/>
          </a:bodyPr>
          <a:lstStyle/>
          <a:p>
            <a:r>
              <a:rPr lang="zh-TW" altLang="en-US" dirty="0"/>
              <a:t>參與者在前五項試驗中按干預次數排序。</a:t>
            </a:r>
          </a:p>
        </p:txBody>
      </p:sp>
    </p:spTree>
    <p:extLst>
      <p:ext uri="{BB962C8B-B14F-4D97-AF65-F5344CB8AC3E}">
        <p14:creationId xmlns:p14="http://schemas.microsoft.com/office/powerpoint/2010/main" val="3308781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前五次試驗中使用自動泊車的試驗比例、成功停車的比例以及駕駛員和車輛干預的比例</a:t>
            </a:r>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pic>
        <p:nvPicPr>
          <p:cNvPr id="23" name="圖片 22">
            <a:extLst>
              <a:ext uri="{FF2B5EF4-FFF2-40B4-BE49-F238E27FC236}">
                <a16:creationId xmlns:a16="http://schemas.microsoft.com/office/drawing/2014/main" id="{591B59DD-647E-4722-9706-234F713E4724}"/>
              </a:ext>
            </a:extLst>
          </p:cNvPr>
          <p:cNvPicPr>
            <a:picLocks noChangeAspect="1"/>
          </p:cNvPicPr>
          <p:nvPr/>
        </p:nvPicPr>
        <p:blipFill>
          <a:blip r:embed="rId3"/>
          <a:stretch>
            <a:fillRect/>
          </a:stretch>
        </p:blipFill>
        <p:spPr>
          <a:xfrm>
            <a:off x="2005367" y="2453719"/>
            <a:ext cx="2908527" cy="2182781"/>
          </a:xfrm>
          <a:prstGeom prst="rect">
            <a:avLst/>
          </a:prstGeom>
        </p:spPr>
      </p:pic>
      <p:sp>
        <p:nvSpPr>
          <p:cNvPr id="24" name="矩形 23">
            <a:extLst>
              <a:ext uri="{FF2B5EF4-FFF2-40B4-BE49-F238E27FC236}">
                <a16:creationId xmlns:a16="http://schemas.microsoft.com/office/drawing/2014/main" id="{97B488CE-9C0C-44A5-ABDD-9F814D556008}"/>
              </a:ext>
            </a:extLst>
          </p:cNvPr>
          <p:cNvSpPr/>
          <p:nvPr/>
        </p:nvSpPr>
        <p:spPr>
          <a:xfrm>
            <a:off x="2195036" y="4742875"/>
            <a:ext cx="3414076" cy="369332"/>
          </a:xfrm>
          <a:prstGeom prst="rect">
            <a:avLst/>
          </a:prstGeom>
        </p:spPr>
        <p:txBody>
          <a:bodyPr wrap="none">
            <a:spAutoFit/>
          </a:bodyPr>
          <a:lstStyle/>
          <a:p>
            <a:r>
              <a:rPr lang="zh-TW" altLang="en-US" dirty="0"/>
              <a:t>Autopark 成功參與的試驗比例。</a:t>
            </a:r>
          </a:p>
        </p:txBody>
      </p:sp>
    </p:spTree>
    <p:extLst>
      <p:ext uri="{BB962C8B-B14F-4D97-AF65-F5344CB8AC3E}">
        <p14:creationId xmlns:p14="http://schemas.microsoft.com/office/powerpoint/2010/main" val="3015780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對自己停車的自信、冒險、自我報告的錯誤數量和人為乾預的比例根據自我報告的對自動停車的信任水平進行了回歸。 這個線性回歸模型是顯著的，</a:t>
            </a:r>
            <a:r>
              <a:rPr lang="en-US" altLang="zh-TW" dirty="0"/>
              <a:t>F(4, 21) = 3.91, p = .02</a:t>
            </a:r>
            <a:r>
              <a:rPr lang="zh-TW" altLang="en-US" dirty="0"/>
              <a:t>（表 </a:t>
            </a:r>
            <a:r>
              <a:rPr lang="en-US" altLang="zh-TW" dirty="0"/>
              <a:t>5</a:t>
            </a:r>
            <a:r>
              <a:rPr lang="zh-TW" altLang="en-US" dirty="0"/>
              <a:t>）。</a:t>
            </a:r>
            <a:endParaRPr lang="en-US" altLang="zh-TW" dirty="0"/>
          </a:p>
          <a:p>
            <a:r>
              <a:rPr lang="zh-TW" altLang="en-US" dirty="0"/>
              <a:t>冒險和駕駛員干預試驗的比例進行回歸，線性回歸模型不顯著，</a:t>
            </a:r>
            <a:r>
              <a:rPr lang="en-US" altLang="zh-TW" dirty="0"/>
              <a:t>F (2, 21) = 0.13, p = .88</a:t>
            </a:r>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Tree>
    <p:extLst>
      <p:ext uri="{BB962C8B-B14F-4D97-AF65-F5344CB8AC3E}">
        <p14:creationId xmlns:p14="http://schemas.microsoft.com/office/powerpoint/2010/main" val="617150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在實驗早期，駕駛員干預率特別高，表明他們不信任 </a:t>
            </a:r>
            <a:r>
              <a:rPr lang="en-US" altLang="zh-TW" dirty="0" err="1"/>
              <a:t>Autopark</a:t>
            </a:r>
            <a:r>
              <a:rPr lang="zh-TW" altLang="en-US" dirty="0"/>
              <a:t>。隨著實驗的進行，干預率下降，自動泊車成功率上升。</a:t>
            </a:r>
            <a:endParaRPr lang="en-US" altLang="zh-TW" dirty="0"/>
          </a:p>
          <a:p>
            <a:r>
              <a:rPr lang="zh-TW" altLang="en-US" dirty="0"/>
              <a:t>冒險行為和對自己停車能力的自信並不能預測駕駛員干預率。</a:t>
            </a:r>
            <a:endParaRPr lang="en-US" altLang="zh-TW" dirty="0"/>
          </a:p>
          <a:p>
            <a:r>
              <a:rPr lang="zh-TW" altLang="en-US" dirty="0"/>
              <a:t>貢獻</a:t>
            </a:r>
            <a:r>
              <a:rPr lang="en-US" altLang="zh-TW" dirty="0"/>
              <a:t>:</a:t>
            </a:r>
          </a:p>
          <a:p>
            <a:pPr marL="558800" indent="-457200">
              <a:buFont typeface="+mj-lt"/>
              <a:buAutoNum type="arabicPeriod"/>
            </a:pPr>
            <a:r>
              <a:rPr lang="zh-TW" altLang="en-US" dirty="0"/>
              <a:t>調查自動化使用的典型駕駛研究集中在自適應巡航控制和高度自動駕駛，而不是部分自動泊車。</a:t>
            </a:r>
            <a:endParaRPr lang="en-US" altLang="zh-TW" dirty="0"/>
          </a:p>
          <a:p>
            <a:pPr marL="558800" indent="-457200">
              <a:buFont typeface="+mj-lt"/>
              <a:buAutoNum type="arabicPeriod"/>
            </a:pPr>
            <a:r>
              <a:rPr lang="zh-TW" altLang="en-US" dirty="0"/>
              <a:t>研究是使用市售的部分自動駕駛汽車而不是駕駛模擬器進行</a:t>
            </a:r>
            <a:endParaRPr lang="en-US" altLang="zh-TW" dirty="0"/>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Tree>
    <p:extLst>
      <p:ext uri="{BB962C8B-B14F-4D97-AF65-F5344CB8AC3E}">
        <p14:creationId xmlns:p14="http://schemas.microsoft.com/office/powerpoint/2010/main" val="3990454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人為因素的信任研究經常依賴於自我報告，但自我報告的信任並不總是與行為結果相匹配</a:t>
            </a:r>
            <a:endParaRPr lang="en-US" altLang="zh-TW" dirty="0"/>
          </a:p>
          <a:p>
            <a:r>
              <a:rPr lang="zh-TW" altLang="en-US" dirty="0"/>
              <a:t>干預措施直接響應人機團隊的表現，並且至關重要的是，駕駛員和部分自動化系統的表現貢獻可以很容易地相互區分（</a:t>
            </a:r>
            <a:r>
              <a:rPr lang="en-US" altLang="zh-TW" dirty="0"/>
              <a:t>de Visser &amp; Parasuraman</a:t>
            </a:r>
            <a:r>
              <a:rPr lang="zh-TW" altLang="en-US" dirty="0"/>
              <a:t>，</a:t>
            </a:r>
            <a:r>
              <a:rPr lang="en-US" altLang="zh-TW" dirty="0"/>
              <a:t>2011</a:t>
            </a:r>
            <a:r>
              <a:rPr lang="zh-TW" altLang="en-US" dirty="0"/>
              <a:t>）。</a:t>
            </a:r>
          </a:p>
          <a:p>
            <a:r>
              <a:rPr lang="zh-TW" altLang="en-US" dirty="0"/>
              <a:t>雖然我們無法預測哪些參與者會干預，但基於冒險偏好和自信，冒險偏好和駕駛員干預的數量顯著預測了自我報告的對部分自動停車功能的信任。</a:t>
            </a:r>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Tree>
    <p:extLst>
      <p:ext uri="{BB962C8B-B14F-4D97-AF65-F5344CB8AC3E}">
        <p14:creationId xmlns:p14="http://schemas.microsoft.com/office/powerpoint/2010/main" val="353859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
        <p:nvSpPr>
          <p:cNvPr id="524" name="Google Shape;524;p33"/>
          <p:cNvSpPr txBox="1">
            <a:spLocks noGrp="1"/>
          </p:cNvSpPr>
          <p:nvPr>
            <p:ph type="ctrTitle" idx="4294967295"/>
          </p:nvPr>
        </p:nvSpPr>
        <p:spPr>
          <a:xfrm>
            <a:off x="0" y="2363788"/>
            <a:ext cx="6594475" cy="116046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0" y="3230563"/>
            <a:ext cx="6594475" cy="13414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302519" y="2921330"/>
            <a:ext cx="5223172" cy="1054119"/>
          </a:xfrm>
          <a:prstGeom prst="rect">
            <a:avLst/>
          </a:prstGeom>
        </p:spPr>
        <p:txBody>
          <a:bodyPr spcFirstLastPara="1" wrap="square" lIns="91425" tIns="91425" rIns="91425" bIns="91425" anchor="b" anchorCtr="0">
            <a:noAutofit/>
          </a:bodyPr>
          <a:lstStyle/>
          <a:p>
            <a:pPr algn="ctr"/>
            <a:r>
              <a:rPr lang="zh-TW" altLang="en-US" sz="3200" dirty="0"/>
              <a:t>改善駕駛員與自動化互動：使用自動化不確定性的方法</a:t>
            </a:r>
            <a:endParaRPr lang="zh-TW" altLang="en-US" sz="3200" dirty="0">
              <a:sym typeface="+mn-lt"/>
            </a:endParaRPr>
          </a:p>
        </p:txBody>
      </p:sp>
      <p:sp>
        <p:nvSpPr>
          <p:cNvPr id="222" name="Google Shape;222;p14"/>
          <p:cNvSpPr txBox="1">
            <a:spLocks noGrp="1"/>
          </p:cNvSpPr>
          <p:nvPr>
            <p:ph type="subTitle" idx="1"/>
          </p:nvPr>
        </p:nvSpPr>
        <p:spPr>
          <a:xfrm>
            <a:off x="-32306" y="3851700"/>
            <a:ext cx="5223172" cy="784800"/>
          </a:xfrm>
          <a:prstGeom prst="rect">
            <a:avLst/>
          </a:prstGeom>
        </p:spPr>
        <p:txBody>
          <a:bodyPr spcFirstLastPara="1" wrap="square" lIns="91425" tIns="91425" rIns="91425" bIns="91425" anchor="t" anchorCtr="0">
            <a:noAutofit/>
          </a:bodyPr>
          <a:lstStyle/>
          <a:p>
            <a:r>
              <a:rPr lang="en-US" altLang="zh-TW" dirty="0"/>
              <a:t>Improving the Driver–Automation Interaction: An Approach Using Automation Uncertainty</a:t>
            </a:r>
            <a:endParaRPr lang="zh-TW" altLang="en-US" dirty="0"/>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sp>
        <p:nvSpPr>
          <p:cNvPr id="6" name="Google Shape;224;p14">
            <a:extLst>
              <a:ext uri="{FF2B5EF4-FFF2-40B4-BE49-F238E27FC236}">
                <a16:creationId xmlns:a16="http://schemas.microsoft.com/office/drawing/2014/main" id="{80CD4BD6-98D4-4DBA-911B-46B7B24FA277}"/>
              </a:ext>
            </a:extLst>
          </p:cNvPr>
          <p:cNvSpPr txBox="1"/>
          <p:nvPr/>
        </p:nvSpPr>
        <p:spPr>
          <a:xfrm>
            <a:off x="615925" y="15240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1</a:t>
            </a:r>
            <a:endParaRPr lang="en-US" sz="3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3220124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EFB62F82-C036-49F9-94B1-A7A7521EA157}"/>
              </a:ext>
            </a:extLst>
          </p:cNvPr>
          <p:cNvSpPr>
            <a:spLocks noGrp="1"/>
          </p:cNvSpPr>
          <p:nvPr>
            <p:ph type="body" idx="1"/>
          </p:nvPr>
        </p:nvSpPr>
        <p:spPr>
          <a:xfrm>
            <a:off x="588643" y="1347982"/>
            <a:ext cx="8282225" cy="2724300"/>
          </a:xfrm>
        </p:spPr>
        <p:txBody>
          <a:bodyPr/>
          <a:lstStyle/>
          <a:p>
            <a:r>
              <a:rPr lang="zh-TW" altLang="en-US" dirty="0"/>
              <a:t>自動化，定義為主動選擇數據、轉換信息、做出決策或控制流程的技術（</a:t>
            </a:r>
            <a:r>
              <a:rPr lang="en-US" altLang="zh-TW" dirty="0"/>
              <a:t>Lee &amp; See</a:t>
            </a:r>
            <a:r>
              <a:rPr lang="zh-TW" altLang="en-US" dirty="0"/>
              <a:t>，</a:t>
            </a:r>
            <a:r>
              <a:rPr lang="en-US" altLang="zh-TW" dirty="0"/>
              <a:t>2004</a:t>
            </a:r>
            <a:r>
              <a:rPr lang="zh-TW" altLang="en-US" dirty="0"/>
              <a:t>），從根本上改變了駕駛員與車輛交互的方式。</a:t>
            </a:r>
            <a:endParaRPr lang="en-US" altLang="zh-TW" dirty="0"/>
          </a:p>
          <a:p>
            <a:r>
              <a:rPr lang="zh-TW" altLang="en-US" dirty="0"/>
              <a:t>駕駛員通常難以準確了解自動化的能力和局限性（ </a:t>
            </a:r>
            <a:r>
              <a:rPr lang="en-US" altLang="zh-TW" dirty="0" err="1"/>
              <a:t>Seppelt</a:t>
            </a:r>
            <a:r>
              <a:rPr lang="en-US" altLang="zh-TW" dirty="0"/>
              <a:t> &amp; Lee, 2007</a:t>
            </a:r>
            <a:r>
              <a:rPr lang="zh-TW" altLang="en-US" dirty="0"/>
              <a:t>）。</a:t>
            </a:r>
            <a:endParaRPr lang="en-US" altLang="zh-TW" dirty="0"/>
          </a:p>
          <a:p>
            <a:pPr lvl="1"/>
            <a:r>
              <a:rPr lang="zh-TW" altLang="en-US" sz="1800" dirty="0"/>
              <a:t>可能導致自動化意外（</a:t>
            </a:r>
            <a:r>
              <a:rPr lang="en-US" altLang="zh-TW" sz="1800" dirty="0" err="1"/>
              <a:t>Sarter</a:t>
            </a:r>
            <a:r>
              <a:rPr lang="zh-TW" altLang="en-US" sz="1800" dirty="0"/>
              <a:t>、</a:t>
            </a:r>
            <a:r>
              <a:rPr lang="en-US" altLang="zh-TW" sz="1800" dirty="0"/>
              <a:t>Woods </a:t>
            </a:r>
            <a:r>
              <a:rPr lang="zh-TW" altLang="en-US" sz="1800" dirty="0"/>
              <a:t>和 </a:t>
            </a:r>
            <a:r>
              <a:rPr lang="en-US" altLang="zh-TW" sz="1800" dirty="0"/>
              <a:t>Billings</a:t>
            </a:r>
            <a:r>
              <a:rPr lang="zh-TW" altLang="en-US" sz="1800" dirty="0"/>
              <a:t>，</a:t>
            </a:r>
            <a:r>
              <a:rPr lang="en-US" altLang="zh-TW" sz="1800" dirty="0"/>
              <a:t>1997</a:t>
            </a:r>
            <a:r>
              <a:rPr lang="zh-TW" altLang="en-US" sz="1800" dirty="0"/>
              <a:t>）</a:t>
            </a:r>
            <a:endParaRPr lang="en-US" altLang="zh-TW" sz="1800" dirty="0"/>
          </a:p>
          <a:p>
            <a:pPr lvl="1"/>
            <a:r>
              <a:rPr lang="zh-TW" altLang="en-US" sz="1800" dirty="0"/>
              <a:t>情境意識降低（</a:t>
            </a:r>
            <a:r>
              <a:rPr lang="en-US" altLang="zh-TW" sz="1800" dirty="0" err="1"/>
              <a:t>Endsley</a:t>
            </a:r>
            <a:r>
              <a:rPr lang="zh-TW" altLang="en-US" sz="1800" dirty="0"/>
              <a:t>，</a:t>
            </a:r>
            <a:r>
              <a:rPr lang="en-US" altLang="zh-TW" sz="1800" dirty="0"/>
              <a:t>1995</a:t>
            </a:r>
            <a:r>
              <a:rPr lang="zh-TW" altLang="en-US" sz="1800" dirty="0"/>
              <a:t>）</a:t>
            </a:r>
            <a:endParaRPr lang="en-US" altLang="zh-TW" sz="1800" dirty="0"/>
          </a:p>
          <a:p>
            <a:pPr lvl="1"/>
            <a:r>
              <a:rPr lang="zh-TW" altLang="en-US" sz="1800" dirty="0"/>
              <a:t>自滿和依賴（</a:t>
            </a:r>
            <a:r>
              <a:rPr lang="en-US" altLang="zh-TW" sz="1800" dirty="0"/>
              <a:t>Parasuraman </a:t>
            </a:r>
            <a:r>
              <a:rPr lang="zh-TW" altLang="en-US" sz="1800" dirty="0"/>
              <a:t>和 </a:t>
            </a:r>
            <a:r>
              <a:rPr lang="en-US" altLang="zh-TW" sz="1800" dirty="0" err="1"/>
              <a:t>Manzey</a:t>
            </a:r>
            <a:r>
              <a:rPr lang="zh-TW" altLang="en-US" sz="1800" dirty="0"/>
              <a:t>，</a:t>
            </a:r>
            <a:r>
              <a:rPr lang="en-US" altLang="zh-TW" sz="1800" dirty="0"/>
              <a:t>2010</a:t>
            </a:r>
            <a:r>
              <a:rPr lang="zh-TW" altLang="en-US" sz="1800" dirty="0"/>
              <a:t>）</a:t>
            </a:r>
            <a:endParaRPr lang="en-US" altLang="zh-TW" sz="1800" dirty="0"/>
          </a:p>
          <a:p>
            <a:pPr lvl="1"/>
            <a:r>
              <a:rPr lang="zh-TW" altLang="en-US" sz="1800" dirty="0"/>
              <a:t>濫用和不使用自動化（</a:t>
            </a:r>
            <a:r>
              <a:rPr lang="en-US" altLang="zh-TW" sz="1800" dirty="0"/>
              <a:t>Parasuraman &amp; Riley</a:t>
            </a:r>
            <a:r>
              <a:rPr lang="zh-TW" altLang="en-US" sz="1800" dirty="0"/>
              <a:t>，</a:t>
            </a:r>
            <a:r>
              <a:rPr lang="en-US" altLang="zh-TW" sz="1800" dirty="0"/>
              <a:t>1997</a:t>
            </a:r>
            <a:r>
              <a:rPr lang="zh-TW" altLang="en-US" sz="1800" dirty="0"/>
              <a:t>）</a:t>
            </a:r>
            <a:endParaRPr lang="en-US" altLang="zh-TW" sz="1800" dirty="0"/>
          </a:p>
          <a:p>
            <a:endParaRPr lang="en-US" altLang="zh-TW" dirty="0"/>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dirty="0"/>
          </a:p>
        </p:txBody>
      </p:sp>
    </p:spTree>
    <p:extLst>
      <p:ext uri="{BB962C8B-B14F-4D97-AF65-F5344CB8AC3E}">
        <p14:creationId xmlns:p14="http://schemas.microsoft.com/office/powerpoint/2010/main" val="4203409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EFB62F82-C036-49F9-94B1-A7A7521EA157}"/>
              </a:ext>
            </a:extLst>
          </p:cNvPr>
          <p:cNvSpPr>
            <a:spLocks noGrp="1"/>
          </p:cNvSpPr>
          <p:nvPr>
            <p:ph type="body" idx="1"/>
          </p:nvPr>
        </p:nvSpPr>
        <p:spPr>
          <a:xfrm>
            <a:off x="588643" y="1347982"/>
            <a:ext cx="8282225" cy="2724300"/>
          </a:xfrm>
        </p:spPr>
        <p:txBody>
          <a:bodyPr/>
          <a:lstStyle/>
          <a:p>
            <a:r>
              <a:rPr lang="zh-TW" altLang="en-US" dirty="0"/>
              <a:t>在駕駛過程中傳達不確定性，可以減少感知響應反應時間，提高情境意識，並幫助駕駛員更準確地了解其自動化功能。</a:t>
            </a:r>
            <a:endParaRPr lang="en-US" altLang="zh-TW" dirty="0"/>
          </a:p>
          <a:p>
            <a:r>
              <a:rPr lang="zh-TW" altLang="en-US" dirty="0"/>
              <a:t>每個自動化系統都會出錯。例如</a:t>
            </a:r>
            <a:r>
              <a:rPr lang="en-US" altLang="zh-TW" dirty="0"/>
              <a:t>:</a:t>
            </a:r>
          </a:p>
          <a:p>
            <a:pPr lvl="1"/>
            <a:r>
              <a:rPr lang="zh-TW" altLang="en-US" sz="1800" dirty="0"/>
              <a:t>自適應巡航控制 </a:t>
            </a:r>
            <a:r>
              <a:rPr lang="en-US" altLang="zh-TW" sz="1800" dirty="0"/>
              <a:t>(ACC) </a:t>
            </a:r>
            <a:r>
              <a:rPr lang="zh-TW" altLang="en-US" sz="1800" dirty="0"/>
              <a:t>系統可能無法在降雪期間正確檢測領頭車</a:t>
            </a:r>
            <a:r>
              <a:rPr lang="en-US" altLang="zh-TW" sz="1800" dirty="0"/>
              <a:t>	</a:t>
            </a:r>
          </a:p>
          <a:p>
            <a:pPr lvl="1"/>
            <a:r>
              <a:rPr lang="zh-TW" altLang="en-US" sz="1800" dirty="0"/>
              <a:t>車道保持輔助系統可能會錯誤地調整到建築工地的車道標記並導致錯誤的緊急行為。</a:t>
            </a:r>
            <a:endParaRPr lang="en-US" altLang="zh-TW" sz="1800" dirty="0"/>
          </a:p>
          <a:p>
            <a:r>
              <a:rPr lang="zh-TW" altLang="en-US" dirty="0"/>
              <a:t>由於傳感器數據不可靠、不明情況而導致的的警告會導致嚴重的問題。這種情況在文獻中被稱為“哭狼效應”（</a:t>
            </a:r>
            <a:r>
              <a:rPr lang="en-US" altLang="zh-TW" dirty="0" err="1"/>
              <a:t>Breznitz</a:t>
            </a:r>
            <a:r>
              <a:rPr lang="zh-TW" altLang="en-US" dirty="0"/>
              <a:t>，</a:t>
            </a:r>
            <a:r>
              <a:rPr lang="en-US" altLang="zh-TW" dirty="0"/>
              <a:t>1983</a:t>
            </a:r>
            <a:r>
              <a:rPr lang="zh-TW" altLang="en-US" dirty="0"/>
              <a:t>）。</a:t>
            </a:r>
            <a:endParaRPr lang="en-US" altLang="zh-TW" dirty="0"/>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dirty="0"/>
          </a:p>
        </p:txBody>
      </p:sp>
    </p:spTree>
    <p:extLst>
      <p:ext uri="{BB962C8B-B14F-4D97-AF65-F5344CB8AC3E}">
        <p14:creationId xmlns:p14="http://schemas.microsoft.com/office/powerpoint/2010/main" val="2027704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EFB62F82-C036-49F9-94B1-A7A7521EA157}"/>
              </a:ext>
            </a:extLst>
          </p:cNvPr>
          <p:cNvSpPr>
            <a:spLocks noGrp="1"/>
          </p:cNvSpPr>
          <p:nvPr>
            <p:ph type="body" idx="1"/>
          </p:nvPr>
        </p:nvSpPr>
        <p:spPr>
          <a:xfrm>
            <a:off x="588643" y="1347982"/>
            <a:ext cx="8282225" cy="2724300"/>
          </a:xfrm>
        </p:spPr>
        <p:txBody>
          <a:bodyPr/>
          <a:lstStyle/>
          <a:p>
            <a:r>
              <a:rPr lang="zh-TW" altLang="en-US" dirty="0"/>
              <a:t>不確定性表示的概念是否證明在駕駛員</a:t>
            </a:r>
            <a:r>
              <a:rPr lang="en-US" altLang="zh-TW" dirty="0"/>
              <a:t>-</a:t>
            </a:r>
            <a:r>
              <a:rPr lang="zh-TW" altLang="en-US" dirty="0"/>
              <a:t>自動化交互中有用仍有待回答。</a:t>
            </a:r>
            <a:endParaRPr lang="en-US" altLang="zh-TW" dirty="0"/>
          </a:p>
          <a:p>
            <a:endParaRPr lang="en-US" altLang="zh-TW" dirty="0"/>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dirty="0"/>
          </a:p>
        </p:txBody>
      </p:sp>
      <p:pic>
        <p:nvPicPr>
          <p:cNvPr id="6" name="圖片 5">
            <a:extLst>
              <a:ext uri="{FF2B5EF4-FFF2-40B4-BE49-F238E27FC236}">
                <a16:creationId xmlns:a16="http://schemas.microsoft.com/office/drawing/2014/main" id="{393E746C-D928-4ABD-AED9-892A6E6957F1}"/>
              </a:ext>
            </a:extLst>
          </p:cNvPr>
          <p:cNvPicPr>
            <a:picLocks noChangeAspect="1"/>
          </p:cNvPicPr>
          <p:nvPr/>
        </p:nvPicPr>
        <p:blipFill>
          <a:blip r:embed="rId3"/>
          <a:stretch>
            <a:fillRect/>
          </a:stretch>
        </p:blipFill>
        <p:spPr>
          <a:xfrm>
            <a:off x="6072675" y="2073072"/>
            <a:ext cx="2514951" cy="1810003"/>
          </a:xfrm>
          <a:prstGeom prst="rect">
            <a:avLst/>
          </a:prstGeom>
        </p:spPr>
      </p:pic>
      <p:sp>
        <p:nvSpPr>
          <p:cNvPr id="4" name="矩形 3">
            <a:extLst>
              <a:ext uri="{FF2B5EF4-FFF2-40B4-BE49-F238E27FC236}">
                <a16:creationId xmlns:a16="http://schemas.microsoft.com/office/drawing/2014/main" id="{CA4C5E1C-E73E-4D45-A245-876F49398FAB}"/>
              </a:ext>
            </a:extLst>
          </p:cNvPr>
          <p:cNvSpPr/>
          <p:nvPr/>
        </p:nvSpPr>
        <p:spPr>
          <a:xfrm>
            <a:off x="3443475" y="4072282"/>
            <a:ext cx="5735761" cy="307777"/>
          </a:xfrm>
          <a:prstGeom prst="rect">
            <a:avLst/>
          </a:prstGeom>
        </p:spPr>
        <p:txBody>
          <a:bodyPr wrap="square">
            <a:spAutoFit/>
          </a:bodyPr>
          <a:lstStyle/>
          <a:p>
            <a:r>
              <a:rPr lang="en-US" altLang="zh-TW" dirty="0"/>
              <a:t>. </a:t>
            </a:r>
            <a:r>
              <a:rPr lang="zh-TW" altLang="en-US" dirty="0"/>
              <a:t>當前研究中使用的不確定性符號顯示了一張表情和手勢不確定的臉。</a:t>
            </a:r>
          </a:p>
        </p:txBody>
      </p:sp>
      <p:sp>
        <p:nvSpPr>
          <p:cNvPr id="7" name="矩形 6">
            <a:extLst>
              <a:ext uri="{FF2B5EF4-FFF2-40B4-BE49-F238E27FC236}">
                <a16:creationId xmlns:a16="http://schemas.microsoft.com/office/drawing/2014/main" id="{ECC9AE0B-BD51-4DA6-B8E7-BE6AAF0B58CE}"/>
              </a:ext>
            </a:extLst>
          </p:cNvPr>
          <p:cNvSpPr/>
          <p:nvPr/>
        </p:nvSpPr>
        <p:spPr>
          <a:xfrm>
            <a:off x="280275" y="2393297"/>
            <a:ext cx="4572000" cy="1169551"/>
          </a:xfrm>
          <a:prstGeom prst="rect">
            <a:avLst/>
          </a:prstGeom>
        </p:spPr>
        <p:txBody>
          <a:bodyPr>
            <a:spAutoFit/>
          </a:bodyPr>
          <a:lstStyle/>
          <a:p>
            <a:r>
              <a:rPr lang="zh-TW" altLang="en-US" dirty="0"/>
              <a:t>由於人臉可以說是人類環境中最重要的視覺刺激之一，因此在大多數情況下，人臉刺激的處理都是預先注意的、快速的，而且幾乎是無容量的（</a:t>
            </a:r>
            <a:r>
              <a:rPr lang="en-US" altLang="zh-TW" dirty="0" err="1"/>
              <a:t>Frischen</a:t>
            </a:r>
            <a:r>
              <a:rPr lang="zh-TW" altLang="en-US" dirty="0"/>
              <a:t>、</a:t>
            </a:r>
            <a:r>
              <a:rPr lang="en-US" altLang="zh-TW" dirty="0"/>
              <a:t>Eastwood </a:t>
            </a:r>
            <a:r>
              <a:rPr lang="zh-TW" altLang="en-US" dirty="0"/>
              <a:t>和 </a:t>
            </a:r>
            <a:r>
              <a:rPr lang="en-US" altLang="zh-TW" dirty="0" err="1"/>
              <a:t>Smilek</a:t>
            </a:r>
            <a:r>
              <a:rPr lang="zh-TW" altLang="en-US" dirty="0"/>
              <a:t>，</a:t>
            </a:r>
            <a:r>
              <a:rPr lang="en-US" altLang="zh-TW" dirty="0"/>
              <a:t>2008 </a:t>
            </a:r>
            <a:r>
              <a:rPr lang="zh-TW" altLang="en-US" dirty="0"/>
              <a:t>年；</a:t>
            </a:r>
            <a:r>
              <a:rPr lang="en-US" altLang="zh-TW" dirty="0"/>
              <a:t>Pak</a:t>
            </a:r>
            <a:r>
              <a:rPr lang="zh-TW" altLang="en-US" dirty="0"/>
              <a:t>、</a:t>
            </a:r>
            <a:r>
              <a:rPr lang="en-US" altLang="zh-TW" dirty="0"/>
              <a:t>Fink</a:t>
            </a:r>
            <a:r>
              <a:rPr lang="zh-TW" altLang="en-US" dirty="0"/>
              <a:t>、</a:t>
            </a:r>
            <a:r>
              <a:rPr lang="en-US" altLang="zh-TW" dirty="0"/>
              <a:t>Price</a:t>
            </a:r>
            <a:r>
              <a:rPr lang="zh-TW" altLang="en-US" dirty="0"/>
              <a:t>、</a:t>
            </a:r>
            <a:r>
              <a:rPr lang="en-US" altLang="zh-TW" dirty="0"/>
              <a:t>Brass &amp;</a:t>
            </a:r>
            <a:r>
              <a:rPr lang="zh-TW" altLang="en-US" dirty="0"/>
              <a:t> </a:t>
            </a:r>
            <a:r>
              <a:rPr lang="en-US" altLang="zh-TW" dirty="0" err="1"/>
              <a:t>Sturre</a:t>
            </a:r>
            <a:r>
              <a:rPr lang="en-US" altLang="zh-TW" dirty="0"/>
              <a:t>, 2012</a:t>
            </a:r>
            <a:r>
              <a:rPr lang="zh-TW" altLang="en-US" dirty="0"/>
              <a:t>）。</a:t>
            </a:r>
            <a:endParaRPr lang="en-US" altLang="zh-TW" dirty="0"/>
          </a:p>
        </p:txBody>
      </p:sp>
    </p:spTree>
    <p:extLst>
      <p:ext uri="{BB962C8B-B14F-4D97-AF65-F5344CB8AC3E}">
        <p14:creationId xmlns:p14="http://schemas.microsoft.com/office/powerpoint/2010/main" val="1709837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EFB62F82-C036-49F9-94B1-A7A7521EA157}"/>
              </a:ext>
            </a:extLst>
          </p:cNvPr>
          <p:cNvSpPr>
            <a:spLocks noGrp="1"/>
          </p:cNvSpPr>
          <p:nvPr>
            <p:ph type="body" idx="1"/>
          </p:nvPr>
        </p:nvSpPr>
        <p:spPr>
          <a:xfrm>
            <a:off x="517391" y="1705042"/>
            <a:ext cx="8282225" cy="2724300"/>
          </a:xfrm>
        </p:spPr>
        <p:txBody>
          <a:bodyPr/>
          <a:lstStyle/>
          <a:p>
            <a:r>
              <a:rPr lang="zh-TW" altLang="en-US" dirty="0"/>
              <a:t>受測者</a:t>
            </a:r>
            <a:r>
              <a:rPr lang="en-US" altLang="zh-TW" dirty="0"/>
              <a:t>:</a:t>
            </a:r>
          </a:p>
          <a:p>
            <a:pPr lvl="1"/>
            <a:r>
              <a:rPr lang="en-US" altLang="zh-TW" dirty="0"/>
              <a:t>28</a:t>
            </a:r>
            <a:r>
              <a:rPr lang="zh-TW" altLang="en-US" dirty="0"/>
              <a:t>名參與者（</a:t>
            </a:r>
            <a:r>
              <a:rPr lang="en-US" altLang="zh-TW" dirty="0"/>
              <a:t>10</a:t>
            </a:r>
            <a:r>
              <a:rPr lang="zh-TW" altLang="en-US" dirty="0"/>
              <a:t>名女性），平均年齡</a:t>
            </a:r>
            <a:r>
              <a:rPr lang="en-US" altLang="zh-TW" dirty="0"/>
              <a:t>28.3</a:t>
            </a:r>
            <a:r>
              <a:rPr lang="zh-TW" altLang="en-US" dirty="0"/>
              <a:t>歲（</a:t>
            </a:r>
            <a:r>
              <a:rPr lang="en-US" altLang="zh-TW" dirty="0"/>
              <a:t>SD = 10.0</a:t>
            </a:r>
            <a:r>
              <a:rPr lang="zh-TW" altLang="en-US" dirty="0"/>
              <a:t>）參加了實驗。 所有參與者的視力和聽力都正常，並持有有效的駕駛執照。</a:t>
            </a:r>
            <a:endParaRPr lang="en-US" altLang="zh-TW" dirty="0"/>
          </a:p>
          <a:p>
            <a:r>
              <a:rPr lang="zh-TW" altLang="en-US" dirty="0"/>
              <a:t>設備</a:t>
            </a:r>
            <a:endParaRPr lang="en-US" altLang="zh-TW" dirty="0"/>
          </a:p>
          <a:p>
            <a:pPr lvl="1"/>
            <a:r>
              <a:rPr lang="zh-TW" altLang="en-US" dirty="0"/>
              <a:t>使用</a:t>
            </a:r>
            <a:r>
              <a:rPr lang="en-US" altLang="zh-TW" dirty="0"/>
              <a:t>DLR </a:t>
            </a:r>
            <a:r>
              <a:rPr lang="zh-TW" altLang="en-US" dirty="0"/>
              <a:t>的駕駛模擬器。 駕駛場景投影在一個 </a:t>
            </a:r>
            <a:r>
              <a:rPr lang="en-US" altLang="zh-TW" dirty="0"/>
              <a:t>2 m × 1.5 m </a:t>
            </a:r>
            <a:r>
              <a:rPr lang="zh-TW" altLang="en-US" dirty="0"/>
              <a:t>的平面上，該平面位於座位前方約 </a:t>
            </a:r>
            <a:r>
              <a:rPr lang="en-US" altLang="zh-TW" dirty="0"/>
              <a:t>2 m </a:t>
            </a:r>
            <a:r>
              <a:rPr lang="zh-TW" altLang="en-US" dirty="0"/>
              <a:t>處</a:t>
            </a:r>
            <a:endParaRPr lang="en-US" altLang="zh-TW" dirty="0"/>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dirty="0"/>
          </a:p>
        </p:txBody>
      </p:sp>
    </p:spTree>
    <p:extLst>
      <p:ext uri="{BB962C8B-B14F-4D97-AF65-F5344CB8AC3E}">
        <p14:creationId xmlns:p14="http://schemas.microsoft.com/office/powerpoint/2010/main" val="2368539089"/>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2100</TotalTime>
  <Words>4533</Words>
  <Application>Microsoft Office PowerPoint</Application>
  <PresentationFormat>如螢幕大小 (16:9)</PresentationFormat>
  <Paragraphs>344</Paragraphs>
  <Slides>46</Slides>
  <Notes>45</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46</vt:i4>
      </vt:variant>
    </vt:vector>
  </HeadingPairs>
  <TitlesOfParts>
    <vt:vector size="56" baseType="lpstr">
      <vt:lpstr>微軟正黑體</vt:lpstr>
      <vt:lpstr>Arial</vt:lpstr>
      <vt:lpstr>Roboto</vt:lpstr>
      <vt:lpstr>Times New Roman</vt:lpstr>
      <vt:lpstr>Roboto Condensed Light</vt:lpstr>
      <vt:lpstr>Arvo</vt:lpstr>
      <vt:lpstr>Wingdings</vt:lpstr>
      <vt:lpstr>Roboto Condensed</vt:lpstr>
      <vt:lpstr>新細明體</vt:lpstr>
      <vt:lpstr>Salerio template</vt:lpstr>
      <vt:lpstr>進度</vt:lpstr>
      <vt:lpstr>觀念性架構</vt:lpstr>
      <vt:lpstr>PowerPoint 簡報</vt:lpstr>
      <vt:lpstr>PowerPoint 簡報</vt:lpstr>
      <vt:lpstr>改善駕駛員與自動化互動：使用自動化不確定性的方法</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自動駕駛的輿論： 國際問卷調查結果</vt:lpstr>
      <vt:lpstr>背景</vt:lpstr>
      <vt:lpstr>背景</vt:lpstr>
      <vt:lpstr>背景</vt:lpstr>
      <vt:lpstr>背景</vt:lpstr>
      <vt:lpstr>背景</vt:lpstr>
      <vt:lpstr>背景</vt:lpstr>
      <vt:lpstr>背景</vt:lpstr>
      <vt:lpstr>背景</vt:lpstr>
      <vt:lpstr>背景</vt:lpstr>
      <vt:lpstr>背景</vt:lpstr>
      <vt:lpstr>背景</vt:lpstr>
      <vt:lpstr>背景</vt:lpstr>
      <vt:lpstr>特斯拉 Model X 中自動泊車的信任和不信任</vt:lpstr>
      <vt:lpstr>背景</vt:lpstr>
      <vt:lpstr>背景</vt:lpstr>
      <vt:lpstr>背景</vt:lpstr>
      <vt:lpstr>背景</vt:lpstr>
      <vt:lpstr>背景</vt:lpstr>
      <vt:lpstr>背景</vt:lpstr>
      <vt:lpstr>背景</vt:lpstr>
      <vt:lpstr>背景</vt:lpstr>
      <vt:lpstr>背景</vt:lpstr>
      <vt:lpstr>背景</vt:lpstr>
      <vt:lpstr>背景</vt:lpstr>
      <vt:lpstr>背景</vt:lpstr>
      <vt:lpstr>背景</vt:lpstr>
      <vt:lpstr>背景</vt:lpstr>
      <vt:lpstr>背景</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user</cp:lastModifiedBy>
  <cp:revision>222</cp:revision>
  <dcterms:modified xsi:type="dcterms:W3CDTF">2022-07-15T09:22:13Z</dcterms:modified>
</cp:coreProperties>
</file>