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handoutMasterIdLst>
    <p:handoutMasterId r:id="rId30"/>
  </p:handoutMasterIdLst>
  <p:sldIdLst>
    <p:sldId id="256" r:id="rId2"/>
    <p:sldId id="259" r:id="rId3"/>
    <p:sldId id="307" r:id="rId4"/>
    <p:sldId id="308" r:id="rId5"/>
    <p:sldId id="314" r:id="rId6"/>
    <p:sldId id="298" r:id="rId7"/>
    <p:sldId id="257" r:id="rId8"/>
    <p:sldId id="309" r:id="rId9"/>
    <p:sldId id="310" r:id="rId10"/>
    <p:sldId id="299" r:id="rId11"/>
    <p:sldId id="296" r:id="rId12"/>
    <p:sldId id="297" r:id="rId13"/>
    <p:sldId id="302" r:id="rId14"/>
    <p:sldId id="316" r:id="rId15"/>
    <p:sldId id="304" r:id="rId16"/>
    <p:sldId id="315" r:id="rId17"/>
    <p:sldId id="317" r:id="rId18"/>
    <p:sldId id="318" r:id="rId19"/>
    <p:sldId id="306" r:id="rId20"/>
    <p:sldId id="300" r:id="rId21"/>
    <p:sldId id="305" r:id="rId22"/>
    <p:sldId id="319" r:id="rId23"/>
    <p:sldId id="320" r:id="rId24"/>
    <p:sldId id="301" r:id="rId25"/>
    <p:sldId id="322" r:id="rId26"/>
    <p:sldId id="303" r:id="rId27"/>
    <p:sldId id="278" r:id="rId28"/>
  </p:sldIdLst>
  <p:sldSz cx="9144000" cy="5143500" type="screen16x9"/>
  <p:notesSz cx="6858000" cy="9144000"/>
  <p:embeddedFontLst>
    <p:embeddedFont>
      <p:font typeface="宋体" panose="02010600030101010101" pitchFamily="2" charset="-122"/>
      <p:regular r:id="rId31"/>
    </p:embeddedFont>
    <p:embeddedFont>
      <p:font typeface="Arvo" panose="02020500000000000000" charset="0"/>
      <p:regular r:id="rId32"/>
      <p:bold r:id="rId33"/>
      <p:italic r:id="rId34"/>
      <p:boldItalic r:id="rId35"/>
    </p:embeddedFont>
    <p:embeddedFont>
      <p:font typeface="Franklin Gothic Book" panose="020B0503020102020204" pitchFamily="34" charset="0"/>
      <p:regular r:id="rId36"/>
      <p:italic r:id="rId37"/>
    </p:embeddedFont>
    <p:embeddedFont>
      <p:font typeface="Roboto Condensed" panose="02020500000000000000" charset="0"/>
      <p:regular r:id="rId38"/>
      <p:bold r:id="rId39"/>
      <p:italic r:id="rId40"/>
      <p:boldItalic r:id="rId41"/>
    </p:embeddedFont>
    <p:embeddedFont>
      <p:font typeface="Roboto Condensed Light" panose="02020500000000000000" charset="0"/>
      <p:regular r:id="rId42"/>
      <p:bold r:id="rId43"/>
      <p:italic r:id="rId44"/>
      <p:boldItalic r:id="rId45"/>
    </p:embeddedFont>
    <p:embeddedFont>
      <p:font typeface="微軟正黑體" panose="020B0604030504040204" pitchFamily="34" charset="-12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4408" autoAdjust="0"/>
  </p:normalViewPr>
  <p:slideViewPr>
    <p:cSldViewPr snapToGrid="0">
      <p:cViewPr varScale="1">
        <p:scale>
          <a:sx n="81" d="100"/>
          <a:sy n="81" d="100"/>
        </p:scale>
        <p:origin x="90"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2022年10月5日星期三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66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761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09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0148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714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連同從 </a:t>
            </a:r>
            <a:r>
              <a:rPr lang="en-US" altLang="zh-TW" dirty="0"/>
              <a:t>TOR </a:t>
            </a:r>
            <a:r>
              <a:rPr lang="zh-TW" altLang="en-US" dirty="0"/>
              <a:t>到轉向開始的時間過程的結果，這表明自動駕駛期間的高度認知分心可能促進了轉向控制之前的抓握運動，因為對潛在危險的認識有所提高；然而，它最終在規避機動階段增加了時間和轉向角變化。</a:t>
            </a:r>
            <a:r>
              <a:rPr lang="en-US" altLang="zh-TW" dirty="0"/>
              <a:t>20+24+23+26+15+31+10+9</a:t>
            </a:r>
            <a:endParaRPr dirty="0"/>
          </a:p>
        </p:txBody>
      </p:sp>
    </p:spTree>
    <p:extLst>
      <p:ext uri="{BB962C8B-B14F-4D97-AF65-F5344CB8AC3E}">
        <p14:creationId xmlns:p14="http://schemas.microsoft.com/office/powerpoint/2010/main" val="68270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58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3.</a:t>
            </a:r>
            <a:r>
              <a:rPr lang="zh-TW" altLang="en-US" dirty="0"/>
              <a:t>這表明自動駕駛中偶爾的接管可能會導致駕駛員陷入不安全的境地。</a:t>
            </a: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34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15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鑑於</a:t>
            </a:r>
            <a:r>
              <a:rPr lang="en-US" altLang="zh-TW" dirty="0"/>
              <a:t>NDRT</a:t>
            </a:r>
            <a:r>
              <a:rPr lang="zh-TW" altLang="en-US" dirty="0"/>
              <a:t>引起的分心會降低 </a:t>
            </a:r>
            <a:r>
              <a:rPr lang="en-US" altLang="zh-TW" dirty="0"/>
              <a:t>TOR </a:t>
            </a:r>
            <a:r>
              <a:rPr lang="zh-TW" altLang="en-US" dirty="0"/>
              <a:t>後的駕駛性能，我們探討了哪些駕駛性能指標對</a:t>
            </a:r>
            <a:r>
              <a:rPr lang="en-US" altLang="zh-TW" dirty="0"/>
              <a:t>NDRT</a:t>
            </a:r>
            <a:r>
              <a:rPr lang="zh-TW" altLang="en-US" dirty="0"/>
              <a:t>的難度敏感。此外，為了評估個體差異，我們檢查了</a:t>
            </a:r>
            <a:r>
              <a:rPr lang="en-US" altLang="zh-TW" dirty="0"/>
              <a:t>NDRT</a:t>
            </a:r>
            <a:r>
              <a:rPr lang="zh-TW" altLang="en-US" dirty="0"/>
              <a:t>的主觀難度與 </a:t>
            </a:r>
            <a:r>
              <a:rPr lang="en-US" altLang="zh-TW" dirty="0"/>
              <a:t>TOR </a:t>
            </a:r>
            <a:r>
              <a:rPr lang="zh-TW" altLang="en-US" dirty="0"/>
              <a:t>後駕駛表現之間的關係。我們假設與那些發現</a:t>
            </a:r>
            <a:r>
              <a:rPr lang="en-US" altLang="zh-TW" dirty="0"/>
              <a:t>NDRT</a:t>
            </a:r>
            <a:r>
              <a:rPr lang="zh-TW" altLang="en-US" dirty="0"/>
              <a:t>難度較低的人相比，那些發現</a:t>
            </a:r>
            <a:r>
              <a:rPr lang="en-US" altLang="zh-TW" dirty="0"/>
              <a:t>NDRT</a:t>
            </a:r>
            <a:r>
              <a:rPr lang="zh-TW" altLang="en-US" dirty="0"/>
              <a:t>更困難的人會在駕駛表現指數上產生較低的值</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251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0" y="1066614"/>
            <a:ext cx="8212822" cy="1481000"/>
          </a:xfrm>
          <a:prstGeom prst="rect">
            <a:avLst/>
          </a:prstGeom>
        </p:spPr>
        <p:txBody>
          <a:bodyPr spcFirstLastPara="1" wrap="square" lIns="91425" tIns="91425" rIns="91425" bIns="91425" anchor="ctr" anchorCtr="0">
            <a:noAutofit/>
          </a:bodyPr>
          <a:lstStyle/>
          <a:p>
            <a:pPr lvl="0"/>
            <a:r>
              <a:rPr lang="zh-TW" altLang="en-US" dirty="0"/>
              <a:t>自動駕駛中認知和視覺負荷對接管請求後駕駛性能的影響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899556" y="2635064"/>
            <a:ext cx="4943104" cy="523220"/>
          </a:xfrm>
          <a:prstGeom prst="rect">
            <a:avLst/>
          </a:prstGeom>
          <a:noFill/>
        </p:spPr>
        <p:txBody>
          <a:bodyPr wrap="square" rtlCol="0">
            <a:spAutoFit/>
          </a:bodyPr>
          <a:lstStyle/>
          <a:p>
            <a:r>
              <a:rPr lang="en-US" altLang="zh-TW" dirty="0">
                <a:solidFill>
                  <a:schemeClr val="bg1"/>
                </a:solidFill>
              </a:rPr>
              <a:t>Effects of cognitive and visual loads on driving performance after take-over request (TOR) in automated driving</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312107"/>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Choi</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a:t>
            </a:r>
            <a:r>
              <a:rPr lang="en-US" altLang="zh-TW" dirty="0"/>
              <a:t>Applied Ergonomics (2020)</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2372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3DD8AACA-EBDA-4A60-A315-604BCC3B080B}"/>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所有人都在日本茨城縣筑波市招募。 在參與之前，所有參與者都獲得了書面知情同意書。 所有研究方案均經日本國立先進工業科學與技術研究所 </a:t>
            </a:r>
            <a:r>
              <a:rPr lang="en-US" altLang="zh-TW" dirty="0">
                <a:latin typeface="微軟正黑體" panose="020B0604030504040204" pitchFamily="34" charset="-120"/>
                <a:ea typeface="微軟正黑體" panose="020B0604030504040204" pitchFamily="34" charset="-120"/>
              </a:rPr>
              <a:t>(AIST) </a:t>
            </a:r>
            <a:r>
              <a:rPr lang="zh-TW" altLang="en-US" dirty="0">
                <a:latin typeface="微軟正黑體" panose="020B0604030504040204" pitchFamily="34" charset="-120"/>
                <a:ea typeface="微軟正黑體" panose="020B0604030504040204" pitchFamily="34" charset="-120"/>
              </a:rPr>
              <a:t>的機構審查委員會批准。 表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顯示了最終分析中包含的參與者的特徵。</a:t>
            </a:r>
          </a:p>
        </p:txBody>
      </p:sp>
      <p:pic>
        <p:nvPicPr>
          <p:cNvPr id="21" name="圖片 20">
            <a:extLst>
              <a:ext uri="{FF2B5EF4-FFF2-40B4-BE49-F238E27FC236}">
                <a16:creationId xmlns:a16="http://schemas.microsoft.com/office/drawing/2014/main" id="{2C1BB40C-45EE-4052-AFCD-A3C618B2B36E}"/>
              </a:ext>
            </a:extLst>
          </p:cNvPr>
          <p:cNvPicPr>
            <a:picLocks noChangeAspect="1"/>
          </p:cNvPicPr>
          <p:nvPr/>
        </p:nvPicPr>
        <p:blipFill>
          <a:blip r:embed="rId3"/>
          <a:stretch>
            <a:fillRect/>
          </a:stretch>
        </p:blipFill>
        <p:spPr>
          <a:xfrm>
            <a:off x="1865646" y="2844783"/>
            <a:ext cx="4207029" cy="2319259"/>
          </a:xfrm>
          <a:prstGeom prst="rect">
            <a:avLst/>
          </a:prstGeom>
        </p:spPr>
      </p:pic>
    </p:spTree>
    <p:extLst>
      <p:ext uri="{BB962C8B-B14F-4D97-AF65-F5344CB8AC3E}">
        <p14:creationId xmlns:p14="http://schemas.microsoft.com/office/powerpoint/2010/main" val="239136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8726C4D3-0310-4E9D-A935-4F1470E63FE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該實驗是在 </a:t>
            </a:r>
            <a:r>
              <a:rPr lang="en-US" altLang="zh-TW" dirty="0">
                <a:latin typeface="微軟正黑體" panose="020B0604030504040204" pitchFamily="34" charset="-120"/>
                <a:ea typeface="微軟正黑體" panose="020B0604030504040204" pitchFamily="34" charset="-120"/>
              </a:rPr>
              <a:t>AIST </a:t>
            </a:r>
            <a:r>
              <a:rPr lang="zh-TW" altLang="en-US" dirty="0">
                <a:latin typeface="微軟正黑體" panose="020B0604030504040204" pitchFamily="34" charset="-120"/>
                <a:ea typeface="微軟正黑體" panose="020B0604030504040204" pitchFamily="34" charset="-120"/>
              </a:rPr>
              <a:t>的駕駛模擬器中進行的。駕駛模擬器由實車駕駛室、</a:t>
            </a:r>
            <a:r>
              <a:rPr lang="en-US" altLang="zh-TW" dirty="0">
                <a:latin typeface="微軟正黑體" panose="020B0604030504040204" pitchFamily="34" charset="-120"/>
                <a:ea typeface="微軟正黑體" panose="020B0604030504040204" pitchFamily="34" charset="-120"/>
              </a:rPr>
              <a:t>300 </a:t>
            </a:r>
            <a:r>
              <a:rPr lang="zh-TW" altLang="en-US" dirty="0">
                <a:latin typeface="微軟正黑體" panose="020B0604030504040204" pitchFamily="34" charset="-120"/>
                <a:ea typeface="微軟正黑體" panose="020B0604030504040204" pitchFamily="34" charset="-120"/>
              </a:rPr>
              <a:t>度視野環境、六自由度電動運動系統和音響系統組成</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6469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3010F2A1-C652-474F-895C-D97F5ABB727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每個條件的持續時間約為 </a:t>
            </a:r>
            <a:r>
              <a:rPr lang="en-US" altLang="zh-TW" dirty="0">
                <a:latin typeface="微軟正黑體" panose="020B0604030504040204" pitchFamily="34" charset="-120"/>
                <a:ea typeface="微軟正黑體" panose="020B0604030504040204" pitchFamily="34" charset="-120"/>
              </a:rPr>
              <a:t>25 </a:t>
            </a:r>
            <a:r>
              <a:rPr lang="zh-TW" altLang="en-US" dirty="0">
                <a:latin typeface="微軟正黑體" panose="020B0604030504040204" pitchFamily="34" charset="-120"/>
                <a:ea typeface="微軟正黑體" panose="020B0604030504040204" pitchFamily="34" charset="-120"/>
              </a:rPr>
              <a:t>分鐘，條件之間有短暫的休息（約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分鐘）。在每個條件之後，參與者被要求填寫視覺模擬量表 </a:t>
            </a:r>
            <a:r>
              <a:rPr lang="en-US" altLang="zh-TW" dirty="0">
                <a:latin typeface="微軟正黑體" panose="020B0604030504040204" pitchFamily="34" charset="-120"/>
                <a:ea typeface="微軟正黑體" panose="020B0604030504040204" pitchFamily="34" charset="-120"/>
              </a:rPr>
              <a:t>(VAS) </a:t>
            </a:r>
            <a:r>
              <a:rPr lang="zh-TW" altLang="en-US" dirty="0">
                <a:latin typeface="微軟正黑體" panose="020B0604030504040204" pitchFamily="34" charset="-120"/>
                <a:ea typeface="微軟正黑體" panose="020B0604030504040204" pitchFamily="34" charset="-120"/>
              </a:rPr>
              <a:t>對</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的難度進行評分，從“非常容易”</a:t>
            </a:r>
            <a:r>
              <a:rPr lang="en-US" altLang="zh-TW" dirty="0">
                <a:latin typeface="微軟正黑體" panose="020B0604030504040204" pitchFamily="34" charset="-120"/>
                <a:ea typeface="微軟正黑體" panose="020B0604030504040204" pitchFamily="34" charset="-120"/>
              </a:rPr>
              <a:t>(0 )</a:t>
            </a:r>
            <a:r>
              <a:rPr lang="zh-TW" altLang="en-US" dirty="0">
                <a:latin typeface="微軟正黑體" panose="020B0604030504040204" pitchFamily="34" charset="-120"/>
                <a:ea typeface="微軟正黑體" panose="020B0604030504040204" pitchFamily="34" charset="-120"/>
              </a:rPr>
              <a:t>到“非常困難”</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試駕包含手動駕駛和自動駕駛兩種條件，每種條件的持續時間約為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分鐘。試駕的自動駕駛條件包括一次拋錨的汽車避讓事件，因此所有參與者在實驗開始前都經歷了一次相同的關鍵事件。</a:t>
            </a:r>
          </a:p>
        </p:txBody>
      </p:sp>
    </p:spTree>
    <p:extLst>
      <p:ext uri="{BB962C8B-B14F-4D97-AF65-F5344CB8AC3E}">
        <p14:creationId xmlns:p14="http://schemas.microsoft.com/office/powerpoint/2010/main" val="86457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3010F2A1-C652-474F-895C-D97F5ABB727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實驗前，參與者被指示如下： </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）在系統處於活動狀態時監控車輛和自動化系統的狀態，以及周圍的情況； </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）自動駕駛過程中雙手放在大腿上（</a:t>
            </a:r>
            <a:r>
              <a:rPr lang="en-US" altLang="zh-TW" dirty="0" err="1">
                <a:latin typeface="微軟正黑體" panose="020B0604030504040204" pitchFamily="34" charset="-120"/>
                <a:ea typeface="微軟正黑體" panose="020B0604030504040204" pitchFamily="34" charset="-120"/>
              </a:rPr>
              <a:t>SuRT</a:t>
            </a:r>
            <a:r>
              <a:rPr lang="zh-TW" altLang="en-US" dirty="0">
                <a:latin typeface="微軟正黑體" panose="020B0604030504040204" pitchFamily="34" charset="-120"/>
                <a:ea typeface="微軟正黑體" panose="020B0604030504040204" pitchFamily="34" charset="-120"/>
              </a:rPr>
              <a:t>組的</a:t>
            </a:r>
            <a:r>
              <a:rPr lang="en-US" altLang="zh-TW" dirty="0">
                <a:latin typeface="微軟正黑體" panose="020B0604030504040204" pitchFamily="34" charset="-120"/>
                <a:ea typeface="微軟正黑體" panose="020B0604030504040204" pitchFamily="34" charset="-120"/>
              </a:rPr>
              <a:t>Easy</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Difficult</a:t>
            </a:r>
            <a:r>
              <a:rPr lang="zh-TW" altLang="en-US" dirty="0">
                <a:latin typeface="微軟正黑體" panose="020B0604030504040204" pitchFamily="34" charset="-120"/>
                <a:ea typeface="微軟正黑體" panose="020B0604030504040204" pitchFamily="34" charset="-120"/>
              </a:rPr>
              <a:t>情況除外）</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盡可能快速準確地從事與非駕駛相關的任務</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TOR</a:t>
            </a:r>
            <a:r>
              <a:rPr lang="zh-TW" altLang="en-US" dirty="0">
                <a:latin typeface="微軟正黑體" panose="020B0604030504040204" pitchFamily="34" charset="-120"/>
                <a:ea typeface="微軟正黑體" panose="020B0604030504040204" pitchFamily="34" charset="-120"/>
              </a:rPr>
              <a:t>信號後手動驅動</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5) </a:t>
            </a:r>
            <a:r>
              <a:rPr lang="zh-TW" altLang="en-US" dirty="0">
                <a:latin typeface="微軟正黑體" panose="020B0604030504040204" pitchFamily="34" charset="-120"/>
                <a:ea typeface="微軟正黑體" panose="020B0604030504040204" pitchFamily="34" charset="-120"/>
              </a:rPr>
              <a:t>在手動駕駛時不執行與駕駛無關的任務</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6) </a:t>
            </a:r>
            <a:r>
              <a:rPr lang="zh-TW" altLang="en-US" dirty="0">
                <a:latin typeface="微軟正黑體" panose="020B0604030504040204" pitchFamily="34" charset="-120"/>
                <a:ea typeface="微軟正黑體" panose="020B0604030504040204" pitchFamily="34" charset="-120"/>
              </a:rPr>
              <a:t>出現故障車輛時向右行駛</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7) </a:t>
            </a:r>
            <a:r>
              <a:rPr lang="zh-TW" altLang="en-US" dirty="0">
                <a:latin typeface="微軟正黑體" panose="020B0604030504040204" pitchFamily="34" charset="-120"/>
                <a:ea typeface="微軟正黑體" panose="020B0604030504040204" pitchFamily="34" charset="-120"/>
              </a:rPr>
              <a:t>嘗試確保駕駛模擬器的安全性，就像在現實世界中一樣。</a:t>
            </a:r>
          </a:p>
        </p:txBody>
      </p:sp>
    </p:spTree>
    <p:extLst>
      <p:ext uri="{BB962C8B-B14F-4D97-AF65-F5344CB8AC3E}">
        <p14:creationId xmlns:p14="http://schemas.microsoft.com/office/powerpoint/2010/main" val="280997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7348594C-BD5B-461B-BD72-18628A9809F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自動化系統被歸類為部分駕駛自動化（</a:t>
            </a:r>
            <a:r>
              <a:rPr lang="en-US" altLang="zh-TW" dirty="0">
                <a:latin typeface="微軟正黑體" panose="020B0604030504040204" pitchFamily="34" charset="-120"/>
                <a:ea typeface="微軟正黑體" panose="020B0604030504040204" pitchFamily="34" charset="-120"/>
              </a:rPr>
              <a:t>2 </a:t>
            </a:r>
            <a:r>
              <a:rPr lang="zh-TW" altLang="en-US" dirty="0">
                <a:latin typeface="微軟正黑體" panose="020B0604030504040204" pitchFamily="34" charset="-120"/>
                <a:ea typeface="微軟正黑體" panose="020B0604030504040204" pitchFamily="34" charset="-120"/>
              </a:rPr>
              <a:t>級）。 </a:t>
            </a:r>
            <a:r>
              <a:rPr lang="en-US" altLang="zh-TW" dirty="0">
                <a:latin typeface="微軟正黑體" panose="020B0604030504040204" pitchFamily="34" charset="-120"/>
                <a:ea typeface="微軟正黑體" panose="020B0604030504040204" pitchFamily="34" charset="-120"/>
              </a:rPr>
              <a:t>N-back</a:t>
            </a:r>
            <a:r>
              <a:rPr lang="zh-TW" altLang="en-US" dirty="0">
                <a:latin typeface="微軟正黑體" panose="020B0604030504040204" pitchFamily="34" charset="-120"/>
                <a:ea typeface="微軟正黑體" panose="020B0604030504040204" pitchFamily="34" charset="-120"/>
              </a:rPr>
              <a:t>任務組和</a:t>
            </a:r>
            <a:r>
              <a:rPr lang="en-US" altLang="zh-TW" dirty="0" err="1">
                <a:latin typeface="微軟正黑體" panose="020B0604030504040204" pitchFamily="34" charset="-120"/>
                <a:ea typeface="微軟正黑體" panose="020B0604030504040204" pitchFamily="34" charset="-120"/>
              </a:rPr>
              <a:t>SuRT</a:t>
            </a:r>
            <a:r>
              <a:rPr lang="zh-TW" altLang="en-US" dirty="0">
                <a:latin typeface="微軟正黑體" panose="020B0604030504040204" pitchFamily="34" charset="-120"/>
                <a:ea typeface="微軟正黑體" panose="020B0604030504040204" pitchFamily="34" charset="-120"/>
              </a:rPr>
              <a:t>組的參與者都完成了以下四個條件：</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沒有</a:t>
            </a:r>
            <a:r>
              <a:rPr lang="en-US" altLang="zh-TW" sz="1600" dirty="0">
                <a:latin typeface="微軟正黑體" panose="020B0604030504040204" pitchFamily="34" charset="-120"/>
                <a:ea typeface="微軟正黑體" panose="020B0604030504040204" pitchFamily="34" charset="-120"/>
              </a:rPr>
              <a:t>NDRT</a:t>
            </a:r>
            <a:r>
              <a:rPr lang="zh-TW" altLang="en-US" sz="1600" dirty="0">
                <a:latin typeface="微軟正黑體" panose="020B0604030504040204" pitchFamily="34" charset="-120"/>
                <a:ea typeface="微軟正黑體" panose="020B0604030504040204" pitchFamily="34" charset="-120"/>
              </a:rPr>
              <a:t>的自動駕駛（</a:t>
            </a:r>
            <a:r>
              <a:rPr lang="en-US" altLang="zh-TW" sz="1600" dirty="0">
                <a:latin typeface="微軟正黑體" panose="020B0604030504040204" pitchFamily="34" charset="-120"/>
                <a:ea typeface="微軟正黑體" panose="020B0604030504040204" pitchFamily="34" charset="-120"/>
              </a:rPr>
              <a:t>No-task condition</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簡單</a:t>
            </a:r>
            <a:r>
              <a:rPr lang="en-US" altLang="zh-TW" sz="1600" dirty="0">
                <a:latin typeface="微軟正黑體" panose="020B0604030504040204" pitchFamily="34" charset="-120"/>
                <a:ea typeface="微軟正黑體" panose="020B0604030504040204" pitchFamily="34" charset="-120"/>
              </a:rPr>
              <a:t>NDRT</a:t>
            </a:r>
            <a:r>
              <a:rPr lang="zh-TW" altLang="en-US" sz="1600" dirty="0">
                <a:latin typeface="微軟正黑體" panose="020B0604030504040204" pitchFamily="34" charset="-120"/>
                <a:ea typeface="微軟正黑體" panose="020B0604030504040204" pitchFamily="34" charset="-120"/>
              </a:rPr>
              <a:t>的自動駕駛（</a:t>
            </a:r>
            <a:r>
              <a:rPr lang="en-US" altLang="zh-TW" sz="1600" dirty="0">
                <a:latin typeface="微軟正黑體" panose="020B0604030504040204" pitchFamily="34" charset="-120"/>
                <a:ea typeface="微軟正黑體" panose="020B0604030504040204" pitchFamily="34" charset="-120"/>
              </a:rPr>
              <a:t>Easy condition</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困難的</a:t>
            </a:r>
            <a:r>
              <a:rPr lang="en-US" altLang="zh-TW" sz="1600" dirty="0">
                <a:latin typeface="微軟正黑體" panose="020B0604030504040204" pitchFamily="34" charset="-120"/>
                <a:ea typeface="微軟正黑體" panose="020B0604030504040204" pitchFamily="34" charset="-120"/>
              </a:rPr>
              <a:t>NDRT</a:t>
            </a:r>
            <a:r>
              <a:rPr lang="zh-TW" altLang="en-US" sz="1600" dirty="0">
                <a:latin typeface="微軟正黑體" panose="020B0604030504040204" pitchFamily="34" charset="-120"/>
                <a:ea typeface="微軟正黑體" panose="020B0604030504040204" pitchFamily="34" charset="-120"/>
              </a:rPr>
              <a:t>的自動駕駛（困難條件）</a:t>
            </a:r>
            <a:endParaRPr lang="en-US" altLang="zh-TW" sz="16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以及沒有</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的手動駕駛（手動條件）。</a:t>
            </a:r>
          </a:p>
        </p:txBody>
      </p:sp>
    </p:spTree>
    <p:extLst>
      <p:ext uri="{BB962C8B-B14F-4D97-AF65-F5344CB8AC3E}">
        <p14:creationId xmlns:p14="http://schemas.microsoft.com/office/powerpoint/2010/main" val="5315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7348594C-BD5B-461B-BD72-18628A9809F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在自動條件下，自動化系統以 </a:t>
            </a:r>
            <a:r>
              <a:rPr lang="en-US" altLang="zh-TW" dirty="0">
                <a:latin typeface="微軟正黑體" panose="020B0604030504040204" pitchFamily="34" charset="-120"/>
                <a:ea typeface="微軟正黑體" panose="020B0604030504040204" pitchFamily="34" charset="-120"/>
              </a:rPr>
              <a:t>80 </a:t>
            </a:r>
            <a:r>
              <a:rPr lang="zh-TW" altLang="en-US" dirty="0">
                <a:latin typeface="微軟正黑體" panose="020B0604030504040204" pitchFamily="34" charset="-120"/>
                <a:ea typeface="微軟正黑體" panose="020B0604030504040204" pitchFamily="34" charset="-120"/>
              </a:rPr>
              <a:t>公里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小時的速度在左側車道上行駛，以恆定的距離跟隨前車。平均車頭距離為 </a:t>
            </a:r>
            <a:r>
              <a:rPr lang="en-US" altLang="zh-TW" dirty="0">
                <a:latin typeface="微軟正黑體" panose="020B0604030504040204" pitchFamily="34" charset="-120"/>
                <a:ea typeface="微軟正黑體" panose="020B0604030504040204" pitchFamily="34" charset="-120"/>
              </a:rPr>
              <a:t>44.4 m</a:t>
            </a:r>
            <a:r>
              <a:rPr lang="zh-TW" altLang="en-US" dirty="0">
                <a:latin typeface="微軟正黑體" panose="020B0604030504040204" pitchFamily="34" charset="-120"/>
                <a:ea typeface="微軟正黑體" panose="020B0604030504040204" pitchFamily="34" charset="-120"/>
              </a:rPr>
              <a:t>（車頭時距為 </a:t>
            </a:r>
            <a:r>
              <a:rPr lang="en-US" altLang="zh-TW" dirty="0">
                <a:latin typeface="微軟正黑體" panose="020B0604030504040204" pitchFamily="34" charset="-120"/>
                <a:ea typeface="微軟正黑體" panose="020B0604030504040204" pitchFamily="34" charset="-120"/>
              </a:rPr>
              <a:t>2 s</a:t>
            </a:r>
            <a:r>
              <a:rPr lang="zh-TW" altLang="en-US" dirty="0">
                <a:latin typeface="微軟正黑體" panose="020B0604030504040204" pitchFamily="34" charset="-120"/>
                <a:ea typeface="微軟正黑體" panose="020B0604030504040204" pitchFamily="34" charset="-120"/>
              </a:rPr>
              <a:t>），前車速度從 </a:t>
            </a:r>
            <a:r>
              <a:rPr lang="en-US" altLang="zh-TW" dirty="0">
                <a:latin typeface="微軟正黑體" panose="020B0604030504040204" pitchFamily="34" charset="-120"/>
                <a:ea typeface="微軟正黑體" panose="020B0604030504040204" pitchFamily="34" charset="-120"/>
              </a:rPr>
              <a:t>79 km/h </a:t>
            </a:r>
            <a:r>
              <a:rPr lang="zh-TW" altLang="en-US" dirty="0">
                <a:latin typeface="微軟正黑體" panose="020B0604030504040204" pitchFamily="34" charset="-120"/>
                <a:ea typeface="微軟正黑體" panose="020B0604030504040204" pitchFamily="34" charset="-120"/>
              </a:rPr>
              <a:t>到 </a:t>
            </a:r>
            <a:r>
              <a:rPr lang="en-US" altLang="zh-TW" dirty="0">
                <a:latin typeface="微軟正黑體" panose="020B0604030504040204" pitchFamily="34" charset="-120"/>
                <a:ea typeface="微軟正黑體" panose="020B0604030504040204" pitchFamily="34" charset="-120"/>
              </a:rPr>
              <a:t>81 km/h </a:t>
            </a:r>
            <a:r>
              <a:rPr lang="zh-TW" altLang="en-US" dirty="0">
                <a:latin typeface="微軟正黑體" panose="020B0604030504040204" pitchFamily="34" charset="-120"/>
                <a:ea typeface="微軟正黑體" panose="020B0604030504040204" pitchFamily="34" charset="-120"/>
              </a:rPr>
              <a:t>不等。</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在手動條件下，參與者被指示以 </a:t>
            </a:r>
            <a:r>
              <a:rPr lang="en-US" altLang="zh-TW" dirty="0">
                <a:latin typeface="微軟正黑體" panose="020B0604030504040204" pitchFamily="34" charset="-120"/>
                <a:ea typeface="微軟正黑體" panose="020B0604030504040204" pitchFamily="34" charset="-120"/>
              </a:rPr>
              <a:t>80 km/h </a:t>
            </a:r>
            <a:r>
              <a:rPr lang="zh-TW" altLang="en-US" dirty="0">
                <a:latin typeface="微軟正黑體" panose="020B0604030504040204" pitchFamily="34" charset="-120"/>
                <a:ea typeface="微軟正黑體" panose="020B0604030504040204" pitchFamily="34" charset="-120"/>
              </a:rPr>
              <a:t>的速度在左側車道上行駛，並以恆定的距離（約 </a:t>
            </a:r>
            <a:r>
              <a:rPr lang="en-US" altLang="zh-TW" dirty="0">
                <a:latin typeface="微軟正黑體" panose="020B0604030504040204" pitchFamily="34" charset="-120"/>
                <a:ea typeface="微軟正黑體" panose="020B0604030504040204" pitchFamily="34" charset="-120"/>
              </a:rPr>
              <a:t>44.4 m</a:t>
            </a:r>
            <a:r>
              <a:rPr lang="zh-TW" altLang="en-US" dirty="0">
                <a:latin typeface="微軟正黑體" panose="020B0604030504040204" pitchFamily="34" charset="-120"/>
                <a:ea typeface="微軟正黑體" panose="020B0604030504040204" pitchFamily="34" charset="-120"/>
              </a:rPr>
              <a:t>）跟隨前車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在每種情況下，</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以大約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分鐘的間隔發生八次。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發出的是女性聲音（即“接管！”），並通過儀表板顯示屏上的圖標變化來指示。語音消息的長度約為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秒，而顯示的變化發生在消息的開始。自動化系統在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發生的同時停用。</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672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sp>
        <p:nvSpPr>
          <p:cNvPr id="2" name="文字版面配置區 1">
            <a:extLst>
              <a:ext uri="{FF2B5EF4-FFF2-40B4-BE49-F238E27FC236}">
                <a16:creationId xmlns:a16="http://schemas.microsoft.com/office/drawing/2014/main" id="{74C8B4EF-9D60-4712-A2CF-BABC4C977A07}"/>
              </a:ext>
            </a:extLst>
          </p:cNvPr>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在 </a:t>
            </a:r>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任務中，</a:t>
            </a:r>
            <a:r>
              <a:rPr lang="en-US" altLang="zh-TW" dirty="0">
                <a:latin typeface="微軟正黑體" panose="020B0604030504040204" pitchFamily="34" charset="-120"/>
                <a:ea typeface="微軟正黑體" panose="020B0604030504040204" pitchFamily="34" charset="-120"/>
              </a:rPr>
              <a:t> 0 </a:t>
            </a:r>
            <a:r>
              <a:rPr lang="zh-TW" altLang="en-US" dirty="0">
                <a:latin typeface="微軟正黑體" panose="020B0604030504040204" pitchFamily="34" charset="-120"/>
                <a:ea typeface="微軟正黑體" panose="020B0604030504040204" pitchFamily="34" charset="-120"/>
              </a:rPr>
              <a:t>到 </a:t>
            </a:r>
            <a:r>
              <a:rPr lang="en-US" altLang="zh-TW" dirty="0">
                <a:latin typeface="微軟正黑體" panose="020B0604030504040204" pitchFamily="34" charset="-120"/>
                <a:ea typeface="微軟正黑體" panose="020B0604030504040204" pitchFamily="34" charset="-120"/>
              </a:rPr>
              <a:t>9 </a:t>
            </a:r>
            <a:r>
              <a:rPr lang="zh-TW" altLang="en-US" dirty="0">
                <a:latin typeface="微軟正黑體" panose="020B0604030504040204" pitchFamily="34" charset="-120"/>
                <a:ea typeface="微軟正黑體" panose="020B0604030504040204" pitchFamily="34" charset="-120"/>
              </a:rPr>
              <a:t>之間的數字以女性聲音的隨機順序呈現，數字之間有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秒的間隔。</a:t>
            </a:r>
          </a:p>
        </p:txBody>
      </p:sp>
      <p:sp>
        <p:nvSpPr>
          <p:cNvPr id="4" name="文字版面配置區 3">
            <a:extLst>
              <a:ext uri="{FF2B5EF4-FFF2-40B4-BE49-F238E27FC236}">
                <a16:creationId xmlns:a16="http://schemas.microsoft.com/office/drawing/2014/main" id="{BE47E39F-C48B-4856-B615-5F18A5A77F46}"/>
              </a:ext>
            </a:extLst>
          </p:cNvPr>
          <p:cNvSpPr>
            <a:spLocks noGrp="1"/>
          </p:cNvSpPr>
          <p:nvPr>
            <p:ph type="body" idx="2"/>
          </p:nvPr>
        </p:nvSpPr>
        <p:spPr/>
        <p:txBody>
          <a:bodyPr/>
          <a:lstStyle/>
          <a:p>
            <a:r>
              <a:rPr lang="en-US" altLang="zh-TW" dirty="0" err="1">
                <a:latin typeface="微軟正黑體" panose="020B0604030504040204" pitchFamily="34" charset="-120"/>
                <a:ea typeface="微軟正黑體" panose="020B0604030504040204" pitchFamily="34" charset="-120"/>
              </a:rPr>
              <a:t>SuRT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內容如 </a:t>
            </a:r>
            <a:r>
              <a:rPr lang="en-US" altLang="zh-TW" dirty="0">
                <a:latin typeface="微軟正黑體" panose="020B0604030504040204" pitchFamily="34" charset="-120"/>
                <a:ea typeface="微軟正黑體" panose="020B0604030504040204" pitchFamily="34" charset="-120"/>
              </a:rPr>
              <a:t>ISO/TS 14198 (2012)</a:t>
            </a:r>
            <a:r>
              <a:rPr lang="zh-TW" altLang="en-US" dirty="0">
                <a:latin typeface="微軟正黑體" panose="020B0604030504040204" pitchFamily="34" charset="-120"/>
                <a:ea typeface="微軟正黑體" panose="020B0604030504040204" pitchFamily="34" charset="-120"/>
              </a:rPr>
              <a:t>，受測者被要求找到目標並儘可能快速準確地觸摸它。 </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pic>
        <p:nvPicPr>
          <p:cNvPr id="24" name="圖片 23">
            <a:extLst>
              <a:ext uri="{FF2B5EF4-FFF2-40B4-BE49-F238E27FC236}">
                <a16:creationId xmlns:a16="http://schemas.microsoft.com/office/drawing/2014/main" id="{3B08BD4A-6ADE-4271-B4A1-B1CC890B083E}"/>
              </a:ext>
            </a:extLst>
          </p:cNvPr>
          <p:cNvPicPr>
            <a:picLocks noChangeAspect="1"/>
          </p:cNvPicPr>
          <p:nvPr/>
        </p:nvPicPr>
        <p:blipFill>
          <a:blip r:embed="rId3"/>
          <a:stretch>
            <a:fillRect/>
          </a:stretch>
        </p:blipFill>
        <p:spPr>
          <a:xfrm>
            <a:off x="1461751" y="3040160"/>
            <a:ext cx="2056149" cy="2103340"/>
          </a:xfrm>
          <a:prstGeom prst="rect">
            <a:avLst/>
          </a:prstGeom>
        </p:spPr>
      </p:pic>
      <p:pic>
        <p:nvPicPr>
          <p:cNvPr id="25" name="圖片 24">
            <a:extLst>
              <a:ext uri="{FF2B5EF4-FFF2-40B4-BE49-F238E27FC236}">
                <a16:creationId xmlns:a16="http://schemas.microsoft.com/office/drawing/2014/main" id="{6B1B3289-0F79-4D5F-A20D-503C73D52517}"/>
              </a:ext>
            </a:extLst>
          </p:cNvPr>
          <p:cNvPicPr>
            <a:picLocks noChangeAspect="1"/>
          </p:cNvPicPr>
          <p:nvPr/>
        </p:nvPicPr>
        <p:blipFill>
          <a:blip r:embed="rId4"/>
          <a:stretch>
            <a:fillRect/>
          </a:stretch>
        </p:blipFill>
        <p:spPr>
          <a:xfrm>
            <a:off x="5193176" y="3040160"/>
            <a:ext cx="1579299" cy="2103340"/>
          </a:xfrm>
          <a:prstGeom prst="rect">
            <a:avLst/>
          </a:prstGeom>
        </p:spPr>
      </p:pic>
    </p:spTree>
    <p:extLst>
      <p:ext uri="{BB962C8B-B14F-4D97-AF65-F5344CB8AC3E}">
        <p14:creationId xmlns:p14="http://schemas.microsoft.com/office/powerpoint/2010/main" val="379479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6" name="文字版面配置區 5">
            <a:extLst>
              <a:ext uri="{FF2B5EF4-FFF2-40B4-BE49-F238E27FC236}">
                <a16:creationId xmlns:a16="http://schemas.microsoft.com/office/drawing/2014/main" id="{2B46F49F-1C3F-4B75-9A86-B7930B803F88}"/>
              </a:ext>
            </a:extLst>
          </p:cNvPr>
          <p:cNvSpPr>
            <a:spLocks noGrp="1"/>
          </p:cNvSpPr>
          <p:nvPr>
            <p:ph type="body" idx="1"/>
          </p:nvPr>
        </p:nvSpPr>
        <p:spPr>
          <a:xfrm>
            <a:off x="814274" y="1537988"/>
            <a:ext cx="6803725" cy="2724300"/>
          </a:xfrm>
        </p:spPr>
        <p:txBody>
          <a:bodyPr/>
          <a:lstStyle/>
          <a:p>
            <a:r>
              <a:rPr lang="zh-TW" altLang="en-US" dirty="0">
                <a:latin typeface="微軟正黑體" panose="020B0604030504040204" pitchFamily="34" charset="-120"/>
                <a:ea typeface="微軟正黑體" panose="020B0604030504040204" pitchFamily="34" charset="-120"/>
              </a:rPr>
              <a:t>分析了以下性能指標：駕駛員響應時間、駕駛員轉向操作方差、車道交叉時達到最大轉向角的時間、最大轉向角、達到最大轉向角的轉向操作速度、障礙車輛開始時的時間裕度轉向、越過車道障礙車輛的時間裕度、越過車道後 </a:t>
            </a:r>
            <a:r>
              <a:rPr lang="en-US" altLang="zh-TW" dirty="0">
                <a:latin typeface="微軟正黑體" panose="020B0604030504040204" pitchFamily="34" charset="-120"/>
                <a:ea typeface="微軟正黑體" panose="020B0604030504040204" pitchFamily="34" charset="-120"/>
              </a:rPr>
              <a:t>5 s </a:t>
            </a:r>
            <a:r>
              <a:rPr lang="zh-TW" altLang="en-US" dirty="0">
                <a:latin typeface="微軟正黑體" panose="020B0604030504040204" pitchFamily="34" charset="-120"/>
                <a:ea typeface="微軟正黑體" panose="020B0604030504040204" pitchFamily="34" charset="-120"/>
              </a:rPr>
              <a:t>內車輛橫向位置的標準差。</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228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8FE7C95A-CC33-407A-BF71-8CE781C05033}"/>
              </a:ext>
            </a:extLst>
          </p:cNvPr>
          <p:cNvSpPr txBox="1">
            <a:spLocks/>
          </p:cNvSpPr>
          <p:nvPr/>
        </p:nvSpPr>
        <p:spPr>
          <a:xfrm>
            <a:off x="293683" y="1416005"/>
            <a:ext cx="8850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計算了四個時間點：</a:t>
            </a:r>
            <a:endParaRPr lang="en-US" altLang="zh-TW" dirty="0">
              <a:latin typeface="微軟正黑體" panose="020B0604030504040204" pitchFamily="34" charset="-120"/>
              <a:ea typeface="微軟正黑體" panose="020B0604030504040204" pitchFamily="34" charset="-120"/>
            </a:endParaRPr>
          </a:p>
          <a:p>
            <a:pPr marL="558800" lvl="1" indent="0">
              <a:buNone/>
            </a:pP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）從 </a:t>
            </a:r>
            <a:r>
              <a:rPr lang="en-US" altLang="zh-TW" sz="1800" dirty="0">
                <a:latin typeface="微軟正黑體" panose="020B0604030504040204" pitchFamily="34" charset="-120"/>
                <a:ea typeface="微軟正黑體" panose="020B0604030504040204" pitchFamily="34" charset="-120"/>
              </a:rPr>
              <a:t>TOR </a:t>
            </a:r>
            <a:r>
              <a:rPr lang="zh-TW" altLang="en-US" sz="1800" dirty="0">
                <a:latin typeface="微軟正黑體" panose="020B0604030504040204" pitchFamily="34" charset="-120"/>
                <a:ea typeface="微軟正黑體" panose="020B0604030504040204" pitchFamily="34" charset="-120"/>
              </a:rPr>
              <a:t>到轉向啟動的響應時間（以下稱為“響應時間”</a:t>
            </a:r>
            <a:endParaRPr lang="en-US" altLang="zh-TW" sz="1800" dirty="0">
              <a:latin typeface="微軟正黑體" panose="020B0604030504040204" pitchFamily="34" charset="-120"/>
              <a:ea typeface="微軟正黑體" panose="020B0604030504040204" pitchFamily="34" charset="-120"/>
            </a:endParaRPr>
          </a:p>
          <a:p>
            <a:pPr marL="558800" lvl="1" indent="0">
              <a:buNone/>
            </a:pP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）從轉向啟動到車道交叉的時間</a:t>
            </a:r>
            <a:endParaRPr lang="en-US" altLang="zh-TW" sz="1800" dirty="0">
              <a:latin typeface="微軟正黑體" panose="020B0604030504040204" pitchFamily="34" charset="-120"/>
              <a:ea typeface="微軟正黑體" panose="020B0604030504040204" pitchFamily="34" charset="-120"/>
            </a:endParaRPr>
          </a:p>
          <a:p>
            <a:pPr marL="558800" lvl="1" indent="0">
              <a:buNone/>
            </a:pP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）從轉向開始到車道交叉的轉向角變化</a:t>
            </a:r>
            <a:endParaRPr lang="en-US" altLang="zh-TW" sz="1800" dirty="0">
              <a:latin typeface="微軟正黑體" panose="020B0604030504040204" pitchFamily="34" charset="-120"/>
              <a:ea typeface="微軟正黑體" panose="020B0604030504040204" pitchFamily="34" charset="-120"/>
            </a:endParaRPr>
          </a:p>
          <a:p>
            <a:pPr marL="558800" lvl="1" indent="0">
              <a:buNone/>
            </a:pP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）車道交叉後的轉向角變化，在車道交叉後 </a:t>
            </a:r>
            <a:r>
              <a:rPr lang="en-US" altLang="zh-TW" sz="1800" dirty="0">
                <a:latin typeface="微軟正黑體" panose="020B0604030504040204" pitchFamily="34" charset="-120"/>
                <a:ea typeface="微軟正黑體" panose="020B0604030504040204" pitchFamily="34" charset="-120"/>
              </a:rPr>
              <a:t>5 s </a:t>
            </a:r>
            <a:r>
              <a:rPr lang="zh-TW" altLang="en-US" sz="1800" dirty="0">
                <a:latin typeface="微軟正黑體" panose="020B0604030504040204" pitchFamily="34" charset="-120"/>
                <a:ea typeface="微軟正黑體" panose="020B0604030504040204" pitchFamily="34" charset="-120"/>
              </a:rPr>
              <a:t>計算。</a:t>
            </a:r>
          </a:p>
        </p:txBody>
      </p:sp>
      <p:pic>
        <p:nvPicPr>
          <p:cNvPr id="21" name="圖片 20">
            <a:extLst>
              <a:ext uri="{FF2B5EF4-FFF2-40B4-BE49-F238E27FC236}">
                <a16:creationId xmlns:a16="http://schemas.microsoft.com/office/drawing/2014/main" id="{CFD541C9-1483-453F-B4DA-CDA468A5F1BD}"/>
              </a:ext>
            </a:extLst>
          </p:cNvPr>
          <p:cNvPicPr>
            <a:picLocks noChangeAspect="1"/>
          </p:cNvPicPr>
          <p:nvPr/>
        </p:nvPicPr>
        <p:blipFill>
          <a:blip r:embed="rId3"/>
          <a:stretch>
            <a:fillRect/>
          </a:stretch>
        </p:blipFill>
        <p:spPr>
          <a:xfrm>
            <a:off x="1268559" y="3581400"/>
            <a:ext cx="5462441" cy="1562100"/>
          </a:xfrm>
          <a:prstGeom prst="rect">
            <a:avLst/>
          </a:prstGeom>
        </p:spPr>
      </p:pic>
    </p:spTree>
    <p:extLst>
      <p:ext uri="{BB962C8B-B14F-4D97-AF65-F5344CB8AC3E}">
        <p14:creationId xmlns:p14="http://schemas.microsoft.com/office/powerpoint/2010/main" val="53322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393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93365AB3-883E-445C-BD29-4FB613F66530}"/>
              </a:ext>
            </a:extLst>
          </p:cNvPr>
          <p:cNvSpPr txBox="1">
            <a:spLocks/>
          </p:cNvSpPr>
          <p:nvPr/>
        </p:nvSpPr>
        <p:spPr>
          <a:xfrm>
            <a:off x="293683" y="1416005"/>
            <a:ext cx="8850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在困難條件下的準確度顯著低於在簡單條件下（</a:t>
            </a:r>
            <a:r>
              <a:rPr lang="en-US" altLang="zh-TW" dirty="0">
                <a:latin typeface="微軟正黑體" panose="020B0604030504040204" pitchFamily="34" charset="-120"/>
                <a:ea typeface="微軟正黑體" panose="020B0604030504040204" pitchFamily="34" charset="-120"/>
              </a:rPr>
              <a:t>t = 2.64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df = 20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0.0157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的主觀難度 困難條件下駕駛相關任務顯著高於簡單條件下（</a:t>
            </a:r>
            <a:r>
              <a:rPr lang="en-US" altLang="zh-TW" dirty="0">
                <a:latin typeface="微軟正黑體" panose="020B0604030504040204" pitchFamily="34" charset="-120"/>
                <a:ea typeface="微軟正黑體" panose="020B0604030504040204" pitchFamily="34" charset="-120"/>
              </a:rPr>
              <a:t>t =-7.72,df=27,p=0.0176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SuRT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任務組的結果與 </a:t>
            </a:r>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任務組的結果相同：在困難條件下</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的準確性顯著低於簡單條件（</a:t>
            </a:r>
            <a:r>
              <a:rPr lang="en-US" altLang="zh-TW" dirty="0">
                <a:latin typeface="微軟正黑體" panose="020B0604030504040204" pitchFamily="34" charset="-120"/>
                <a:ea typeface="微軟正黑體" panose="020B0604030504040204" pitchFamily="34" charset="-120"/>
              </a:rPr>
              <a:t>t = 52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df = 9</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0.0176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的主觀難度在困難條件下顯著高於簡單條件（</a:t>
            </a:r>
            <a:r>
              <a:rPr lang="en-US" altLang="zh-TW" dirty="0">
                <a:latin typeface="微軟正黑體" panose="020B0604030504040204" pitchFamily="34" charset="-120"/>
                <a:ea typeface="微軟正黑體" panose="020B0604030504040204" pitchFamily="34" charset="-120"/>
              </a:rPr>
              <a:t>t =-9.61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df=31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p&lt;0.0001</a:t>
            </a:r>
            <a:r>
              <a:rPr lang="zh-TW" altLang="en-US"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1FC4AB3C-0882-43FE-992B-91CF3D4474D5}"/>
              </a:ext>
            </a:extLst>
          </p:cNvPr>
          <p:cNvPicPr>
            <a:picLocks noChangeAspect="1"/>
          </p:cNvPicPr>
          <p:nvPr/>
        </p:nvPicPr>
        <p:blipFill>
          <a:blip r:embed="rId3"/>
          <a:stretch>
            <a:fillRect/>
          </a:stretch>
        </p:blipFill>
        <p:spPr>
          <a:xfrm>
            <a:off x="1768851" y="3571168"/>
            <a:ext cx="4479550" cy="1592874"/>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93365AB3-883E-445C-BD29-4FB613F6653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更大的</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難度與從轉向開始到車道交叉的時間增加顯著相關（</a:t>
            </a:r>
            <a:r>
              <a:rPr lang="en-US" altLang="zh-TW" dirty="0">
                <a:latin typeface="微軟正黑體" panose="020B0604030504040204" pitchFamily="34" charset="-120"/>
                <a:ea typeface="微軟正黑體" panose="020B0604030504040204" pitchFamily="34" charset="-120"/>
              </a:rPr>
              <a:t>β = 295.7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z = 2.45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0.014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3C)</a:t>
            </a:r>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難度與車道交叉處障礙車輛的時間裕度減少顯著相關 </a:t>
            </a:r>
            <a:r>
              <a:rPr lang="en-US" altLang="zh-TW" dirty="0">
                <a:latin typeface="微軟正黑體" panose="020B0604030504040204" pitchFamily="34" charset="-120"/>
                <a:ea typeface="微軟正黑體" panose="020B0604030504040204" pitchFamily="34" charset="-120"/>
              </a:rPr>
              <a:t>(β=0.012,z=1.71,p=0.08; 3h)</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72DB3012-532A-4995-A6C5-A441AF5118EA}"/>
              </a:ext>
            </a:extLst>
          </p:cNvPr>
          <p:cNvPicPr>
            <a:picLocks noChangeAspect="1"/>
          </p:cNvPicPr>
          <p:nvPr/>
        </p:nvPicPr>
        <p:blipFill>
          <a:blip r:embed="rId3"/>
          <a:stretch>
            <a:fillRect/>
          </a:stretch>
        </p:blipFill>
        <p:spPr>
          <a:xfrm>
            <a:off x="1102262" y="3078099"/>
            <a:ext cx="2121200" cy="1834551"/>
          </a:xfrm>
          <a:prstGeom prst="rect">
            <a:avLst/>
          </a:prstGeom>
        </p:spPr>
      </p:pic>
      <p:pic>
        <p:nvPicPr>
          <p:cNvPr id="22" name="圖片 21">
            <a:extLst>
              <a:ext uri="{FF2B5EF4-FFF2-40B4-BE49-F238E27FC236}">
                <a16:creationId xmlns:a16="http://schemas.microsoft.com/office/drawing/2014/main" id="{00EE6D64-92C9-4D7F-AD28-C2B4447FF9AC}"/>
              </a:ext>
            </a:extLst>
          </p:cNvPr>
          <p:cNvPicPr>
            <a:picLocks noChangeAspect="1"/>
          </p:cNvPicPr>
          <p:nvPr/>
        </p:nvPicPr>
        <p:blipFill>
          <a:blip r:embed="rId4"/>
          <a:stretch>
            <a:fillRect/>
          </a:stretch>
        </p:blipFill>
        <p:spPr>
          <a:xfrm>
            <a:off x="3955841" y="3013166"/>
            <a:ext cx="2121200" cy="1839626"/>
          </a:xfrm>
          <a:prstGeom prst="rect">
            <a:avLst/>
          </a:prstGeom>
        </p:spPr>
      </p:pic>
    </p:spTree>
    <p:extLst>
      <p:ext uri="{BB962C8B-B14F-4D97-AF65-F5344CB8AC3E}">
        <p14:creationId xmlns:p14="http://schemas.microsoft.com/office/powerpoint/2010/main" val="424474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93365AB3-883E-445C-BD29-4FB613F6653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的更大主觀難度與響應時間縮短顯著相關（</a:t>
            </a:r>
            <a:r>
              <a:rPr lang="en-US" altLang="zh-TW" i="1" dirty="0">
                <a:latin typeface="微軟正黑體" panose="020B0604030504040204" pitchFamily="34" charset="-120"/>
                <a:ea typeface="微軟正黑體" panose="020B0604030504040204" pitchFamily="34" charset="-120"/>
              </a:rPr>
              <a:t>β</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-95.6</a:t>
            </a:r>
            <a:r>
              <a:rPr lang="zh-TW" altLang="en-US" dirty="0">
                <a:latin typeface="微軟正黑體" panose="020B0604030504040204" pitchFamily="34" charset="-120"/>
                <a:ea typeface="微軟正黑體" panose="020B0604030504040204" pitchFamily="34" charset="-120"/>
              </a:rPr>
              <a:t>，</a:t>
            </a:r>
            <a:r>
              <a:rPr lang="en-US" altLang="zh-TW" i="1"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-2.19</a:t>
            </a:r>
            <a:r>
              <a:rPr lang="zh-TW" altLang="en-US" dirty="0">
                <a:latin typeface="微軟正黑體" panose="020B0604030504040204" pitchFamily="34" charset="-120"/>
                <a:ea typeface="微軟正黑體" panose="020B0604030504040204" pitchFamily="34" charset="-120"/>
              </a:rPr>
              <a:t>，</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0.028</a:t>
            </a:r>
            <a:r>
              <a:rPr lang="zh-TW" altLang="en-US" dirty="0">
                <a:latin typeface="微軟正黑體" panose="020B0604030504040204" pitchFamily="34" charset="-120"/>
                <a:ea typeface="微軟正黑體" panose="020B0604030504040204" pitchFamily="34" charset="-120"/>
              </a:rPr>
              <a:t>）從轉向開始到車道交叉的時間增加（</a:t>
            </a:r>
            <a:r>
              <a:rPr lang="en-US" altLang="zh-TW" i="1" dirty="0">
                <a:latin typeface="微軟正黑體" panose="020B0604030504040204" pitchFamily="34" charset="-120"/>
                <a:ea typeface="微軟正黑體" panose="020B0604030504040204" pitchFamily="34" charset="-120"/>
              </a:rPr>
              <a:t>β</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126.8</a:t>
            </a:r>
            <a:r>
              <a:rPr lang="zh-TW" altLang="en-US" dirty="0">
                <a:latin typeface="微軟正黑體" panose="020B0604030504040204" pitchFamily="34" charset="-120"/>
                <a:ea typeface="微軟正黑體" panose="020B0604030504040204" pitchFamily="34" charset="-120"/>
              </a:rPr>
              <a:t>，</a:t>
            </a:r>
            <a:r>
              <a:rPr lang="en-US" altLang="zh-TW" i="1"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2.87</a:t>
            </a:r>
            <a:r>
              <a:rPr lang="zh-TW" altLang="en-US" dirty="0">
                <a:latin typeface="微軟正黑體" panose="020B0604030504040204" pitchFamily="34" charset="-120"/>
                <a:ea typeface="微軟正黑體" panose="020B0604030504040204" pitchFamily="34" charset="-120"/>
              </a:rPr>
              <a:t>，</a:t>
            </a:r>
            <a:r>
              <a:rPr lang="en-US" altLang="zh-TW" i="1" dirty="0">
                <a:latin typeface="微軟正黑體" panose="020B0604030504040204" pitchFamily="34" charset="-120"/>
                <a:ea typeface="微軟正黑體" panose="020B0604030504040204" pitchFamily="34" charset="-120"/>
              </a:rPr>
              <a:t>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0.004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發現 </a:t>
            </a:r>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任務的高主觀難度與該時間過程中響應時間縮短之間存在關係。發現 </a:t>
            </a:r>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任務的高主觀難度與該時間過程中轉向角變化增加有關。</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049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93556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B0F4528A-1C9A-40DB-8B1F-7A72CE7B3C3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任務的難度會在駕駛員完成關鍵安全動作（即，在本研究中，車道交叉）之前影響駕駛性能，而不是而不是在他們完成這些動作之後。</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任務切換是必要的（</a:t>
            </a:r>
            <a:r>
              <a:rPr lang="en-US" altLang="zh-TW" dirty="0" err="1">
                <a:latin typeface="微軟正黑體" panose="020B0604030504040204" pitchFamily="34" charset="-120"/>
                <a:ea typeface="微軟正黑體" panose="020B0604030504040204" pitchFamily="34" charset="-120"/>
              </a:rPr>
              <a:t>Monsell</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2003 </a:t>
            </a:r>
            <a:r>
              <a:rPr lang="zh-TW" altLang="en-US" dirty="0">
                <a:latin typeface="微軟正黑體" panose="020B0604030504040204" pitchFamily="34" charset="-120"/>
                <a:ea typeface="微軟正黑體" panose="020B0604030504040204" pitchFamily="34" charset="-120"/>
              </a:rPr>
              <a:t>年）。不同類型的任務（從認知任務到視覺手動任務）之間的轉換成本（即在任務切換後立即響應較慢）可能導致迴避操作在完成迴避操作之前延遲。</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任務和 </a:t>
            </a:r>
            <a:r>
              <a:rPr lang="en-US" altLang="zh-TW" dirty="0" err="1">
                <a:latin typeface="微軟正黑體" panose="020B0604030504040204" pitchFamily="34" charset="-120"/>
                <a:ea typeface="微軟正黑體" panose="020B0604030504040204" pitchFamily="34" charset="-120"/>
              </a:rPr>
              <a:t>SuRT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組的結果表明，兩種</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的高度分心導致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後轉向開始前的響應時間減少。</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028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B0F4528A-1C9A-40DB-8B1F-7A72CE7B3C3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2100" dirty="0" err="1">
                <a:latin typeface="微軟正黑體" panose="020B0604030504040204" pitchFamily="34" charset="-120"/>
                <a:ea typeface="微軟正黑體" panose="020B0604030504040204" pitchFamily="34" charset="-120"/>
              </a:rPr>
              <a:t>Happee</a:t>
            </a:r>
            <a:r>
              <a:rPr lang="zh-TW" altLang="en-US" sz="2100" dirty="0">
                <a:latin typeface="微軟正黑體" panose="020B0604030504040204" pitchFamily="34" charset="-120"/>
                <a:ea typeface="微軟正黑體" panose="020B0604030504040204" pitchFamily="34" charset="-120"/>
              </a:rPr>
              <a:t> </a:t>
            </a:r>
            <a:r>
              <a:rPr lang="en-US" altLang="zh-TW" sz="2100" dirty="0">
                <a:latin typeface="微軟正黑體" panose="020B0604030504040204" pitchFamily="34" charset="-120"/>
                <a:ea typeface="微軟正黑體" panose="020B0604030504040204" pitchFamily="34" charset="-120"/>
              </a:rPr>
              <a:t>et al.(</a:t>
            </a:r>
            <a:r>
              <a:rPr lang="en-US" altLang="zh-TW" dirty="0">
                <a:latin typeface="微軟正黑體" panose="020B0604030504040204" pitchFamily="34" charset="-120"/>
                <a:ea typeface="微軟正黑體" panose="020B0604030504040204" pitchFamily="34" charset="-120"/>
              </a:rPr>
              <a:t>2017) </a:t>
            </a:r>
            <a:r>
              <a:rPr lang="zh-TW" altLang="en-US" dirty="0">
                <a:latin typeface="微軟正黑體" panose="020B0604030504040204" pitchFamily="34" charset="-120"/>
                <a:ea typeface="微軟正黑體" panose="020B0604030504040204" pitchFamily="34" charset="-120"/>
              </a:rPr>
              <a:t>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和障礙物之間使用了 </a:t>
            </a:r>
            <a:r>
              <a:rPr lang="en-US" altLang="zh-TW" dirty="0">
                <a:latin typeface="微軟正黑體" panose="020B0604030504040204" pitchFamily="34" charset="-120"/>
                <a:ea typeface="微軟正黑體" panose="020B0604030504040204" pitchFamily="34" charset="-120"/>
              </a:rPr>
              <a:t>7 </a:t>
            </a:r>
            <a:r>
              <a:rPr lang="zh-TW" altLang="en-US" dirty="0">
                <a:latin typeface="微軟正黑體" panose="020B0604030504040204" pitchFamily="34" charset="-120"/>
                <a:ea typeface="微軟正黑體" panose="020B0604030504040204" pitchFamily="34" charset="-120"/>
              </a:rPr>
              <a:t>秒的時間預算，而本實驗使用了 </a:t>
            </a:r>
            <a:r>
              <a:rPr lang="en-US" altLang="zh-TW" dirty="0">
                <a:latin typeface="微軟正黑體" panose="020B0604030504040204" pitchFamily="34" charset="-120"/>
                <a:ea typeface="微軟正黑體" panose="020B0604030504040204" pitchFamily="34" charset="-120"/>
              </a:rPr>
              <a:t>6 </a:t>
            </a:r>
            <a:r>
              <a:rPr lang="zh-TW" altLang="en-US" dirty="0">
                <a:latin typeface="微軟正黑體" panose="020B0604030504040204" pitchFamily="34" charset="-120"/>
                <a:ea typeface="微軟正黑體" panose="020B0604030504040204" pitchFamily="34" charset="-120"/>
              </a:rPr>
              <a:t>秒。過渡過程中較小的時間裕度可能增強了 </a:t>
            </a:r>
            <a:r>
              <a:rPr lang="en-US" altLang="zh-TW" dirty="0" err="1">
                <a:latin typeface="微軟正黑體" panose="020B0604030504040204" pitchFamily="34" charset="-120"/>
                <a:ea typeface="微軟正黑體" panose="020B0604030504040204" pitchFamily="34" charset="-120"/>
              </a:rPr>
              <a:t>SuRT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任務中視覺分心的效果，在車道交叉後車輛穩定性降低。</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認知分心對駕駛表現的影響可以抵消視覺分心的影響（</a:t>
            </a:r>
            <a:r>
              <a:rPr lang="en-US" altLang="zh-TW" dirty="0">
                <a:latin typeface="微軟正黑體" panose="020B0604030504040204" pitchFamily="34" charset="-120"/>
                <a:ea typeface="微軟正黑體" panose="020B0604030504040204" pitchFamily="34" charset="-120"/>
              </a:rPr>
              <a:t>He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）。因此，未來的自動駕駛研究需要比較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後僅發生認知分心、僅發生視覺分心以及認知和視覺分心同時發生時的駕駛性能。</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N-back</a:t>
            </a:r>
            <a:r>
              <a:rPr lang="zh-TW" altLang="en-US" dirty="0">
                <a:latin typeface="微軟正黑體" panose="020B0604030504040204" pitchFamily="34" charset="-120"/>
                <a:ea typeface="微軟正黑體" panose="020B0604030504040204" pitchFamily="34" charset="-120"/>
              </a:rPr>
              <a:t>組和</a:t>
            </a:r>
            <a:r>
              <a:rPr lang="en-US" altLang="zh-TW" dirty="0" err="1">
                <a:latin typeface="微軟正黑體" panose="020B0604030504040204" pitchFamily="34" charset="-120"/>
                <a:ea typeface="微軟正黑體" panose="020B0604030504040204" pitchFamily="34" charset="-120"/>
              </a:rPr>
              <a:t>SuRT</a:t>
            </a:r>
            <a:r>
              <a:rPr lang="zh-TW" altLang="en-US" dirty="0">
                <a:latin typeface="微軟正黑體" panose="020B0604030504040204" pitchFamily="34" charset="-120"/>
                <a:ea typeface="微軟正黑體" panose="020B0604030504040204" pitchFamily="34" charset="-120"/>
              </a:rPr>
              <a:t>組的所有參與者都成功避免了故障車，表明本研究中關鍵事件的難度相對較低。如果參與者在自動駕駛期間執行更困難的</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，則可能會產生不同的結果。</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C628F915-6907-41FC-9FA1-A371AF19F0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自動駕駛有望減少當今由人為錯誤造成的車禍數量。然而，自動駕駛也引發了潛在的安全問題。一個這樣的問題是自動駕駛系統仍然無法響應車輛可能遇到的每一種情況。</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當自動駕駛系統超出其操作設計範圍時，駕駛員必須控制車輛以響應接管請求 </a:t>
            </a:r>
            <a:r>
              <a:rPr lang="en-US" altLang="zh-TW" dirty="0">
                <a:latin typeface="微軟正黑體" panose="020B0604030504040204" pitchFamily="34" charset="-120"/>
                <a:ea typeface="微軟正黑體" panose="020B0604030504040204" pitchFamily="34" charset="-120"/>
              </a:rPr>
              <a:t>(TOR)</a:t>
            </a:r>
            <a:r>
              <a:rPr lang="zh-TW" altLang="en-US" dirty="0">
                <a:latin typeface="微軟正黑體" panose="020B0604030504040204" pitchFamily="34" charset="-120"/>
                <a:ea typeface="微軟正黑體" panose="020B0604030504040204" pitchFamily="34" charset="-120"/>
              </a:rPr>
              <a:t>。然而，先前對自動駕駛的研究表明，在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之後，手動駕駛性能下降（</a:t>
            </a:r>
            <a:r>
              <a:rPr lang="en-US" altLang="zh-TW" dirty="0" err="1">
                <a:latin typeface="微軟正黑體" panose="020B0604030504040204" pitchFamily="34" charset="-120"/>
                <a:ea typeface="微軟正黑體" panose="020B0604030504040204" pitchFamily="34" charset="-120"/>
              </a:rPr>
              <a:t>Merat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Jamson</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2009</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Dambock</a:t>
            </a:r>
            <a:r>
              <a:rPr lang="en-US" altLang="zh-TW" dirty="0">
                <a:latin typeface="微軟正黑體" panose="020B0604030504040204" pitchFamily="34" charset="-120"/>
                <a:ea typeface="微軟正黑體" panose="020B0604030504040204" pitchFamily="34" charset="-120"/>
              </a:rPr>
              <a:t> et al., 2013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Strand et al., 2014</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Radlmayr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Radlmayr</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al.(2014) </a:t>
            </a:r>
            <a:r>
              <a:rPr lang="zh-TW" altLang="en-US" dirty="0">
                <a:latin typeface="微軟正黑體" panose="020B0604030504040204" pitchFamily="34" charset="-120"/>
                <a:ea typeface="微軟正黑體" panose="020B0604030504040204" pitchFamily="34" charset="-120"/>
              </a:rPr>
              <a:t>在自動駕駛和手動駕駛場景中，在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之後的事件測量了駕駛性能。與手動駕駛相比，駕駛員在自動駕駛中變道或轉向所需的時間更長。這表明自動駕駛中偶爾的接管可能會導致駕駛員陷入不安全的境地。</a:t>
            </a: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ADDA8179-8E18-4335-93CB-4AF066F0AAA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已知的狀態：</a:t>
            </a:r>
            <a:endParaRPr lang="en-US" altLang="zh-TW"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駕駛員了解駕駛員車輛周圍的道路交通環境</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駕駛員僅了解前車的運動</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駕駛員掃視前方駕駛場景，包括領先的車輛，但關注其他事情，而不是監控前方場景（</a:t>
            </a:r>
            <a:r>
              <a:rPr lang="en-US" altLang="zh-TW" sz="1600" dirty="0">
                <a:latin typeface="微軟正黑體" panose="020B0604030504040204" pitchFamily="34" charset="-120"/>
                <a:ea typeface="微軟正黑體" panose="020B0604030504040204" pitchFamily="34" charset="-120"/>
              </a:rPr>
              <a:t>mind-off-road</a:t>
            </a:r>
            <a:r>
              <a:rPr lang="zh-TW" altLang="en-US" sz="1600" dirty="0">
                <a:latin typeface="微軟正黑體" panose="020B0604030504040204" pitchFamily="34" charset="-120"/>
                <a:ea typeface="微軟正黑體" panose="020B0604030504040204" pitchFamily="34" charset="-120"/>
              </a:rPr>
              <a:t>狀態）</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駕駛員不看前方場景並且視線遠離車道（</a:t>
            </a:r>
            <a:r>
              <a:rPr lang="en-US" altLang="zh-TW" sz="1600" dirty="0">
                <a:latin typeface="微軟正黑體" panose="020B0604030504040204" pitchFamily="34" charset="-120"/>
                <a:ea typeface="微軟正黑體" panose="020B0604030504040204" pitchFamily="34" charset="-120"/>
              </a:rPr>
              <a:t>eyes-off-road</a:t>
            </a:r>
            <a:r>
              <a:rPr lang="zh-TW" altLang="en-US" sz="1600" dirty="0">
                <a:latin typeface="微軟正黑體" panose="020B0604030504040204" pitchFamily="34" charset="-120"/>
                <a:ea typeface="微軟正黑體" panose="020B0604030504040204" pitchFamily="34" charset="-120"/>
              </a:rPr>
              <a:t>州；國家公路交通安全管理局，</a:t>
            </a:r>
            <a:r>
              <a:rPr lang="en-US" altLang="zh-TW" sz="1600" dirty="0">
                <a:latin typeface="微軟正黑體" panose="020B0604030504040204" pitchFamily="34" charset="-120"/>
                <a:ea typeface="微軟正黑體" panose="020B0604030504040204" pitchFamily="34" charset="-120"/>
              </a:rPr>
              <a:t>2012 </a:t>
            </a:r>
            <a:r>
              <a:rPr lang="zh-TW" altLang="en-US" sz="1600" dirty="0">
                <a:latin typeface="微軟正黑體" panose="020B0604030504040204" pitchFamily="34" charset="-120"/>
                <a:ea typeface="微軟正黑體" panose="020B0604030504040204" pitchFamily="34" charset="-120"/>
              </a:rPr>
              <a:t>年）</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zh-TW" altLang="en-US" sz="1600" dirty="0">
                <a:latin typeface="微軟正黑體" panose="020B0604030504040204" pitchFamily="34" charset="-120"/>
                <a:ea typeface="微軟正黑體" panose="020B0604030504040204" pitchFamily="34" charset="-120"/>
              </a:rPr>
              <a:t>駕駛員的眼睛沒有保持適當的睜開（困倦狀態）。</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ADDA8179-8E18-4335-93CB-4AF066F0AAA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狀態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(2) </a:t>
            </a:r>
            <a:r>
              <a:rPr lang="zh-TW" altLang="en-US" dirty="0">
                <a:latin typeface="微軟正黑體" panose="020B0604030504040204" pitchFamily="34" charset="-120"/>
                <a:ea typeface="微軟正黑體" panose="020B0604030504040204" pitchFamily="34" charset="-120"/>
              </a:rPr>
              <a:t>已經在部分和有條件的自動化系統中狀態感知對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後駕駛性能影響的調查中得到了檢驗（</a:t>
            </a:r>
            <a:r>
              <a:rPr lang="en-US" altLang="zh-TW" dirty="0">
                <a:latin typeface="微軟正黑體" panose="020B0604030504040204" pitchFamily="34" charset="-120"/>
                <a:ea typeface="微軟正黑體" panose="020B0604030504040204" pitchFamily="34" charset="-120"/>
              </a:rPr>
              <a:t>Winter et al.,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在更複雜的交通情況下，需要更長的態勢感知時間有助於更長的接管時間（</a:t>
            </a:r>
            <a:r>
              <a:rPr lang="en-US" altLang="zh-TW" dirty="0">
                <a:latin typeface="微軟正黑體" panose="020B0604030504040204" pitchFamily="34" charset="-120"/>
                <a:ea typeface="微軟正黑體" panose="020B0604030504040204" pitchFamily="34" charset="-120"/>
              </a:rPr>
              <a:t>Son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Park,</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至 </a:t>
            </a:r>
            <a:r>
              <a:rPr lang="en-US" altLang="zh-TW" dirty="0">
                <a:latin typeface="微軟正黑體" panose="020B0604030504040204" pitchFamily="34" charset="-120"/>
                <a:ea typeface="微軟正黑體" panose="020B0604030504040204" pitchFamily="34" charset="-120"/>
              </a:rPr>
              <a:t>(5) </a:t>
            </a:r>
            <a:r>
              <a:rPr lang="zh-TW" altLang="en-US" dirty="0">
                <a:latin typeface="微軟正黑體" panose="020B0604030504040204" pitchFamily="34" charset="-120"/>
                <a:ea typeface="微軟正黑體" panose="020B0604030504040204" pitchFamily="34" charset="-120"/>
              </a:rPr>
              <a:t>中駕駛員狀況的方法和評估指標已適用於評估手動駕駛中的駕駛員狀態（</a:t>
            </a:r>
            <a:r>
              <a:rPr lang="en-US" altLang="zh-TW" dirty="0">
                <a:latin typeface="微軟正黑體" panose="020B0604030504040204" pitchFamily="34" charset="-120"/>
                <a:ea typeface="微軟正黑體" panose="020B0604030504040204" pitchFamily="34" charset="-120"/>
              </a:rPr>
              <a:t>Marquart et al., 2015</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Melnicuk</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245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90B5FDBD-5D94-4FA4-AB32-C3091F076D9A}"/>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與手動駕駛相比，駕駛員傾向於從事與日常非駕駛相關的任務，例如看 </a:t>
            </a:r>
            <a:r>
              <a:rPr lang="en-US" altLang="zh-TW" dirty="0"/>
              <a:t>DVD</a:t>
            </a:r>
            <a:r>
              <a:rPr lang="zh-TW" altLang="en-US" dirty="0"/>
              <a:t>、使用收音機（</a:t>
            </a:r>
            <a:r>
              <a:rPr lang="en-US" altLang="zh-TW" dirty="0"/>
              <a:t>Carsten et al., 2012</a:t>
            </a:r>
            <a:r>
              <a:rPr lang="zh-TW" altLang="en-US" dirty="0"/>
              <a:t>）和吃飯（</a:t>
            </a:r>
            <a:r>
              <a:rPr lang="en-US" altLang="zh-TW" dirty="0" err="1"/>
              <a:t>Llaneras</a:t>
            </a:r>
            <a:r>
              <a:rPr lang="en-US" altLang="zh-TW" dirty="0"/>
              <a:t> et</a:t>
            </a:r>
            <a:r>
              <a:rPr lang="zh-TW" altLang="en-US" dirty="0"/>
              <a:t> </a:t>
            </a:r>
            <a:r>
              <a:rPr lang="en-US" altLang="zh-TW" dirty="0"/>
              <a:t>al.,</a:t>
            </a:r>
            <a:r>
              <a:rPr lang="zh-TW" altLang="en-US" dirty="0"/>
              <a:t> </a:t>
            </a:r>
            <a:r>
              <a:rPr lang="en-US" altLang="zh-TW" dirty="0"/>
              <a:t>2013)</a:t>
            </a:r>
            <a:r>
              <a:rPr lang="zh-TW" altLang="en-US" dirty="0"/>
              <a:t>。研究人員開發了標準化的非駕駛任務（例如 </a:t>
            </a:r>
            <a:r>
              <a:rPr lang="en-US" altLang="zh-TW" dirty="0"/>
              <a:t>20-Questions Task</a:t>
            </a:r>
            <a:r>
              <a:rPr lang="zh-TW" altLang="en-US" dirty="0"/>
              <a:t>，</a:t>
            </a:r>
            <a:r>
              <a:rPr lang="en-US" altLang="zh-TW" dirty="0"/>
              <a:t>Gold et al., 2016</a:t>
            </a:r>
            <a:r>
              <a:rPr lang="zh-TW" altLang="en-US" dirty="0"/>
              <a:t>），以誘導各種類型的分心並調節駕駛員狀況。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90B5FDBD-5D94-4FA4-AB32-C3091F076D9A}"/>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以前的研究（</a:t>
            </a:r>
            <a:r>
              <a:rPr lang="en-US" altLang="zh-TW" dirty="0">
                <a:latin typeface="微軟正黑體" panose="020B0604030504040204" pitchFamily="34" charset="-120"/>
                <a:ea typeface="微軟正黑體" panose="020B0604030504040204" pitchFamily="34" charset="-120"/>
              </a:rPr>
              <a:t>Engstrom et al., 2005</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Muhrer</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Vollrath</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2011</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Radl</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mayr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Zhang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 2014)</a:t>
            </a:r>
            <a:r>
              <a:rPr lang="zh-TW" altLang="en-US" dirty="0">
                <a:latin typeface="微軟正黑體" panose="020B0604030504040204" pitchFamily="34" charset="-120"/>
                <a:ea typeface="微軟正黑體" panose="020B0604030504040204" pitchFamily="34" charset="-120"/>
              </a:rPr>
              <a:t>專注於兩種主要類型的分心：認知和視覺。在手動駕駛的研究中，認知和視覺分心都被證明會影響駕駛性能，例如，記憶任務（即認知分心）導致轉向變化減少但不影響速度，而使用觸摸螢幕（即視覺分心）導致速度降低和轉向變化增加（</a:t>
            </a:r>
            <a:r>
              <a:rPr lang="en-US" altLang="zh-TW" dirty="0">
                <a:latin typeface="微軟正黑體" panose="020B0604030504040204" pitchFamily="34" charset="-120"/>
                <a:ea typeface="微軟正黑體" panose="020B0604030504040204" pitchFamily="34" charset="-120"/>
              </a:rPr>
              <a:t> Engstrom et al., 2005 </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74270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90B5FDBD-5D94-4FA4-AB32-C3091F076D9A}"/>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在本研究中，我們使用了 </a:t>
            </a:r>
            <a:r>
              <a:rPr lang="en-US" altLang="zh-TW" dirty="0">
                <a:latin typeface="微軟正黑體" panose="020B0604030504040204" pitchFamily="34" charset="-120"/>
                <a:ea typeface="微軟正黑體" panose="020B0604030504040204" pitchFamily="34" charset="-120"/>
              </a:rPr>
              <a:t>N-back </a:t>
            </a:r>
            <a:r>
              <a:rPr lang="zh-TW" altLang="en-US" dirty="0">
                <a:latin typeface="微軟正黑體" panose="020B0604030504040204" pitchFamily="34" charset="-120"/>
                <a:ea typeface="微軟正黑體" panose="020B0604030504040204" pitchFamily="34" charset="-120"/>
              </a:rPr>
              <a:t>任務 </a:t>
            </a:r>
            <a:r>
              <a:rPr lang="en-US" altLang="zh-TW" dirty="0">
                <a:latin typeface="微軟正黑體" panose="020B0604030504040204" pitchFamily="34" charset="-120"/>
                <a:ea typeface="微軟正黑體" panose="020B0604030504040204" pitchFamily="34" charset="-120"/>
              </a:rPr>
              <a:t>(Kirchner, 1958)</a:t>
            </a:r>
            <a:r>
              <a:rPr lang="zh-TW" altLang="en-US" dirty="0">
                <a:latin typeface="微軟正黑體" panose="020B0604030504040204" pitchFamily="34" charset="-120"/>
                <a:ea typeface="微軟正黑體" panose="020B0604030504040204" pitchFamily="34" charset="-120"/>
              </a:rPr>
              <a:t>，該任務需要記住刺激的順序，以引入認知分心，以及替代參考任務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SuRT</a:t>
            </a:r>
            <a:r>
              <a:rPr lang="en-US" altLang="zh-TW" dirty="0">
                <a:latin typeface="微軟正黑體" panose="020B0604030504040204" pitchFamily="34" charset="-120"/>
                <a:ea typeface="微軟正黑體" panose="020B0604030504040204" pitchFamily="34" charset="-120"/>
              </a:rPr>
              <a:t>; ISO/TS 14198, 2012)</a:t>
            </a:r>
            <a:r>
              <a:rPr lang="zh-TW" altLang="en-US" dirty="0">
                <a:latin typeface="微軟正黑體" panose="020B0604030504040204" pitchFamily="34" charset="-120"/>
                <a:ea typeface="微軟正黑體" panose="020B0604030504040204" pitchFamily="34" charset="-120"/>
              </a:rPr>
              <a:t>，這需要在屏幕上定位目標刺激，以引入視覺干擾。</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為了檢查參與</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對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後駕駛性能的影響，我們比較了不同條件下關鍵事件期間的響應時間和轉向差異（</a:t>
            </a:r>
            <a:r>
              <a:rPr lang="en-US" altLang="zh-TW" dirty="0">
                <a:latin typeface="微軟正黑體" panose="020B0604030504040204" pitchFamily="34" charset="-120"/>
                <a:ea typeface="微軟正黑體" panose="020B0604030504040204" pitchFamily="34" charset="-120"/>
              </a:rPr>
              <a:t>McGehee et al., 2001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Engstrom et al., 2005</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Green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Radlmayr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8771034"/>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2308</Words>
  <Application>Microsoft Office PowerPoint</Application>
  <PresentationFormat>如螢幕大小 (16:9)</PresentationFormat>
  <Paragraphs>142</Paragraphs>
  <Slides>27</Slides>
  <Notes>27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新細明體</vt:lpstr>
      <vt:lpstr>Roboto Condensed Light</vt:lpstr>
      <vt:lpstr>微軟正黑體</vt:lpstr>
      <vt:lpstr>Arvo</vt:lpstr>
      <vt:lpstr>Arial</vt:lpstr>
      <vt:lpstr>Franklin Gothic Book</vt:lpstr>
      <vt:lpstr>宋体</vt:lpstr>
      <vt:lpstr>Roboto Condensed</vt:lpstr>
      <vt:lpstr>Salerio template</vt:lpstr>
      <vt:lpstr>自動駕駛中認知和視覺負荷對接管請求後駕駛性能的影響</vt:lpstr>
      <vt:lpstr>背景動機及目的</vt:lpstr>
      <vt:lpstr>1-1 背景動機</vt:lpstr>
      <vt:lpstr>1-2 目的</vt:lpstr>
      <vt:lpstr>1-2 目的</vt:lpstr>
      <vt:lpstr>文獻探討</vt:lpstr>
      <vt:lpstr>2.相關文獻</vt:lpstr>
      <vt:lpstr>2.相關文獻</vt:lpstr>
      <vt:lpstr>2.相關文獻</vt:lpstr>
      <vt:lpstr>方法</vt:lpstr>
      <vt:lpstr>3-1 受測者</vt:lpstr>
      <vt:lpstr>3-2 儀器設備</vt:lpstr>
      <vt:lpstr>3-3 受測者工作</vt:lpstr>
      <vt:lpstr>3-3 受測者工作</vt:lpstr>
      <vt:lpstr>3-4 實驗設計</vt:lpstr>
      <vt:lpstr>3-4 實驗設計</vt:lpstr>
      <vt:lpstr>3-4 實驗設計</vt:lpstr>
      <vt:lpstr>3-4 實驗設計</vt:lpstr>
      <vt:lpstr>3-5 實驗程序</vt:lpstr>
      <vt:lpstr>結果</vt:lpstr>
      <vt:lpstr>4. 結果</vt:lpstr>
      <vt:lpstr>4. 結果</vt:lpstr>
      <vt:lpstr>4. 結果</vt:lpstr>
      <vt:lpstr>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23</cp:revision>
  <dcterms:modified xsi:type="dcterms:W3CDTF">2022-10-05T13:57:26Z</dcterms:modified>
</cp:coreProperties>
</file>