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64" autoAdjust="0"/>
    <p:restoredTop sz="62280" autoAdjust="0"/>
  </p:normalViewPr>
  <p:slideViewPr>
    <p:cSldViewPr snapToGrid="0">
      <p:cViewPr varScale="1">
        <p:scale>
          <a:sx n="44" d="100"/>
          <a:sy n="44" d="100"/>
        </p:scale>
        <p:origin x="67" y="2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528654-E3D9-42FA-9B6B-8F64737BA79B}" type="doc">
      <dgm:prSet loTypeId="urn:microsoft.com/office/officeart/2005/8/layout/process1" loCatId="process" qsTypeId="urn:microsoft.com/office/officeart/2005/8/quickstyle/simple1" qsCatId="simple" csTypeId="urn:microsoft.com/office/officeart/2005/8/colors/accent3_2" csCatId="accent3" phldr="1"/>
      <dgm:spPr/>
    </dgm:pt>
    <dgm:pt modelId="{7BE88900-5700-47C8-8A69-10540201CDF9}">
      <dgm:prSet phldrT="[文字]"/>
      <dgm:spPr/>
      <dgm:t>
        <a:bodyPr/>
        <a:lstStyle/>
        <a:p>
          <a:r>
            <a:rPr lang="zh-TW" altLang="en-US" dirty="0"/>
            <a:t>刺激項</a:t>
          </a:r>
        </a:p>
      </dgm:t>
    </dgm:pt>
    <dgm:pt modelId="{64996C5D-29D2-48A4-8EF6-B7723629C0BF}" type="parTrans" cxnId="{EB725569-E5F5-4996-B1AA-28B7D963235E}">
      <dgm:prSet/>
      <dgm:spPr/>
      <dgm:t>
        <a:bodyPr/>
        <a:lstStyle/>
        <a:p>
          <a:endParaRPr lang="zh-TW" altLang="en-US"/>
        </a:p>
      </dgm:t>
    </dgm:pt>
    <dgm:pt modelId="{747E83CD-0F0A-4938-98BA-AB5B1C8A801A}" type="sibTrans" cxnId="{EB725569-E5F5-4996-B1AA-28B7D963235E}">
      <dgm:prSet/>
      <dgm:spPr/>
      <dgm:t>
        <a:bodyPr/>
        <a:lstStyle/>
        <a:p>
          <a:endParaRPr lang="zh-TW" altLang="en-US"/>
        </a:p>
      </dgm:t>
    </dgm:pt>
    <dgm:pt modelId="{78AE80A6-55E0-4B60-BFBA-EFC2246984F1}">
      <dgm:prSet phldrT="[文字]"/>
      <dgm:spPr/>
      <dgm:t>
        <a:bodyPr/>
        <a:lstStyle/>
        <a:p>
          <a:r>
            <a:rPr lang="en-US" altLang="zh-TW" dirty="0"/>
            <a:t>S</a:t>
          </a:r>
          <a:endParaRPr lang="zh-TW" altLang="en-US" dirty="0"/>
        </a:p>
      </dgm:t>
    </dgm:pt>
    <dgm:pt modelId="{048E343D-5906-440A-9E3C-36C610119DD4}" type="parTrans" cxnId="{DC311E80-8807-40ED-8BED-14134A32B220}">
      <dgm:prSet/>
      <dgm:spPr/>
      <dgm:t>
        <a:bodyPr/>
        <a:lstStyle/>
        <a:p>
          <a:endParaRPr lang="zh-TW" altLang="en-US"/>
        </a:p>
      </dgm:t>
    </dgm:pt>
    <dgm:pt modelId="{BCB4BCD8-A7FA-4934-984D-61885887E9EF}" type="sibTrans" cxnId="{DC311E80-8807-40ED-8BED-14134A32B220}">
      <dgm:prSet/>
      <dgm:spPr/>
      <dgm:t>
        <a:bodyPr/>
        <a:lstStyle/>
        <a:p>
          <a:endParaRPr lang="zh-TW" altLang="en-US"/>
        </a:p>
      </dgm:t>
    </dgm:pt>
    <dgm:pt modelId="{E43A45F0-5B57-45D5-AE91-E0E37E940451}">
      <dgm:prSet phldrT="[文字]"/>
      <dgm:spPr/>
      <dgm:t>
        <a:bodyPr/>
        <a:lstStyle/>
        <a:p>
          <a:r>
            <a:rPr lang="zh-TW" altLang="en-US" dirty="0"/>
            <a:t>識別</a:t>
          </a:r>
        </a:p>
      </dgm:t>
    </dgm:pt>
    <dgm:pt modelId="{5DFB7E7C-A094-4BF2-B8CA-29F2B30E3255}" type="parTrans" cxnId="{AA30C28E-3909-4073-BF9C-811871335750}">
      <dgm:prSet/>
      <dgm:spPr/>
      <dgm:t>
        <a:bodyPr/>
        <a:lstStyle/>
        <a:p>
          <a:endParaRPr lang="zh-TW" altLang="en-US"/>
        </a:p>
      </dgm:t>
    </dgm:pt>
    <dgm:pt modelId="{44580A0E-62BF-4BF8-871D-5E3B3D4E161D}" type="sibTrans" cxnId="{AA30C28E-3909-4073-BF9C-811871335750}">
      <dgm:prSet/>
      <dgm:spPr/>
      <dgm:t>
        <a:bodyPr/>
        <a:lstStyle/>
        <a:p>
          <a:endParaRPr lang="zh-TW" altLang="en-US"/>
        </a:p>
      </dgm:t>
    </dgm:pt>
    <dgm:pt modelId="{BEA98D45-53AE-49D4-A309-AE26AA8C6277}" type="pres">
      <dgm:prSet presAssocID="{E8528654-E3D9-42FA-9B6B-8F64737BA79B}" presName="Name0" presStyleCnt="0">
        <dgm:presLayoutVars>
          <dgm:dir/>
          <dgm:resizeHandles val="exact"/>
        </dgm:presLayoutVars>
      </dgm:prSet>
      <dgm:spPr/>
    </dgm:pt>
    <dgm:pt modelId="{53A93F8C-A70A-4C31-AE7D-7BE311CAD9ED}" type="pres">
      <dgm:prSet presAssocID="{7BE88900-5700-47C8-8A69-10540201CDF9}" presName="node" presStyleLbl="node1" presStyleIdx="0" presStyleCnt="3">
        <dgm:presLayoutVars>
          <dgm:bulletEnabled val="1"/>
        </dgm:presLayoutVars>
      </dgm:prSet>
      <dgm:spPr/>
    </dgm:pt>
    <dgm:pt modelId="{0E81907D-D7C6-4D4B-BF4E-1552CD970DAE}" type="pres">
      <dgm:prSet presAssocID="{747E83CD-0F0A-4938-98BA-AB5B1C8A801A}" presName="sibTrans" presStyleLbl="sibTrans2D1" presStyleIdx="0" presStyleCnt="2"/>
      <dgm:spPr/>
    </dgm:pt>
    <dgm:pt modelId="{51C362F7-7673-4368-8266-780D3EA2738B}" type="pres">
      <dgm:prSet presAssocID="{747E83CD-0F0A-4938-98BA-AB5B1C8A801A}" presName="connectorText" presStyleLbl="sibTrans2D1" presStyleIdx="0" presStyleCnt="2"/>
      <dgm:spPr/>
    </dgm:pt>
    <dgm:pt modelId="{A4467807-8149-42D5-90E3-466A9DAF5104}" type="pres">
      <dgm:prSet presAssocID="{78AE80A6-55E0-4B60-BFBA-EFC2246984F1}" presName="node" presStyleLbl="node1" presStyleIdx="1" presStyleCnt="3">
        <dgm:presLayoutVars>
          <dgm:bulletEnabled val="1"/>
        </dgm:presLayoutVars>
      </dgm:prSet>
      <dgm:spPr/>
    </dgm:pt>
    <dgm:pt modelId="{BB9ED710-CEC8-4F5F-B70B-190E7172B921}" type="pres">
      <dgm:prSet presAssocID="{BCB4BCD8-A7FA-4934-984D-61885887E9EF}" presName="sibTrans" presStyleLbl="sibTrans2D1" presStyleIdx="1" presStyleCnt="2"/>
      <dgm:spPr/>
    </dgm:pt>
    <dgm:pt modelId="{9EB06FFB-7EEF-4AFF-BCAD-EA2FF9F3ED8D}" type="pres">
      <dgm:prSet presAssocID="{BCB4BCD8-A7FA-4934-984D-61885887E9EF}" presName="connectorText" presStyleLbl="sibTrans2D1" presStyleIdx="1" presStyleCnt="2"/>
      <dgm:spPr/>
    </dgm:pt>
    <dgm:pt modelId="{1CA74C7A-4C5D-4ABE-AE5D-401ADAB45E3C}" type="pres">
      <dgm:prSet presAssocID="{E43A45F0-5B57-45D5-AE91-E0E37E940451}" presName="node" presStyleLbl="node1" presStyleIdx="2" presStyleCnt="3">
        <dgm:presLayoutVars>
          <dgm:bulletEnabled val="1"/>
        </dgm:presLayoutVars>
      </dgm:prSet>
      <dgm:spPr/>
    </dgm:pt>
  </dgm:ptLst>
  <dgm:cxnLst>
    <dgm:cxn modelId="{88A6A017-4F83-432A-912E-84045F0D79FD}" type="presOf" srcId="{BCB4BCD8-A7FA-4934-984D-61885887E9EF}" destId="{BB9ED710-CEC8-4F5F-B70B-190E7172B921}" srcOrd="0" destOrd="0" presId="urn:microsoft.com/office/officeart/2005/8/layout/process1"/>
    <dgm:cxn modelId="{F8796B38-3027-4B28-AF60-9E141ED73D27}" type="presOf" srcId="{BCB4BCD8-A7FA-4934-984D-61885887E9EF}" destId="{9EB06FFB-7EEF-4AFF-BCAD-EA2FF9F3ED8D}" srcOrd="1" destOrd="0" presId="urn:microsoft.com/office/officeart/2005/8/layout/process1"/>
    <dgm:cxn modelId="{EB725569-E5F5-4996-B1AA-28B7D963235E}" srcId="{E8528654-E3D9-42FA-9B6B-8F64737BA79B}" destId="{7BE88900-5700-47C8-8A69-10540201CDF9}" srcOrd="0" destOrd="0" parTransId="{64996C5D-29D2-48A4-8EF6-B7723629C0BF}" sibTransId="{747E83CD-0F0A-4938-98BA-AB5B1C8A801A}"/>
    <dgm:cxn modelId="{BC8EDF6C-A0AD-43B9-9014-5370764C60C4}" type="presOf" srcId="{E8528654-E3D9-42FA-9B6B-8F64737BA79B}" destId="{BEA98D45-53AE-49D4-A309-AE26AA8C6277}" srcOrd="0" destOrd="0" presId="urn:microsoft.com/office/officeart/2005/8/layout/process1"/>
    <dgm:cxn modelId="{8B9FF07D-3C99-4129-8E7F-B32EEC31E5ED}" type="presOf" srcId="{E43A45F0-5B57-45D5-AE91-E0E37E940451}" destId="{1CA74C7A-4C5D-4ABE-AE5D-401ADAB45E3C}" srcOrd="0" destOrd="0" presId="urn:microsoft.com/office/officeart/2005/8/layout/process1"/>
    <dgm:cxn modelId="{DC311E80-8807-40ED-8BED-14134A32B220}" srcId="{E8528654-E3D9-42FA-9B6B-8F64737BA79B}" destId="{78AE80A6-55E0-4B60-BFBA-EFC2246984F1}" srcOrd="1" destOrd="0" parTransId="{048E343D-5906-440A-9E3C-36C610119DD4}" sibTransId="{BCB4BCD8-A7FA-4934-984D-61885887E9EF}"/>
    <dgm:cxn modelId="{AA30C28E-3909-4073-BF9C-811871335750}" srcId="{E8528654-E3D9-42FA-9B6B-8F64737BA79B}" destId="{E43A45F0-5B57-45D5-AE91-E0E37E940451}" srcOrd="2" destOrd="0" parTransId="{5DFB7E7C-A094-4BF2-B8CA-29F2B30E3255}" sibTransId="{44580A0E-62BF-4BF8-871D-5E3B3D4E161D}"/>
    <dgm:cxn modelId="{3F7FB6B4-586B-4F83-9B3E-433B13039269}" type="presOf" srcId="{7BE88900-5700-47C8-8A69-10540201CDF9}" destId="{53A93F8C-A70A-4C31-AE7D-7BE311CAD9ED}" srcOrd="0" destOrd="0" presId="urn:microsoft.com/office/officeart/2005/8/layout/process1"/>
    <dgm:cxn modelId="{981686BE-7FAB-4861-8CC2-D348CCA89BEA}" type="presOf" srcId="{747E83CD-0F0A-4938-98BA-AB5B1C8A801A}" destId="{51C362F7-7673-4368-8266-780D3EA2738B}" srcOrd="1" destOrd="0" presId="urn:microsoft.com/office/officeart/2005/8/layout/process1"/>
    <dgm:cxn modelId="{101DF1BF-0BAA-4820-9AF3-CFC1D9A5FD57}" type="presOf" srcId="{78AE80A6-55E0-4B60-BFBA-EFC2246984F1}" destId="{A4467807-8149-42D5-90E3-466A9DAF5104}" srcOrd="0" destOrd="0" presId="urn:microsoft.com/office/officeart/2005/8/layout/process1"/>
    <dgm:cxn modelId="{E732FFC7-583B-4F0F-96BD-FF1221E47560}" type="presOf" srcId="{747E83CD-0F0A-4938-98BA-AB5B1C8A801A}" destId="{0E81907D-D7C6-4D4B-BF4E-1552CD970DAE}" srcOrd="0" destOrd="0" presId="urn:microsoft.com/office/officeart/2005/8/layout/process1"/>
    <dgm:cxn modelId="{9B3D74C1-43F1-4841-9D0D-4D3C3261AF2C}" type="presParOf" srcId="{BEA98D45-53AE-49D4-A309-AE26AA8C6277}" destId="{53A93F8C-A70A-4C31-AE7D-7BE311CAD9ED}" srcOrd="0" destOrd="0" presId="urn:microsoft.com/office/officeart/2005/8/layout/process1"/>
    <dgm:cxn modelId="{6909AB96-CAD9-471C-BD9B-5B923231C8DC}" type="presParOf" srcId="{BEA98D45-53AE-49D4-A309-AE26AA8C6277}" destId="{0E81907D-D7C6-4D4B-BF4E-1552CD970DAE}" srcOrd="1" destOrd="0" presId="urn:microsoft.com/office/officeart/2005/8/layout/process1"/>
    <dgm:cxn modelId="{911AB788-7E65-4AE5-AF6A-21D371E2B2F1}" type="presParOf" srcId="{0E81907D-D7C6-4D4B-BF4E-1552CD970DAE}" destId="{51C362F7-7673-4368-8266-780D3EA2738B}" srcOrd="0" destOrd="0" presId="urn:microsoft.com/office/officeart/2005/8/layout/process1"/>
    <dgm:cxn modelId="{DF429857-D5DF-4A28-9960-334A6ECB20BE}" type="presParOf" srcId="{BEA98D45-53AE-49D4-A309-AE26AA8C6277}" destId="{A4467807-8149-42D5-90E3-466A9DAF5104}" srcOrd="2" destOrd="0" presId="urn:microsoft.com/office/officeart/2005/8/layout/process1"/>
    <dgm:cxn modelId="{010AE61F-E34E-4EB8-BE77-5FD764CDCF9D}" type="presParOf" srcId="{BEA98D45-53AE-49D4-A309-AE26AA8C6277}" destId="{BB9ED710-CEC8-4F5F-B70B-190E7172B921}" srcOrd="3" destOrd="0" presId="urn:microsoft.com/office/officeart/2005/8/layout/process1"/>
    <dgm:cxn modelId="{24350E7C-EC8F-4828-8F11-0F6A4CE8047D}" type="presParOf" srcId="{BB9ED710-CEC8-4F5F-B70B-190E7172B921}" destId="{9EB06FFB-7EEF-4AFF-BCAD-EA2FF9F3ED8D}" srcOrd="0" destOrd="0" presId="urn:microsoft.com/office/officeart/2005/8/layout/process1"/>
    <dgm:cxn modelId="{5AAB7321-2393-4AD6-97A3-15E380F71B67}" type="presParOf" srcId="{BEA98D45-53AE-49D4-A309-AE26AA8C6277}" destId="{1CA74C7A-4C5D-4ABE-AE5D-401ADAB45E3C}"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A93F8C-A70A-4C31-AE7D-7BE311CAD9ED}">
      <dsp:nvSpPr>
        <dsp:cNvPr id="0" name=""/>
        <dsp:cNvSpPr/>
      </dsp:nvSpPr>
      <dsp:spPr>
        <a:xfrm>
          <a:off x="5447" y="535811"/>
          <a:ext cx="1628080" cy="976848"/>
        </a:xfrm>
        <a:prstGeom prst="roundRect">
          <a:avLst>
            <a:gd name="adj" fmla="val 10000"/>
          </a:avLst>
        </a:prstGeom>
        <a:solidFill>
          <a:schemeClr val="accent3">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zh-TW" altLang="en-US" sz="3200" kern="1200" dirty="0"/>
            <a:t>刺激項</a:t>
          </a:r>
        </a:p>
      </dsp:txBody>
      <dsp:txXfrm>
        <a:off x="34058" y="564422"/>
        <a:ext cx="1570858" cy="919626"/>
      </dsp:txXfrm>
    </dsp:sp>
    <dsp:sp modelId="{0E81907D-D7C6-4D4B-BF4E-1552CD970DAE}">
      <dsp:nvSpPr>
        <dsp:cNvPr id="0" name=""/>
        <dsp:cNvSpPr/>
      </dsp:nvSpPr>
      <dsp:spPr>
        <a:xfrm>
          <a:off x="1796335" y="822353"/>
          <a:ext cx="345153" cy="403763"/>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zh-TW" altLang="en-US" sz="1800" kern="1200"/>
        </a:p>
      </dsp:txBody>
      <dsp:txXfrm>
        <a:off x="1796335" y="903106"/>
        <a:ext cx="241607" cy="242257"/>
      </dsp:txXfrm>
    </dsp:sp>
    <dsp:sp modelId="{A4467807-8149-42D5-90E3-466A9DAF5104}">
      <dsp:nvSpPr>
        <dsp:cNvPr id="0" name=""/>
        <dsp:cNvSpPr/>
      </dsp:nvSpPr>
      <dsp:spPr>
        <a:xfrm>
          <a:off x="2284759" y="535811"/>
          <a:ext cx="1628080" cy="976848"/>
        </a:xfrm>
        <a:prstGeom prst="roundRect">
          <a:avLst>
            <a:gd name="adj" fmla="val 10000"/>
          </a:avLst>
        </a:prstGeom>
        <a:solidFill>
          <a:schemeClr val="accent3">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altLang="zh-TW" sz="3200" kern="1200" dirty="0"/>
            <a:t>S</a:t>
          </a:r>
          <a:endParaRPr lang="zh-TW" altLang="en-US" sz="3200" kern="1200" dirty="0"/>
        </a:p>
      </dsp:txBody>
      <dsp:txXfrm>
        <a:off x="2313370" y="564422"/>
        <a:ext cx="1570858" cy="919626"/>
      </dsp:txXfrm>
    </dsp:sp>
    <dsp:sp modelId="{BB9ED710-CEC8-4F5F-B70B-190E7172B921}">
      <dsp:nvSpPr>
        <dsp:cNvPr id="0" name=""/>
        <dsp:cNvSpPr/>
      </dsp:nvSpPr>
      <dsp:spPr>
        <a:xfrm>
          <a:off x="4075647" y="822353"/>
          <a:ext cx="345153" cy="403763"/>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zh-TW" altLang="en-US" sz="1800" kern="1200"/>
        </a:p>
      </dsp:txBody>
      <dsp:txXfrm>
        <a:off x="4075647" y="903106"/>
        <a:ext cx="241607" cy="242257"/>
      </dsp:txXfrm>
    </dsp:sp>
    <dsp:sp modelId="{1CA74C7A-4C5D-4ABE-AE5D-401ADAB45E3C}">
      <dsp:nvSpPr>
        <dsp:cNvPr id="0" name=""/>
        <dsp:cNvSpPr/>
      </dsp:nvSpPr>
      <dsp:spPr>
        <a:xfrm>
          <a:off x="4564071" y="535811"/>
          <a:ext cx="1628080" cy="976848"/>
        </a:xfrm>
        <a:prstGeom prst="roundRect">
          <a:avLst>
            <a:gd name="adj" fmla="val 10000"/>
          </a:avLst>
        </a:prstGeom>
        <a:solidFill>
          <a:schemeClr val="accent3">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zh-TW" altLang="en-US" sz="3200" kern="1200" dirty="0"/>
            <a:t>識別</a:t>
          </a:r>
        </a:p>
      </dsp:txBody>
      <dsp:txXfrm>
        <a:off x="4592682" y="564422"/>
        <a:ext cx="1570858" cy="91962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C0E42C-49C0-4769-A7FC-C757ED286691}" type="datetimeFigureOut">
              <a:rPr lang="zh-TW" altLang="en-US" smtClean="0"/>
              <a:t>2021/10/12</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F18073-2393-45DB-B8EE-248D0D19F8A7}" type="slidenum">
              <a:rPr lang="zh-TW" altLang="en-US" smtClean="0"/>
              <a:t>‹#›</a:t>
            </a:fld>
            <a:endParaRPr lang="zh-TW" altLang="en-US"/>
          </a:p>
        </p:txBody>
      </p:sp>
    </p:spTree>
    <p:extLst>
      <p:ext uri="{BB962C8B-B14F-4D97-AF65-F5344CB8AC3E}">
        <p14:creationId xmlns:p14="http://schemas.microsoft.com/office/powerpoint/2010/main" val="2873023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b="0" i="0" dirty="0">
                <a:solidFill>
                  <a:srgbClr val="333333"/>
                </a:solidFill>
                <a:effectLst/>
                <a:latin typeface="arial" panose="020B0604020202020204" pitchFamily="34" charset="0"/>
              </a:rPr>
              <a:t>非參數問題是指</a:t>
            </a:r>
            <a:r>
              <a:rPr lang="zh-TW" altLang="en-US" b="0" i="0" u="sng" dirty="0">
                <a:solidFill>
                  <a:srgbClr val="FF0000"/>
                </a:solidFill>
                <a:effectLst/>
                <a:latin typeface="arial" panose="020B0604020202020204" pitchFamily="34" charset="0"/>
              </a:rPr>
              <a:t>統計總體分佈形式未知</a:t>
            </a:r>
            <a:r>
              <a:rPr lang="zh-TW" altLang="en-US" b="0" i="0" dirty="0">
                <a:solidFill>
                  <a:srgbClr val="333333"/>
                </a:solidFill>
                <a:effectLst/>
                <a:latin typeface="arial" panose="020B0604020202020204" pitchFamily="34" charset="0"/>
              </a:rPr>
              <a:t>或雖已知卻不能</a:t>
            </a:r>
            <a:r>
              <a:rPr lang="zh-TW" altLang="en-US" b="0" i="0" u="sng" dirty="0">
                <a:solidFill>
                  <a:srgbClr val="333333"/>
                </a:solidFill>
                <a:effectLst/>
                <a:latin typeface="arial" panose="020B0604020202020204" pitchFamily="34" charset="0"/>
              </a:rPr>
              <a:t>用有限個參數刻畫</a:t>
            </a:r>
            <a:r>
              <a:rPr lang="zh-TW" altLang="en-US" b="0" i="0" dirty="0">
                <a:solidFill>
                  <a:srgbClr val="333333"/>
                </a:solidFill>
                <a:effectLst/>
                <a:latin typeface="arial" panose="020B0604020202020204" pitchFamily="34" charset="0"/>
              </a:rPr>
              <a:t>的統計問題。</a:t>
            </a:r>
            <a:endParaRPr lang="en-US" altLang="zh-TW" dirty="0"/>
          </a:p>
          <a:p>
            <a:endParaRPr lang="en-US" altLang="zh-TW" dirty="0"/>
          </a:p>
          <a:p>
            <a:r>
              <a:rPr lang="zh-TW" altLang="en-US" sz="1200" b="0" i="0" kern="1200" dirty="0">
                <a:solidFill>
                  <a:schemeClr val="tx1"/>
                </a:solidFill>
                <a:effectLst/>
                <a:latin typeface="+mn-lt"/>
                <a:ea typeface="+mn-ea"/>
                <a:cs typeface="+mn-cs"/>
              </a:rPr>
              <a:t>回憶是檢索與先前經歷的事件相關的細節</a:t>
            </a:r>
            <a:endParaRPr lang="en-US" altLang="zh-TW" sz="1200" b="0" i="0" kern="1200" dirty="0">
              <a:solidFill>
                <a:schemeClr val="tx1"/>
              </a:solidFill>
              <a:effectLst/>
              <a:latin typeface="+mn-lt"/>
              <a:ea typeface="+mn-ea"/>
              <a:cs typeface="+mn-cs"/>
            </a:endParaRPr>
          </a:p>
          <a:p>
            <a:r>
              <a:rPr lang="zh-TW" altLang="en-US" sz="1200" b="0" i="0" kern="1200" dirty="0">
                <a:solidFill>
                  <a:schemeClr val="tx1"/>
                </a:solidFill>
                <a:effectLst/>
                <a:latin typeface="+mn-lt"/>
                <a:ea typeface="+mn-ea"/>
                <a:cs typeface="+mn-cs"/>
              </a:rPr>
              <a:t>熟悉感是對事件以前經歷過而沒有回憶的感覺。</a:t>
            </a:r>
            <a:endParaRPr lang="en-US" altLang="zh-TW" sz="1200" b="0" i="0" kern="1200" dirty="0">
              <a:solidFill>
                <a:schemeClr val="tx1"/>
              </a:solidFill>
              <a:effectLst/>
              <a:latin typeface="+mn-lt"/>
              <a:ea typeface="+mn-ea"/>
              <a:cs typeface="+mn-cs"/>
            </a:endParaRPr>
          </a:p>
          <a:p>
            <a:endParaRPr lang="en-US" altLang="zh-TW" sz="1200" b="0" i="0" kern="1200" dirty="0">
              <a:solidFill>
                <a:schemeClr val="tx1"/>
              </a:solidFill>
              <a:effectLst/>
              <a:latin typeface="+mn-lt"/>
              <a:ea typeface="+mn-ea"/>
              <a:cs typeface="+mn-cs"/>
            </a:endParaRPr>
          </a:p>
          <a:p>
            <a:r>
              <a:rPr lang="zh-TW" altLang="en-US" sz="1200" b="0" i="0" kern="1200" dirty="0">
                <a:solidFill>
                  <a:schemeClr val="tx1"/>
                </a:solidFill>
                <a:effectLst/>
                <a:latin typeface="+mn-lt"/>
                <a:ea typeface="+mn-ea"/>
                <a:cs typeface="+mn-cs"/>
              </a:rPr>
              <a:t>通過給參與者一個項目並讓他們表示“是”如果它是舊的或“否”來完成</a:t>
            </a:r>
            <a:endParaRPr lang="en-US" altLang="zh-TW" dirty="0"/>
          </a:p>
          <a:p>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i="0" kern="1200" dirty="0">
                <a:solidFill>
                  <a:schemeClr val="tx1"/>
                </a:solidFill>
                <a:effectLst/>
                <a:latin typeface="+mn-lt"/>
                <a:ea typeface="+mn-ea"/>
                <a:cs typeface="+mn-cs"/>
              </a:rPr>
              <a:t>次序量尺是將事物依特徵或屬性的大小或多少的程度排出順序或等級</a:t>
            </a:r>
          </a:p>
          <a:p>
            <a:endParaRPr lang="en-US" altLang="zh-TW" dirty="0"/>
          </a:p>
          <a:p>
            <a:endParaRPr lang="zh-TW" altLang="en-US" dirty="0"/>
          </a:p>
        </p:txBody>
      </p:sp>
      <p:sp>
        <p:nvSpPr>
          <p:cNvPr id="4" name="投影片編號版面配置區 3"/>
          <p:cNvSpPr>
            <a:spLocks noGrp="1"/>
          </p:cNvSpPr>
          <p:nvPr>
            <p:ph type="sldNum" sz="quarter" idx="5"/>
          </p:nvPr>
        </p:nvSpPr>
        <p:spPr/>
        <p:txBody>
          <a:bodyPr/>
          <a:lstStyle/>
          <a:p>
            <a:fld id="{69F18073-2393-45DB-B8EE-248D0D19F8A7}" type="slidenum">
              <a:rPr lang="zh-TW" altLang="en-US" smtClean="0"/>
              <a:t>2</a:t>
            </a:fld>
            <a:endParaRPr lang="zh-TW" altLang="en-US"/>
          </a:p>
        </p:txBody>
      </p:sp>
    </p:spTree>
    <p:extLst>
      <p:ext uri="{BB962C8B-B14F-4D97-AF65-F5344CB8AC3E}">
        <p14:creationId xmlns:p14="http://schemas.microsoft.com/office/powerpoint/2010/main" val="1535837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a:t>
            </a:r>
            <a:r>
              <a:rPr lang="en-US" altLang="zh-TW" dirty="0"/>
              <a:t>S </a:t>
            </a:r>
            <a:r>
              <a:rPr lang="zh-TW" altLang="en-US" dirty="0"/>
              <a:t>響應 </a:t>
            </a:r>
            <a:r>
              <a:rPr lang="en-US" altLang="zh-TW" dirty="0"/>
              <a:t>0 </a:t>
            </a:r>
            <a:r>
              <a:rPr lang="zh-TW" altLang="en-US" dirty="0"/>
              <a:t>到 </a:t>
            </a:r>
            <a:r>
              <a:rPr lang="en-US" altLang="zh-TW" dirty="0"/>
              <a:t>99% </a:t>
            </a:r>
            <a:r>
              <a:rPr lang="zh-TW" altLang="en-US" dirty="0"/>
              <a:t>的舊項目和 </a:t>
            </a:r>
            <a:r>
              <a:rPr lang="en-US" altLang="zh-TW" dirty="0"/>
              <a:t>10% </a:t>
            </a:r>
            <a:r>
              <a:rPr lang="zh-TW" altLang="en-US" dirty="0"/>
              <a:t>的新項目</a:t>
            </a:r>
            <a:endParaRPr lang="en-US" altLang="zh-TW" dirty="0"/>
          </a:p>
          <a:p>
            <a:r>
              <a:rPr lang="en-US" altLang="zh-TW" dirty="0"/>
              <a:t> Or</a:t>
            </a:r>
          </a:p>
          <a:p>
            <a:r>
              <a:rPr lang="zh-TW" altLang="en-US" dirty="0"/>
              <a:t>（或響應 </a:t>
            </a:r>
            <a:r>
              <a:rPr lang="en-US" altLang="zh-TW" dirty="0"/>
              <a:t>s </a:t>
            </a:r>
            <a:r>
              <a:rPr lang="zh-TW" altLang="en-US" dirty="0"/>
              <a:t>對 </a:t>
            </a:r>
            <a:r>
              <a:rPr lang="en-US" altLang="zh-TW" dirty="0"/>
              <a:t>99% </a:t>
            </a:r>
            <a:r>
              <a:rPr lang="zh-TW" altLang="en-US" dirty="0"/>
              <a:t>的信號試驗和 </a:t>
            </a:r>
            <a:r>
              <a:rPr lang="en-US" altLang="zh-TW" dirty="0"/>
              <a:t>10% </a:t>
            </a:r>
            <a:r>
              <a:rPr lang="zh-TW" altLang="en-US" dirty="0"/>
              <a:t>的非信號試驗）。</a:t>
            </a:r>
            <a:endParaRPr lang="en-US" altLang="zh-TW" dirty="0"/>
          </a:p>
          <a:p>
            <a:r>
              <a:rPr lang="zh-TW" altLang="en-US" dirty="0"/>
              <a:t>哪個條件產生更好的性能？什麼樣的數據統計可以讓我們評估由變化引起的性能變化在實驗條件下？</a:t>
            </a:r>
          </a:p>
        </p:txBody>
      </p:sp>
      <p:sp>
        <p:nvSpPr>
          <p:cNvPr id="4" name="投影片編號版面配置區 3"/>
          <p:cNvSpPr>
            <a:spLocks noGrp="1"/>
          </p:cNvSpPr>
          <p:nvPr>
            <p:ph type="sldNum" sz="quarter" idx="5"/>
          </p:nvPr>
        </p:nvSpPr>
        <p:spPr/>
        <p:txBody>
          <a:bodyPr/>
          <a:lstStyle/>
          <a:p>
            <a:fld id="{69F18073-2393-45DB-B8EE-248D0D19F8A7}" type="slidenum">
              <a:rPr lang="zh-TW" altLang="en-US" smtClean="0"/>
              <a:t>3</a:t>
            </a:fld>
            <a:endParaRPr lang="zh-TW" altLang="en-US"/>
          </a:p>
        </p:txBody>
      </p:sp>
    </p:spTree>
    <p:extLst>
      <p:ext uri="{BB962C8B-B14F-4D97-AF65-F5344CB8AC3E}">
        <p14:creationId xmlns:p14="http://schemas.microsoft.com/office/powerpoint/2010/main" val="1707765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1.1.</a:t>
            </a:r>
            <a:r>
              <a:rPr lang="zh-TW" altLang="en-US" dirty="0"/>
              <a:t>也就是限制條件，根據新舊實驗和偵測非偵測</a:t>
            </a:r>
            <a:endParaRPr lang="en-US" altLang="zh-TW" dirty="0"/>
          </a:p>
          <a:p>
            <a:r>
              <a:rPr lang="en-US" altLang="zh-TW" dirty="0"/>
              <a:t>1.2.</a:t>
            </a:r>
            <a:r>
              <a:rPr lang="zh-TW" altLang="en-US" dirty="0"/>
              <a:t>如何統計數據或是什麼樣的實驗方法</a:t>
            </a:r>
            <a:endParaRPr lang="en-US" altLang="zh-TW" dirty="0"/>
          </a:p>
          <a:p>
            <a:endParaRPr lang="en-US" altLang="zh-TW" dirty="0"/>
          </a:p>
          <a:p>
            <a:r>
              <a:rPr lang="zh-TW" altLang="en-US" dirty="0"/>
              <a:t>當存在詳細的行為定量理論時，問題很容易得到解答</a:t>
            </a:r>
            <a:endParaRPr lang="en-US" altLang="zh-TW" dirty="0"/>
          </a:p>
        </p:txBody>
      </p:sp>
      <p:sp>
        <p:nvSpPr>
          <p:cNvPr id="4" name="投影片編號版面配置區 3"/>
          <p:cNvSpPr>
            <a:spLocks noGrp="1"/>
          </p:cNvSpPr>
          <p:nvPr>
            <p:ph type="sldNum" sz="quarter" idx="5"/>
          </p:nvPr>
        </p:nvSpPr>
        <p:spPr/>
        <p:txBody>
          <a:bodyPr/>
          <a:lstStyle/>
          <a:p>
            <a:fld id="{69F18073-2393-45DB-B8EE-248D0D19F8A7}" type="slidenum">
              <a:rPr lang="zh-TW" altLang="en-US" smtClean="0"/>
              <a:t>4</a:t>
            </a:fld>
            <a:endParaRPr lang="zh-TW" altLang="en-US"/>
          </a:p>
        </p:txBody>
      </p:sp>
    </p:spTree>
    <p:extLst>
      <p:ext uri="{BB962C8B-B14F-4D97-AF65-F5344CB8AC3E}">
        <p14:creationId xmlns:p14="http://schemas.microsoft.com/office/powerpoint/2010/main" val="690178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任何假設的這兩種度量的特定組合都意味著特定的行為理論。 在對識別有更多了解之前，我們希望避免特定的理論。</a:t>
            </a:r>
            <a:endParaRPr lang="en-US" altLang="zh-TW" dirty="0"/>
          </a:p>
          <a:p>
            <a:endParaRPr lang="en-US" altLang="zh-TW" dirty="0"/>
          </a:p>
          <a:p>
            <a:r>
              <a:rPr lang="en-US" altLang="zh-TW" dirty="0"/>
              <a:t>S</a:t>
            </a:r>
            <a:r>
              <a:rPr lang="zh-TW" altLang="en-US" dirty="0"/>
              <a:t>被呈現一個舊項目和一個新項目，並被指示選擇舊項目</a:t>
            </a:r>
            <a:endParaRPr lang="en-US" altLang="zh-TW" dirty="0"/>
          </a:p>
          <a:p>
            <a:r>
              <a:rPr lang="en-US" altLang="zh-TW" dirty="0"/>
              <a:t>S </a:t>
            </a:r>
            <a:r>
              <a:rPr lang="zh-TW" altLang="en-US" dirty="0"/>
              <a:t>被提供信號試驗和非信號試驗，並被指示選擇信號試驗。</a:t>
            </a:r>
            <a:endParaRPr lang="en-US" altLang="zh-TW" dirty="0"/>
          </a:p>
          <a:p>
            <a:endParaRPr lang="en-US" altLang="zh-TW" dirty="0"/>
          </a:p>
          <a:p>
            <a:r>
              <a:rPr lang="zh-TW" altLang="en-US" dirty="0">
                <a:solidFill>
                  <a:schemeClr val="tx1"/>
                </a:solidFill>
              </a:rPr>
              <a:t>我們顯然可以解決我們的原始問題。</a:t>
            </a:r>
            <a:endParaRPr lang="zh-TW" altLang="en-US" dirty="0"/>
          </a:p>
        </p:txBody>
      </p:sp>
      <p:sp>
        <p:nvSpPr>
          <p:cNvPr id="4" name="投影片編號版面配置區 3"/>
          <p:cNvSpPr>
            <a:spLocks noGrp="1"/>
          </p:cNvSpPr>
          <p:nvPr>
            <p:ph type="sldNum" sz="quarter" idx="5"/>
          </p:nvPr>
        </p:nvSpPr>
        <p:spPr/>
        <p:txBody>
          <a:bodyPr/>
          <a:lstStyle/>
          <a:p>
            <a:fld id="{69F18073-2393-45DB-B8EE-248D0D19F8A7}" type="slidenum">
              <a:rPr lang="zh-TW" altLang="en-US" smtClean="0"/>
              <a:t>5</a:t>
            </a:fld>
            <a:endParaRPr lang="zh-TW" altLang="en-US"/>
          </a:p>
        </p:txBody>
      </p:sp>
    </p:spTree>
    <p:extLst>
      <p:ext uri="{BB962C8B-B14F-4D97-AF65-F5344CB8AC3E}">
        <p14:creationId xmlns:p14="http://schemas.microsoft.com/office/powerpoint/2010/main" val="2700180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有一類實驗可以讓</a:t>
            </a:r>
            <a:r>
              <a:rPr lang="en-US" altLang="zh-TW" dirty="0"/>
              <a:t>o </a:t>
            </a:r>
            <a:r>
              <a:rPr lang="zh-TW" altLang="en-US" dirty="0"/>
              <a:t>或 </a:t>
            </a:r>
            <a:r>
              <a:rPr lang="en-US" altLang="zh-TW" dirty="0"/>
              <a:t>s</a:t>
            </a:r>
            <a:r>
              <a:rPr lang="zh-TW" altLang="en-US" dirty="0"/>
              <a:t>對化 </a:t>
            </a:r>
            <a:r>
              <a:rPr lang="en-US" altLang="zh-TW" dirty="0"/>
              <a:t>S </a:t>
            </a:r>
            <a:r>
              <a:rPr lang="zh-TW" altLang="en-US" dirty="0"/>
              <a:t>任意利用的響應最小化。</a:t>
            </a:r>
            <a:endParaRPr lang="en-US" altLang="zh-TW" dirty="0"/>
          </a:p>
          <a:p>
            <a:endParaRPr lang="en-US" altLang="zh-TW" dirty="0"/>
          </a:p>
          <a:p>
            <a:r>
              <a:rPr lang="zh-TW" altLang="en-US" dirty="0"/>
              <a:t>條件一</a:t>
            </a:r>
            <a:r>
              <a:rPr lang="en-US" altLang="zh-TW" dirty="0"/>
              <a:t>:</a:t>
            </a:r>
            <a:r>
              <a:rPr lang="zh-TW" altLang="en-US" dirty="0"/>
              <a:t>新舊</a:t>
            </a:r>
            <a:r>
              <a:rPr lang="en-US" altLang="zh-TW" dirty="0"/>
              <a:t>(</a:t>
            </a:r>
            <a:r>
              <a:rPr lang="zh-TW" altLang="en-US" dirty="0"/>
              <a:t>是否判定</a:t>
            </a:r>
            <a:r>
              <a:rPr lang="en-US" altLang="zh-TW" dirty="0"/>
              <a:t>)</a:t>
            </a:r>
            <a:r>
              <a:rPr lang="zh-TW" altLang="en-US" dirty="0"/>
              <a:t>、條件二</a:t>
            </a:r>
            <a:r>
              <a:rPr lang="en-US" altLang="zh-TW" dirty="0"/>
              <a:t>:</a:t>
            </a:r>
            <a:r>
              <a:rPr lang="zh-TW" altLang="en-US" dirty="0"/>
              <a:t>訊號</a:t>
            </a:r>
            <a:r>
              <a:rPr lang="en-US" altLang="zh-TW" dirty="0"/>
              <a:t>(</a:t>
            </a:r>
            <a:r>
              <a:rPr lang="zh-TW" altLang="en-US" dirty="0"/>
              <a:t>是否判定</a:t>
            </a:r>
            <a:r>
              <a:rPr lang="en-US" altLang="zh-TW" dirty="0"/>
              <a:t>)</a:t>
            </a:r>
          </a:p>
          <a:p>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PRPO</a:t>
            </a:r>
            <a:r>
              <a:rPr lang="zh-TW" altLang="en-US" dirty="0"/>
              <a:t>是屬性</a:t>
            </a:r>
            <a:endParaRPr lang="en-US" altLang="zh-TW" dirty="0"/>
          </a:p>
          <a:p>
            <a:endParaRPr lang="en-US" altLang="zh-TW" dirty="0"/>
          </a:p>
          <a:p>
            <a:endParaRPr lang="zh-TW" altLang="en-US" dirty="0"/>
          </a:p>
        </p:txBody>
      </p:sp>
      <p:sp>
        <p:nvSpPr>
          <p:cNvPr id="4" name="投影片編號版面配置區 3"/>
          <p:cNvSpPr>
            <a:spLocks noGrp="1"/>
          </p:cNvSpPr>
          <p:nvPr>
            <p:ph type="sldNum" sz="quarter" idx="5"/>
          </p:nvPr>
        </p:nvSpPr>
        <p:spPr/>
        <p:txBody>
          <a:bodyPr/>
          <a:lstStyle/>
          <a:p>
            <a:fld id="{69F18073-2393-45DB-B8EE-248D0D19F8A7}" type="slidenum">
              <a:rPr lang="zh-TW" altLang="en-US" smtClean="0"/>
              <a:t>6</a:t>
            </a:fld>
            <a:endParaRPr lang="zh-TW" altLang="en-US"/>
          </a:p>
        </p:txBody>
      </p:sp>
    </p:spTree>
    <p:extLst>
      <p:ext uri="{BB962C8B-B14F-4D97-AF65-F5344CB8AC3E}">
        <p14:creationId xmlns:p14="http://schemas.microsoft.com/office/powerpoint/2010/main" val="4233766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。曲線上的實際位置由 </a:t>
            </a:r>
            <a:r>
              <a:rPr lang="en-US" altLang="zh-TW" dirty="0"/>
              <a:t>S </a:t>
            </a:r>
            <a:r>
              <a:rPr lang="zh-TW" altLang="en-US" dirty="0"/>
              <a:t>的響應偏好決定</a:t>
            </a:r>
            <a:endParaRPr lang="en-US" altLang="zh-TW" dirty="0"/>
          </a:p>
          <a:p>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圖 </a:t>
            </a:r>
            <a:r>
              <a:rPr lang="en-US" altLang="zh-TW" dirty="0"/>
              <a:t>I </a:t>
            </a:r>
            <a:r>
              <a:rPr lang="zh-TW" altLang="en-US" dirty="0"/>
              <a:t>的圖例中定義的區域允許對幾個不同實驗的結果進行順序排序，即使在沒有關於真實操作特性的信息的情況下也是如此。</a:t>
            </a: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4.</a:t>
            </a:r>
            <a:r>
              <a:rPr lang="zh-TW" altLang="en-US" dirty="0"/>
              <a:t>由上限和下限對著的區域的平均值</a:t>
            </a:r>
            <a:endParaRPr lang="en-US" altLang="zh-TW" dirty="0"/>
          </a:p>
          <a:p>
            <a:endParaRPr lang="zh-TW" altLang="en-US" dirty="0"/>
          </a:p>
        </p:txBody>
      </p:sp>
      <p:sp>
        <p:nvSpPr>
          <p:cNvPr id="4" name="投影片編號版面配置區 3"/>
          <p:cNvSpPr>
            <a:spLocks noGrp="1"/>
          </p:cNvSpPr>
          <p:nvPr>
            <p:ph type="sldNum" sz="quarter" idx="5"/>
          </p:nvPr>
        </p:nvSpPr>
        <p:spPr/>
        <p:txBody>
          <a:bodyPr/>
          <a:lstStyle/>
          <a:p>
            <a:fld id="{69F18073-2393-45DB-B8EE-248D0D19F8A7}" type="slidenum">
              <a:rPr lang="zh-TW" altLang="en-US" smtClean="0"/>
              <a:t>7</a:t>
            </a:fld>
            <a:endParaRPr lang="zh-TW" altLang="en-US"/>
          </a:p>
        </p:txBody>
      </p:sp>
    </p:spTree>
    <p:extLst>
      <p:ext uri="{BB962C8B-B14F-4D97-AF65-F5344CB8AC3E}">
        <p14:creationId xmlns:p14="http://schemas.microsoft.com/office/powerpoint/2010/main" val="400543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i="0" kern="1200" dirty="0">
                <a:solidFill>
                  <a:schemeClr val="tx1"/>
                </a:solidFill>
                <a:effectLst/>
                <a:latin typeface="+mn-lt"/>
                <a:ea typeface="+mn-ea"/>
                <a:cs typeface="+mn-cs"/>
              </a:rPr>
              <a:t>梯形法</a:t>
            </a:r>
            <a:r>
              <a:rPr lang="zh-TW" altLang="en-US" sz="1200" b="0" i="0" kern="1200" dirty="0">
                <a:solidFill>
                  <a:schemeClr val="tx1"/>
                </a:solidFill>
                <a:effectLst/>
                <a:latin typeface="+mn-lt"/>
                <a:ea typeface="+mn-ea"/>
                <a:cs typeface="+mn-cs"/>
              </a:rPr>
              <a:t>：簡單地將每個相鄰的點以直線連接，計算連線下方的總面積。因為每一線段下方都是一個梯形，所以叫</a:t>
            </a:r>
            <a:r>
              <a:rPr lang="zh-TW" altLang="en-US" sz="1200" b="1" i="0" kern="1200" dirty="0">
                <a:solidFill>
                  <a:schemeClr val="tx1"/>
                </a:solidFill>
                <a:effectLst/>
                <a:latin typeface="+mn-lt"/>
                <a:ea typeface="+mn-ea"/>
                <a:cs typeface="+mn-cs"/>
              </a:rPr>
              <a:t>梯形法</a:t>
            </a:r>
            <a:r>
              <a:rPr lang="zh-TW" altLang="en-US" sz="1200" b="0" i="0" kern="1200" dirty="0">
                <a:solidFill>
                  <a:schemeClr val="tx1"/>
                </a:solidFill>
                <a:effectLst/>
                <a:latin typeface="+mn-lt"/>
                <a:ea typeface="+mn-ea"/>
                <a:cs typeface="+mn-cs"/>
              </a:rPr>
              <a:t>。</a:t>
            </a:r>
            <a:endParaRPr lang="en-US" altLang="zh-TW" sz="1200" b="0" i="0" kern="1200" dirty="0">
              <a:solidFill>
                <a:schemeClr val="tx1"/>
              </a:solidFill>
              <a:effectLst/>
              <a:latin typeface="+mn-lt"/>
              <a:ea typeface="+mn-ea"/>
              <a:cs typeface="+mn-cs"/>
            </a:endParaRPr>
          </a:p>
          <a:p>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當繪製在單位平方上時，與常數 </a:t>
            </a:r>
            <a:r>
              <a:rPr lang="en-US" altLang="zh-TW" dirty="0"/>
              <a:t>d' </a:t>
            </a:r>
            <a:r>
              <a:rPr lang="zh-TW" altLang="en-US" dirty="0"/>
              <a:t>的那些，信號檢測理論的信號可檢測性指數（</a:t>
            </a:r>
            <a:r>
              <a:rPr lang="en-US" altLang="zh-TW" dirty="0" err="1"/>
              <a:t>Swets</a:t>
            </a:r>
            <a:r>
              <a:rPr lang="en-US" altLang="zh-TW" dirty="0"/>
              <a:t> </a:t>
            </a:r>
            <a:r>
              <a:rPr lang="zh-TW" altLang="en-US" dirty="0"/>
              <a:t>等人， </a:t>
            </a:r>
            <a:r>
              <a:rPr lang="en-US" altLang="zh-TW" dirty="0"/>
              <a:t>1962); </a:t>
            </a:r>
            <a:r>
              <a:rPr lang="zh-TW" altLang="en-US" dirty="0"/>
              <a:t>與常數 </a:t>
            </a:r>
            <a:r>
              <a:rPr lang="en-US" altLang="zh-TW" dirty="0"/>
              <a:t>k </a:t>
            </a:r>
            <a:r>
              <a:rPr lang="zh-TW" altLang="en-US" dirty="0"/>
              <a:t>相比，自由回憶方法的比率操作特性（</a:t>
            </a:r>
            <a:r>
              <a:rPr lang="en-US" altLang="zh-TW" dirty="0"/>
              <a:t>Egan </a:t>
            </a:r>
            <a:r>
              <a:rPr lang="zh-TW" altLang="en-US" dirty="0"/>
              <a:t>等人，</a:t>
            </a:r>
            <a:r>
              <a:rPr lang="en-US" altLang="zh-TW" dirty="0"/>
              <a:t>1961</a:t>
            </a:r>
            <a:r>
              <a:rPr lang="zh-TW" altLang="en-US" dirty="0"/>
              <a:t>）； 以及由各種高、低和多閾值理論得出的結果（</a:t>
            </a:r>
            <a:r>
              <a:rPr lang="en-US" altLang="zh-TW" dirty="0"/>
              <a:t>Luce</a:t>
            </a:r>
            <a:r>
              <a:rPr lang="zh-TW" altLang="en-US" dirty="0"/>
              <a:t>，</a:t>
            </a:r>
            <a:r>
              <a:rPr lang="en-US" altLang="zh-TW" dirty="0"/>
              <a:t>1963</a:t>
            </a:r>
            <a:r>
              <a:rPr lang="zh-TW" altLang="en-US" dirty="0"/>
              <a:t>）。</a:t>
            </a:r>
          </a:p>
          <a:p>
            <a:endParaRPr lang="en-US" altLang="zh-TW" dirty="0"/>
          </a:p>
          <a:p>
            <a:r>
              <a:rPr lang="zh-TW" altLang="en-US" dirty="0"/>
              <a:t>線越彎</a:t>
            </a:r>
            <a:r>
              <a:rPr lang="en-US" altLang="zh-TW" dirty="0"/>
              <a:t>(</a:t>
            </a:r>
            <a:r>
              <a:rPr lang="zh-TW" altLang="en-US" dirty="0"/>
              <a:t>偏左上</a:t>
            </a:r>
            <a:r>
              <a:rPr lang="en-US" altLang="zh-TW" dirty="0"/>
              <a:t>)</a:t>
            </a:r>
            <a:r>
              <a:rPr lang="zh-TW" altLang="en-US" dirty="0"/>
              <a:t>，敏銳度就越高</a:t>
            </a:r>
            <a:endParaRPr lang="en-US" altLang="zh-TW" dirty="0"/>
          </a:p>
          <a:p>
            <a:endParaRPr lang="en-US" altLang="zh-TW" dirty="0"/>
          </a:p>
          <a:p>
            <a:r>
              <a:rPr lang="zh-TW" altLang="en-US" dirty="0"/>
              <a:t>屬性</a:t>
            </a:r>
            <a:endParaRPr lang="en-US" altLang="zh-TW" dirty="0"/>
          </a:p>
          <a:p>
            <a:endParaRPr lang="zh-TW" altLang="en-US" dirty="0"/>
          </a:p>
        </p:txBody>
      </p:sp>
      <p:sp>
        <p:nvSpPr>
          <p:cNvPr id="4" name="投影片編號版面配置區 3"/>
          <p:cNvSpPr>
            <a:spLocks noGrp="1"/>
          </p:cNvSpPr>
          <p:nvPr>
            <p:ph type="sldNum" sz="quarter" idx="5"/>
          </p:nvPr>
        </p:nvSpPr>
        <p:spPr/>
        <p:txBody>
          <a:bodyPr/>
          <a:lstStyle/>
          <a:p>
            <a:fld id="{69F18073-2393-45DB-B8EE-248D0D19F8A7}" type="slidenum">
              <a:rPr lang="zh-TW" altLang="en-US" smtClean="0"/>
              <a:t>8</a:t>
            </a:fld>
            <a:endParaRPr lang="zh-TW" altLang="en-US"/>
          </a:p>
        </p:txBody>
      </p:sp>
    </p:spTree>
    <p:extLst>
      <p:ext uri="{BB962C8B-B14F-4D97-AF65-F5344CB8AC3E}">
        <p14:creationId xmlns:p14="http://schemas.microsoft.com/office/powerpoint/2010/main" val="32813853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1.</a:t>
            </a:r>
            <a:r>
              <a:rPr lang="zh-TW" altLang="en-US" dirty="0"/>
              <a:t>相同的評估</a:t>
            </a:r>
            <a:endParaRPr lang="en-US" altLang="zh-TW" dirty="0"/>
          </a:p>
          <a:p>
            <a:endParaRPr lang="zh-TW" altLang="en-US" dirty="0"/>
          </a:p>
        </p:txBody>
      </p:sp>
      <p:sp>
        <p:nvSpPr>
          <p:cNvPr id="4" name="投影片編號版面配置區 3"/>
          <p:cNvSpPr>
            <a:spLocks noGrp="1"/>
          </p:cNvSpPr>
          <p:nvPr>
            <p:ph type="sldNum" sz="quarter" idx="5"/>
          </p:nvPr>
        </p:nvSpPr>
        <p:spPr/>
        <p:txBody>
          <a:bodyPr/>
          <a:lstStyle/>
          <a:p>
            <a:fld id="{69F18073-2393-45DB-B8EE-248D0D19F8A7}" type="slidenum">
              <a:rPr lang="zh-TW" altLang="en-US" smtClean="0"/>
              <a:t>9</a:t>
            </a:fld>
            <a:endParaRPr lang="zh-TW" altLang="en-US"/>
          </a:p>
        </p:txBody>
      </p:sp>
    </p:spTree>
    <p:extLst>
      <p:ext uri="{BB962C8B-B14F-4D97-AF65-F5344CB8AC3E}">
        <p14:creationId xmlns:p14="http://schemas.microsoft.com/office/powerpoint/2010/main" val="3645465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3D2F164A-D624-45FF-BD76-6129D807BFE6}" type="datetimeFigureOut">
              <a:rPr lang="zh-TW" altLang="en-US" smtClean="0"/>
              <a:t>2021/10/12</a:t>
            </a:fld>
            <a:endParaRPr lang="zh-TW" alt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zh-TW"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A92128C7-E602-46AA-B8D8-4BA25819E7DD}" type="slidenum">
              <a:rPr lang="zh-TW" altLang="en-US" smtClean="0"/>
              <a:t>‹#›</a:t>
            </a:fld>
            <a:endParaRPr lang="zh-TW" alt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83894658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3D2F164A-D624-45FF-BD76-6129D807BFE6}" type="datetimeFigureOut">
              <a:rPr lang="zh-TW" altLang="en-US" smtClean="0"/>
              <a:t>2021/10/12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92128C7-E602-46AA-B8D8-4BA25819E7DD}" type="slidenum">
              <a:rPr lang="zh-TW" altLang="en-US" smtClean="0"/>
              <a:t>‹#›</a:t>
            </a:fld>
            <a:endParaRPr lang="zh-TW" altLang="en-US"/>
          </a:p>
        </p:txBody>
      </p:sp>
    </p:spTree>
    <p:extLst>
      <p:ext uri="{BB962C8B-B14F-4D97-AF65-F5344CB8AC3E}">
        <p14:creationId xmlns:p14="http://schemas.microsoft.com/office/powerpoint/2010/main" val="3482115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3D2F164A-D624-45FF-BD76-6129D807BFE6}" type="datetimeFigureOut">
              <a:rPr lang="zh-TW" altLang="en-US" smtClean="0"/>
              <a:t>2021/10/12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92128C7-E602-46AA-B8D8-4BA25819E7DD}" type="slidenum">
              <a:rPr lang="zh-TW" altLang="en-US" smtClean="0"/>
              <a:t>‹#›</a:t>
            </a:fld>
            <a:endParaRPr lang="zh-TW" altLang="en-US"/>
          </a:p>
        </p:txBody>
      </p:sp>
    </p:spTree>
    <p:extLst>
      <p:ext uri="{BB962C8B-B14F-4D97-AF65-F5344CB8AC3E}">
        <p14:creationId xmlns:p14="http://schemas.microsoft.com/office/powerpoint/2010/main" val="1924536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3D2F164A-D624-45FF-BD76-6129D807BFE6}" type="datetimeFigureOut">
              <a:rPr lang="zh-TW" altLang="en-US" smtClean="0"/>
              <a:t>2021/10/12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92128C7-E602-46AA-B8D8-4BA25819E7DD}" type="slidenum">
              <a:rPr lang="zh-TW" altLang="en-US" smtClean="0"/>
              <a:t>‹#›</a:t>
            </a:fld>
            <a:endParaRPr lang="zh-TW" altLang="en-US"/>
          </a:p>
        </p:txBody>
      </p:sp>
    </p:spTree>
    <p:extLst>
      <p:ext uri="{BB962C8B-B14F-4D97-AF65-F5344CB8AC3E}">
        <p14:creationId xmlns:p14="http://schemas.microsoft.com/office/powerpoint/2010/main" val="3761035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3D2F164A-D624-45FF-BD76-6129D807BFE6}" type="datetimeFigureOut">
              <a:rPr lang="zh-TW" altLang="en-US" smtClean="0"/>
              <a:t>2021/10/12</a:t>
            </a:fld>
            <a:endParaRPr lang="zh-TW" alt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zh-TW"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A92128C7-E602-46AA-B8D8-4BA25819E7DD}" type="slidenum">
              <a:rPr lang="zh-TW" altLang="en-US" smtClean="0"/>
              <a:t>‹#›</a:t>
            </a:fld>
            <a:endParaRPr lang="zh-TW" alt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8805327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zh-TW" altLang="en-US"/>
              <a:t>按一下以編輯母片標題樣式</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3D2F164A-D624-45FF-BD76-6129D807BFE6}" type="datetimeFigureOut">
              <a:rPr lang="zh-TW" altLang="en-US" smtClean="0"/>
              <a:t>2021/10/12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92128C7-E602-46AA-B8D8-4BA25819E7DD}" type="slidenum">
              <a:rPr lang="zh-TW" altLang="en-US" smtClean="0"/>
              <a:t>‹#›</a:t>
            </a:fld>
            <a:endParaRPr lang="zh-TW" altLang="en-US"/>
          </a:p>
        </p:txBody>
      </p:sp>
    </p:spTree>
    <p:extLst>
      <p:ext uri="{BB962C8B-B14F-4D97-AF65-F5344CB8AC3E}">
        <p14:creationId xmlns:p14="http://schemas.microsoft.com/office/powerpoint/2010/main" val="2193388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3D2F164A-D624-45FF-BD76-6129D807BFE6}" type="datetimeFigureOut">
              <a:rPr lang="zh-TW" altLang="en-US" smtClean="0"/>
              <a:t>2021/10/12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A92128C7-E602-46AA-B8D8-4BA25819E7DD}" type="slidenum">
              <a:rPr lang="zh-TW" altLang="en-US" smtClean="0"/>
              <a:t>‹#›</a:t>
            </a:fld>
            <a:endParaRPr lang="zh-TW" altLang="en-US"/>
          </a:p>
        </p:txBody>
      </p:sp>
    </p:spTree>
    <p:extLst>
      <p:ext uri="{BB962C8B-B14F-4D97-AF65-F5344CB8AC3E}">
        <p14:creationId xmlns:p14="http://schemas.microsoft.com/office/powerpoint/2010/main" val="2573617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3D2F164A-D624-45FF-BD76-6129D807BFE6}" type="datetimeFigureOut">
              <a:rPr lang="zh-TW" altLang="en-US" smtClean="0"/>
              <a:t>2021/10/12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A92128C7-E602-46AA-B8D8-4BA25819E7DD}" type="slidenum">
              <a:rPr lang="zh-TW" altLang="en-US" smtClean="0"/>
              <a:t>‹#›</a:t>
            </a:fld>
            <a:endParaRPr lang="zh-TW" altLang="en-US"/>
          </a:p>
        </p:txBody>
      </p:sp>
    </p:spTree>
    <p:extLst>
      <p:ext uri="{BB962C8B-B14F-4D97-AF65-F5344CB8AC3E}">
        <p14:creationId xmlns:p14="http://schemas.microsoft.com/office/powerpoint/2010/main" val="3802064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F164A-D624-45FF-BD76-6129D807BFE6}" type="datetimeFigureOut">
              <a:rPr lang="zh-TW" altLang="en-US" smtClean="0"/>
              <a:t>2021/10/12</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A92128C7-E602-46AA-B8D8-4BA25819E7DD}" type="slidenum">
              <a:rPr lang="zh-TW" altLang="en-US" smtClean="0"/>
              <a:t>‹#›</a:t>
            </a:fld>
            <a:endParaRPr lang="zh-TW" altLang="en-US"/>
          </a:p>
        </p:txBody>
      </p:sp>
    </p:spTree>
    <p:extLst>
      <p:ext uri="{BB962C8B-B14F-4D97-AF65-F5344CB8AC3E}">
        <p14:creationId xmlns:p14="http://schemas.microsoft.com/office/powerpoint/2010/main" val="4179585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D2F164A-D624-45FF-BD76-6129D807BFE6}" type="datetimeFigureOut">
              <a:rPr lang="zh-TW" altLang="en-US" smtClean="0"/>
              <a:t>2021/10/12</a:t>
            </a:fld>
            <a:endParaRPr lang="zh-TW"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zh-TW" alt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92128C7-E602-46AA-B8D8-4BA25819E7DD}" type="slidenum">
              <a:rPr lang="zh-TW" altLang="en-US" smtClean="0"/>
              <a:t>‹#›</a:t>
            </a:fld>
            <a:endParaRPr lang="zh-TW"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66736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D2F164A-D624-45FF-BD76-6129D807BFE6}" type="datetimeFigureOut">
              <a:rPr lang="zh-TW" altLang="en-US" smtClean="0"/>
              <a:t>2021/10/12</a:t>
            </a:fld>
            <a:endParaRPr lang="zh-TW"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zh-TW" alt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92128C7-E602-46AA-B8D8-4BA25819E7DD}" type="slidenum">
              <a:rPr lang="zh-TW" altLang="en-US" smtClean="0"/>
              <a:t>‹#›</a:t>
            </a:fld>
            <a:endParaRPr lang="zh-TW"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9867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3D2F164A-D624-45FF-BD76-6129D807BFE6}" type="datetimeFigureOut">
              <a:rPr lang="zh-TW" altLang="en-US" smtClean="0"/>
              <a:t>2021/10/12</a:t>
            </a:fld>
            <a:endParaRPr lang="zh-TW" alt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zh-TW" alt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A92128C7-E602-46AA-B8D8-4BA25819E7DD}" type="slidenum">
              <a:rPr lang="zh-TW" altLang="en-US" smtClean="0"/>
              <a:t>‹#›</a:t>
            </a:fld>
            <a:endParaRPr lang="zh-TW" alt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49846858"/>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BA40055-141C-4215-9C12-8315F6DB6E61}"/>
              </a:ext>
            </a:extLst>
          </p:cNvPr>
          <p:cNvSpPr>
            <a:spLocks noGrp="1"/>
          </p:cNvSpPr>
          <p:nvPr>
            <p:ph type="ctrTitle"/>
          </p:nvPr>
        </p:nvSpPr>
        <p:spPr/>
        <p:txBody>
          <a:bodyPr/>
          <a:lstStyle/>
          <a:p>
            <a:r>
              <a:rPr lang="zh-TW" altLang="en-US" dirty="0"/>
              <a:t>識別實驗的非參數分析</a:t>
            </a:r>
          </a:p>
        </p:txBody>
      </p:sp>
      <p:sp>
        <p:nvSpPr>
          <p:cNvPr id="3" name="副標題 2">
            <a:extLst>
              <a:ext uri="{FF2B5EF4-FFF2-40B4-BE49-F238E27FC236}">
                <a16:creationId xmlns:a16="http://schemas.microsoft.com/office/drawing/2014/main" id="{8166D0D1-FA0E-4B2B-9A25-F678956F4DE0}"/>
              </a:ext>
            </a:extLst>
          </p:cNvPr>
          <p:cNvSpPr>
            <a:spLocks noGrp="1"/>
          </p:cNvSpPr>
          <p:nvPr>
            <p:ph type="subTitle" idx="1"/>
          </p:nvPr>
        </p:nvSpPr>
        <p:spPr/>
        <p:txBody>
          <a:bodyPr>
            <a:normAutofit fontScale="92500" lnSpcReduction="10000"/>
          </a:bodyPr>
          <a:lstStyle/>
          <a:p>
            <a:pPr algn="l"/>
            <a:r>
              <a:rPr lang="zh-TW" altLang="en-US" dirty="0"/>
              <a:t>報告者</a:t>
            </a:r>
            <a:r>
              <a:rPr lang="en-US" altLang="zh-TW" dirty="0"/>
              <a:t>:</a:t>
            </a:r>
            <a:r>
              <a:rPr lang="zh-TW" altLang="en-US" dirty="0"/>
              <a:t>陳善治</a:t>
            </a:r>
            <a:endParaRPr lang="en-US" altLang="zh-TW" dirty="0"/>
          </a:p>
          <a:p>
            <a:pPr algn="l"/>
            <a:r>
              <a:rPr lang="zh-TW" altLang="en-US" dirty="0"/>
              <a:t>指導教授</a:t>
            </a:r>
            <a:r>
              <a:rPr lang="en-US" altLang="zh-TW" dirty="0"/>
              <a:t>:</a:t>
            </a:r>
            <a:r>
              <a:rPr lang="zh-TW" altLang="en-US" dirty="0"/>
              <a:t>柳永青 教授</a:t>
            </a:r>
            <a:endParaRPr lang="en-US" altLang="zh-TW" dirty="0"/>
          </a:p>
          <a:p>
            <a:pPr algn="l"/>
            <a:r>
              <a:rPr lang="zh-TW" altLang="en-US" dirty="0"/>
              <a:t>作者</a:t>
            </a:r>
            <a:r>
              <a:rPr lang="en-US" altLang="zh-TW" dirty="0"/>
              <a:t>:Irwin </a:t>
            </a:r>
            <a:r>
              <a:rPr lang="en-US" altLang="zh-TW" dirty="0" err="1"/>
              <a:t>Pollaek</a:t>
            </a:r>
            <a:r>
              <a:rPr lang="zh-TW" altLang="en-US" dirty="0"/>
              <a:t> </a:t>
            </a:r>
            <a:r>
              <a:rPr lang="en-US" altLang="zh-TW" dirty="0"/>
              <a:t>, Donald A. Norman</a:t>
            </a:r>
          </a:p>
          <a:p>
            <a:pPr algn="l"/>
            <a:endParaRPr lang="zh-TW" altLang="en-US" dirty="0"/>
          </a:p>
        </p:txBody>
      </p:sp>
    </p:spTree>
    <p:extLst>
      <p:ext uri="{BB962C8B-B14F-4D97-AF65-F5344CB8AC3E}">
        <p14:creationId xmlns:p14="http://schemas.microsoft.com/office/powerpoint/2010/main" val="748023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C5335DB-50E5-440D-896C-6AF69D025A78}"/>
              </a:ext>
            </a:extLst>
          </p:cNvPr>
          <p:cNvSpPr>
            <a:spLocks noGrp="1"/>
          </p:cNvSpPr>
          <p:nvPr>
            <p:ph type="title"/>
          </p:nvPr>
        </p:nvSpPr>
        <p:spPr/>
        <p:txBody>
          <a:bodyPr/>
          <a:lstStyle/>
          <a:p>
            <a:r>
              <a:rPr lang="zh-TW" altLang="en-US" dirty="0"/>
              <a:t>摘要</a:t>
            </a:r>
          </a:p>
        </p:txBody>
      </p:sp>
      <p:sp>
        <p:nvSpPr>
          <p:cNvPr id="3" name="內容版面配置區 2">
            <a:extLst>
              <a:ext uri="{FF2B5EF4-FFF2-40B4-BE49-F238E27FC236}">
                <a16:creationId xmlns:a16="http://schemas.microsoft.com/office/drawing/2014/main" id="{363941E3-6A05-46DC-BC21-0B49DB50AF5B}"/>
              </a:ext>
            </a:extLst>
          </p:cNvPr>
          <p:cNvSpPr>
            <a:spLocks noGrp="1"/>
          </p:cNvSpPr>
          <p:nvPr>
            <p:ph idx="1"/>
          </p:nvPr>
        </p:nvSpPr>
        <p:spPr/>
        <p:txBody>
          <a:bodyPr>
            <a:normAutofit lnSpcReduction="10000"/>
          </a:bodyPr>
          <a:lstStyle/>
          <a:p>
            <a:r>
              <a:rPr lang="zh-TW" altLang="en-US" dirty="0"/>
              <a:t>一種非參數方法實驗評估</a:t>
            </a:r>
            <a:r>
              <a:rPr lang="zh-TW" altLang="en-US" dirty="0">
                <a:solidFill>
                  <a:srgbClr val="FF0000"/>
                </a:solidFill>
              </a:rPr>
              <a:t>識別記憶實驗</a:t>
            </a:r>
            <a:r>
              <a:rPr lang="zh-TW" altLang="en-US" dirty="0"/>
              <a:t>和</a:t>
            </a:r>
            <a:r>
              <a:rPr lang="zh-TW" altLang="en-US" dirty="0">
                <a:solidFill>
                  <a:srgbClr val="FF0000"/>
                </a:solidFill>
              </a:rPr>
              <a:t>心理物理學實驗</a:t>
            </a:r>
            <a:r>
              <a:rPr lang="zh-TW" altLang="en-US" dirty="0"/>
              <a:t>的呈現了檢測能力。 該方法使用識別表現的序數</a:t>
            </a:r>
            <a:r>
              <a:rPr lang="en-US" altLang="zh-TW" dirty="0"/>
              <a:t>(ordinal)</a:t>
            </a:r>
            <a:r>
              <a:rPr lang="zh-TW" altLang="en-US" dirty="0"/>
              <a:t>分析，它將</a:t>
            </a:r>
            <a:r>
              <a:rPr lang="zh-TW" altLang="en-US" u="sng" dirty="0"/>
              <a:t>識別測試的結果</a:t>
            </a:r>
            <a:r>
              <a:rPr lang="zh-TW" altLang="en-US" dirty="0"/>
              <a:t>轉換成</a:t>
            </a:r>
            <a:r>
              <a:rPr lang="zh-TW" altLang="en-US" u="sng" dirty="0"/>
              <a:t>強制選擇實驗</a:t>
            </a:r>
            <a:r>
              <a:rPr lang="zh-TW" altLang="en-US" dirty="0"/>
              <a:t>同等結果。</a:t>
            </a:r>
            <a:endParaRPr lang="en-US" altLang="zh-TW" dirty="0"/>
          </a:p>
          <a:p>
            <a:endParaRPr lang="en-US" altLang="zh-TW" dirty="0"/>
          </a:p>
          <a:p>
            <a:pPr lvl="1"/>
            <a:r>
              <a:rPr lang="zh-TW" altLang="en-US" dirty="0"/>
              <a:t>識別記憶</a:t>
            </a:r>
            <a:r>
              <a:rPr lang="en-US" altLang="zh-TW" dirty="0"/>
              <a:t>::</a:t>
            </a:r>
            <a:r>
              <a:rPr lang="zh-TW" altLang="en-US" dirty="0"/>
              <a:t>當重新體驗先前經歷的事件時，該環境內容與存儲的記憶表示相匹配，從而引發匹配訊號。有兩個過程</a:t>
            </a:r>
            <a:r>
              <a:rPr lang="en-US" altLang="zh-TW" dirty="0"/>
              <a:t>:</a:t>
            </a:r>
          </a:p>
          <a:p>
            <a:pPr lvl="2"/>
            <a:r>
              <a:rPr lang="zh-TW" altLang="en-US" dirty="0"/>
              <a:t>回憶是一個緩慢、受控的搜索過程 </a:t>
            </a:r>
            <a:r>
              <a:rPr lang="en-US" altLang="zh-TW" dirty="0"/>
              <a:t>; </a:t>
            </a:r>
            <a:r>
              <a:rPr lang="zh-TW" altLang="en-US" dirty="0"/>
              <a:t>熟悉是一個快速、自動的過程。</a:t>
            </a:r>
            <a:endParaRPr lang="en-US" altLang="zh-TW" dirty="0"/>
          </a:p>
          <a:p>
            <a:pPr lvl="2"/>
            <a:r>
              <a:rPr lang="zh-TW" altLang="en-US" dirty="0"/>
              <a:t>新舊識別</a:t>
            </a:r>
            <a:endParaRPr lang="en-US" altLang="zh-TW" dirty="0"/>
          </a:p>
          <a:p>
            <a:pPr lvl="1"/>
            <a:r>
              <a:rPr lang="zh-TW" altLang="en-US" dirty="0">
                <a:solidFill>
                  <a:schemeClr val="tx1"/>
                </a:solidFill>
              </a:rPr>
              <a:t>心理物理學實驗</a:t>
            </a:r>
            <a:r>
              <a:rPr lang="en-US" altLang="zh-TW" dirty="0">
                <a:solidFill>
                  <a:schemeClr val="tx1"/>
                </a:solidFill>
              </a:rPr>
              <a:t>:</a:t>
            </a:r>
            <a:r>
              <a:rPr lang="zh-TW" altLang="en-US" dirty="0">
                <a:solidFill>
                  <a:schemeClr val="tx1"/>
                </a:solidFill>
              </a:rPr>
              <a:t>以科學方法研究刺激與感覺之間的關係。</a:t>
            </a:r>
            <a:endParaRPr lang="en-US" altLang="zh-TW" dirty="0">
              <a:solidFill>
                <a:schemeClr val="tx1"/>
              </a:solidFill>
            </a:endParaRPr>
          </a:p>
          <a:p>
            <a:pPr lvl="2"/>
            <a:r>
              <a:rPr lang="zh-TW" altLang="en-US" dirty="0"/>
              <a:t>閾值實驗</a:t>
            </a:r>
            <a:endParaRPr lang="en-US" altLang="zh-TW" dirty="0"/>
          </a:p>
          <a:p>
            <a:pPr lvl="2"/>
            <a:r>
              <a:rPr lang="zh-TW" altLang="en-US" dirty="0"/>
              <a:t>訊號偵測</a:t>
            </a:r>
            <a:endParaRPr lang="en-US" altLang="zh-TW" dirty="0"/>
          </a:p>
          <a:p>
            <a:pPr lvl="1"/>
            <a:endParaRPr lang="en-US" altLang="zh-TW" dirty="0"/>
          </a:p>
          <a:p>
            <a:pPr lvl="1"/>
            <a:endParaRPr lang="en-US" altLang="zh-TW" dirty="0"/>
          </a:p>
        </p:txBody>
      </p:sp>
    </p:spTree>
    <p:extLst>
      <p:ext uri="{BB962C8B-B14F-4D97-AF65-F5344CB8AC3E}">
        <p14:creationId xmlns:p14="http://schemas.microsoft.com/office/powerpoint/2010/main" val="262781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E8B9768-1D56-4DD4-B666-8D96035BD119}"/>
              </a:ext>
            </a:extLst>
          </p:cNvPr>
          <p:cNvSpPr>
            <a:spLocks noGrp="1"/>
          </p:cNvSpPr>
          <p:nvPr>
            <p:ph type="title"/>
          </p:nvPr>
        </p:nvSpPr>
        <p:spPr/>
        <p:txBody>
          <a:bodyPr/>
          <a:lstStyle/>
          <a:p>
            <a:r>
              <a:rPr lang="zh-TW" altLang="en-US" dirty="0"/>
              <a:t>緒論</a:t>
            </a:r>
          </a:p>
        </p:txBody>
      </p:sp>
      <p:sp>
        <p:nvSpPr>
          <p:cNvPr id="3" name="內容版面配置區 2">
            <a:extLst>
              <a:ext uri="{FF2B5EF4-FFF2-40B4-BE49-F238E27FC236}">
                <a16:creationId xmlns:a16="http://schemas.microsoft.com/office/drawing/2014/main" id="{CFFD1E01-52B5-4D91-B4D1-31CEB653B15E}"/>
              </a:ext>
            </a:extLst>
          </p:cNvPr>
          <p:cNvSpPr>
            <a:spLocks noGrp="1"/>
          </p:cNvSpPr>
          <p:nvPr>
            <p:ph idx="1"/>
          </p:nvPr>
        </p:nvSpPr>
        <p:spPr/>
        <p:txBody>
          <a:bodyPr/>
          <a:lstStyle/>
          <a:p>
            <a:r>
              <a:rPr lang="zh-TW" altLang="en-US" dirty="0"/>
              <a:t>識別記憶實驗的標準範式是首先將一組刺激項提交給 </a:t>
            </a:r>
            <a:r>
              <a:rPr lang="en-US" altLang="zh-TW" dirty="0"/>
              <a:t>S</a:t>
            </a:r>
            <a:r>
              <a:rPr lang="zh-TW" altLang="en-US" dirty="0"/>
              <a:t>；然後將這些項目與一組新項目混合在一起，然後將組合後的項目集用於識別。</a:t>
            </a:r>
            <a:endParaRPr lang="en-US" altLang="zh-TW" dirty="0"/>
          </a:p>
          <a:p>
            <a:r>
              <a:rPr lang="en-US" altLang="zh-TW" dirty="0"/>
              <a:t>S </a:t>
            </a:r>
            <a:r>
              <a:rPr lang="zh-TW" altLang="en-US" dirty="0"/>
              <a:t>必須將每個項目標識別為舊 </a:t>
            </a:r>
            <a:r>
              <a:rPr lang="en-US" altLang="zh-TW" dirty="0"/>
              <a:t>(o) </a:t>
            </a:r>
            <a:r>
              <a:rPr lang="zh-TW" altLang="en-US" dirty="0"/>
              <a:t>或新 </a:t>
            </a:r>
            <a:r>
              <a:rPr lang="en-US" altLang="zh-TW" dirty="0"/>
              <a:t>(n)</a:t>
            </a:r>
            <a:r>
              <a:rPr lang="zh-TW" altLang="en-US" dirty="0"/>
              <a:t>。</a:t>
            </a:r>
            <a:endParaRPr lang="en-US" altLang="zh-TW" dirty="0"/>
          </a:p>
          <a:p>
            <a:r>
              <a:rPr lang="en-US" altLang="zh-TW" dirty="0"/>
              <a:t>S </a:t>
            </a:r>
            <a:r>
              <a:rPr lang="zh-TW" altLang="en-US" dirty="0"/>
              <a:t>的任務是將每個試驗識別為信號試驗 </a:t>
            </a:r>
            <a:r>
              <a:rPr lang="en-US" altLang="zh-TW" dirty="0"/>
              <a:t>(s) </a:t>
            </a:r>
            <a:r>
              <a:rPr lang="zh-TW" altLang="en-US" dirty="0"/>
              <a:t>或非信號試驗 </a:t>
            </a:r>
            <a:r>
              <a:rPr lang="en-US" altLang="zh-TW" dirty="0"/>
              <a:t>(ns)</a:t>
            </a:r>
            <a:r>
              <a:rPr lang="zh-TW" altLang="en-US" dirty="0"/>
              <a:t>。</a:t>
            </a:r>
          </a:p>
        </p:txBody>
      </p:sp>
      <p:graphicFrame>
        <p:nvGraphicFramePr>
          <p:cNvPr id="4" name="資料庫圖表 3">
            <a:extLst>
              <a:ext uri="{FF2B5EF4-FFF2-40B4-BE49-F238E27FC236}">
                <a16:creationId xmlns:a16="http://schemas.microsoft.com/office/drawing/2014/main" id="{2D7CF851-BABB-4C1D-AF1A-7D2B45A05157}"/>
              </a:ext>
            </a:extLst>
          </p:cNvPr>
          <p:cNvGraphicFramePr/>
          <p:nvPr>
            <p:extLst>
              <p:ext uri="{D42A27DB-BD31-4B8C-83A1-F6EECF244321}">
                <p14:modId xmlns:p14="http://schemas.microsoft.com/office/powerpoint/2010/main" val="3813266200"/>
              </p:ext>
            </p:extLst>
          </p:nvPr>
        </p:nvGraphicFramePr>
        <p:xfrm>
          <a:off x="2248131" y="4128492"/>
          <a:ext cx="6197599" cy="20484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80174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A4CC601-D441-4D02-A094-A714EE7762B9}"/>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F46E2F56-37F3-421E-A63E-B46F5F900A69}"/>
              </a:ext>
            </a:extLst>
          </p:cNvPr>
          <p:cNvSpPr>
            <a:spLocks noGrp="1"/>
          </p:cNvSpPr>
          <p:nvPr>
            <p:ph idx="1"/>
          </p:nvPr>
        </p:nvSpPr>
        <p:spPr>
          <a:xfrm>
            <a:off x="1371600" y="2286000"/>
            <a:ext cx="9601200" cy="3581400"/>
          </a:xfrm>
        </p:spPr>
        <p:txBody>
          <a:bodyPr/>
          <a:lstStyle/>
          <a:p>
            <a:r>
              <a:rPr lang="zh-TW" altLang="en-US" dirty="0">
                <a:solidFill>
                  <a:schemeClr val="tx1"/>
                </a:solidFill>
              </a:rPr>
              <a:t>對實驗的提問</a:t>
            </a:r>
            <a:r>
              <a:rPr lang="en-US" altLang="zh-TW" dirty="0">
                <a:solidFill>
                  <a:schemeClr val="tx1"/>
                </a:solidFill>
              </a:rPr>
              <a:t>:</a:t>
            </a:r>
          </a:p>
          <a:p>
            <a:pPr lvl="1"/>
            <a:r>
              <a:rPr lang="zh-TW" altLang="en-US" dirty="0">
                <a:solidFill>
                  <a:schemeClr val="tx1"/>
                </a:solidFill>
              </a:rPr>
              <a:t>哪個條件產生更好的性能？ </a:t>
            </a:r>
            <a:endParaRPr lang="en-US" altLang="zh-TW" dirty="0">
              <a:solidFill>
                <a:schemeClr val="tx1"/>
              </a:solidFill>
            </a:endParaRPr>
          </a:p>
          <a:p>
            <a:pPr lvl="1"/>
            <a:r>
              <a:rPr lang="zh-TW" altLang="en-US" dirty="0">
                <a:solidFill>
                  <a:schemeClr val="tx1"/>
                </a:solidFill>
              </a:rPr>
              <a:t>什麼樣的數據統計可以評估由於實驗條件差異，而導致的表現有所不同？</a:t>
            </a:r>
            <a:endParaRPr lang="en-US" altLang="zh-TW" dirty="0">
              <a:solidFill>
                <a:schemeClr val="tx1"/>
              </a:solidFill>
            </a:endParaRPr>
          </a:p>
          <a:p>
            <a:r>
              <a:rPr lang="zh-TW" altLang="en-US" dirty="0"/>
              <a:t>由於識別記憶實驗在形式上與心理物理學實驗相似，因此代表相同的理論可以應用於這兩個領域（</a:t>
            </a:r>
            <a:r>
              <a:rPr lang="en-US" altLang="zh-TW" dirty="0"/>
              <a:t>Egan</a:t>
            </a:r>
            <a:r>
              <a:rPr lang="zh-TW" altLang="en-US" dirty="0"/>
              <a:t>，</a:t>
            </a:r>
            <a:r>
              <a:rPr lang="en-US" altLang="zh-TW" dirty="0"/>
              <a:t>1958</a:t>
            </a:r>
            <a:r>
              <a:rPr lang="zh-TW" altLang="en-US" dirty="0"/>
              <a:t>）。</a:t>
            </a:r>
            <a:endParaRPr lang="en-US" altLang="zh-TW" dirty="0"/>
          </a:p>
          <a:p>
            <a:r>
              <a:rPr lang="zh-TW" altLang="en-US" dirty="0"/>
              <a:t>為了進行這些分析，必須對潛在機制做出</a:t>
            </a:r>
            <a:r>
              <a:rPr lang="zh-TW" altLang="en-US" dirty="0">
                <a:solidFill>
                  <a:schemeClr val="tx1"/>
                </a:solidFill>
              </a:rPr>
              <a:t>假設</a:t>
            </a:r>
            <a:r>
              <a:rPr lang="zh-TW" altLang="en-US" dirty="0"/>
              <a:t>。 是否可以通過</a:t>
            </a:r>
            <a:r>
              <a:rPr lang="zh-TW" altLang="en-US" dirty="0">
                <a:solidFill>
                  <a:srgbClr val="FF0000"/>
                </a:solidFill>
              </a:rPr>
              <a:t>簡單的假設</a:t>
            </a:r>
            <a:r>
              <a:rPr lang="zh-TW" altLang="en-US" dirty="0"/>
              <a:t>來表現出有意義的量化規規範？</a:t>
            </a:r>
          </a:p>
        </p:txBody>
      </p:sp>
    </p:spTree>
    <p:extLst>
      <p:ext uri="{BB962C8B-B14F-4D97-AF65-F5344CB8AC3E}">
        <p14:creationId xmlns:p14="http://schemas.microsoft.com/office/powerpoint/2010/main" val="3870182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7DC18D4-EC42-4E74-B2A1-92784AA28EF7}"/>
              </a:ext>
            </a:extLst>
          </p:cNvPr>
          <p:cNvSpPr>
            <a:spLocks noGrp="1"/>
          </p:cNvSpPr>
          <p:nvPr>
            <p:ph type="title"/>
          </p:nvPr>
        </p:nvSpPr>
        <p:spPr/>
        <p:txBody>
          <a:bodyPr/>
          <a:lstStyle/>
          <a:p>
            <a:r>
              <a:rPr lang="zh-TW" altLang="en-US" dirty="0"/>
              <a:t>方法</a:t>
            </a:r>
          </a:p>
        </p:txBody>
      </p:sp>
      <p:sp>
        <p:nvSpPr>
          <p:cNvPr id="3" name="內容版面配置區 2">
            <a:extLst>
              <a:ext uri="{FF2B5EF4-FFF2-40B4-BE49-F238E27FC236}">
                <a16:creationId xmlns:a16="http://schemas.microsoft.com/office/drawing/2014/main" id="{188FE19C-507D-45C6-89BD-B33BEDE2A989}"/>
              </a:ext>
            </a:extLst>
          </p:cNvPr>
          <p:cNvSpPr>
            <a:spLocks noGrp="1"/>
          </p:cNvSpPr>
          <p:nvPr>
            <p:ph idx="1"/>
          </p:nvPr>
        </p:nvSpPr>
        <p:spPr/>
        <p:txBody>
          <a:bodyPr/>
          <a:lstStyle/>
          <a:p>
            <a:r>
              <a:rPr lang="zh-TW" altLang="en-US" dirty="0"/>
              <a:t>識別性能的適當測量必須考慮兩種反應措施：</a:t>
            </a:r>
            <a:endParaRPr lang="en-US" altLang="zh-TW" dirty="0"/>
          </a:p>
          <a:p>
            <a:pPr lvl="1"/>
            <a:r>
              <a:rPr lang="zh-TW" altLang="en-US" dirty="0"/>
              <a:t>正確接受（回應</a:t>
            </a:r>
            <a:r>
              <a:rPr lang="en-US" altLang="zh-TW" dirty="0"/>
              <a:t>o</a:t>
            </a:r>
            <a:r>
              <a:rPr lang="zh-TW" altLang="en-US" dirty="0"/>
              <a:t>是舊刺激 或 對訊號有所反應）</a:t>
            </a:r>
            <a:endParaRPr lang="en-US" altLang="zh-TW" dirty="0"/>
          </a:p>
          <a:p>
            <a:pPr lvl="1"/>
            <a:r>
              <a:rPr lang="zh-TW" altLang="en-US" dirty="0"/>
              <a:t>不正確的接受（回應</a:t>
            </a:r>
            <a:r>
              <a:rPr lang="en-US" altLang="zh-TW" dirty="0"/>
              <a:t>o</a:t>
            </a:r>
            <a:r>
              <a:rPr lang="zh-TW" altLang="en-US" dirty="0"/>
              <a:t>是新刺激或對非訊號有所反應）。</a:t>
            </a:r>
            <a:endParaRPr lang="en-US" altLang="zh-TW" dirty="0"/>
          </a:p>
          <a:p>
            <a:r>
              <a:rPr lang="zh-TW" altLang="en-US" dirty="0">
                <a:solidFill>
                  <a:schemeClr val="tx1"/>
                </a:solidFill>
              </a:rPr>
              <a:t>有一類實驗可以最小化 </a:t>
            </a:r>
            <a:r>
              <a:rPr lang="en-US" altLang="zh-TW" dirty="0">
                <a:solidFill>
                  <a:schemeClr val="tx1"/>
                </a:solidFill>
              </a:rPr>
              <a:t>0 </a:t>
            </a:r>
            <a:r>
              <a:rPr lang="zh-TW" altLang="en-US" dirty="0">
                <a:solidFill>
                  <a:schemeClr val="tx1"/>
                </a:solidFill>
              </a:rPr>
              <a:t>或 </a:t>
            </a:r>
            <a:r>
              <a:rPr lang="en-US" altLang="zh-TW" dirty="0">
                <a:solidFill>
                  <a:schemeClr val="tx1"/>
                </a:solidFill>
              </a:rPr>
              <a:t>s </a:t>
            </a:r>
            <a:r>
              <a:rPr lang="zh-TW" altLang="en-US" dirty="0">
                <a:solidFill>
                  <a:schemeClr val="tx1"/>
                </a:solidFill>
              </a:rPr>
              <a:t>的反應對</a:t>
            </a:r>
            <a:r>
              <a:rPr lang="en-US" altLang="zh-TW" dirty="0">
                <a:solidFill>
                  <a:schemeClr val="tx1"/>
                </a:solidFill>
              </a:rPr>
              <a:t>S </a:t>
            </a:r>
            <a:r>
              <a:rPr lang="zh-TW" altLang="en-US" dirty="0">
                <a:solidFill>
                  <a:schemeClr val="tx1"/>
                </a:solidFill>
              </a:rPr>
              <a:t>任意利用率的影響。 基本上實驗是有兩種選擇的強制選擇實驗，將識別實驗的結果轉換為同等的強制選擇分數。</a:t>
            </a:r>
            <a:endParaRPr lang="en-US" altLang="zh-TW" dirty="0">
              <a:solidFill>
                <a:schemeClr val="tx1"/>
              </a:solidFill>
            </a:endParaRPr>
          </a:p>
          <a:p>
            <a:endParaRPr lang="en-US" altLang="zh-TW" dirty="0"/>
          </a:p>
        </p:txBody>
      </p:sp>
    </p:spTree>
    <p:extLst>
      <p:ext uri="{BB962C8B-B14F-4D97-AF65-F5344CB8AC3E}">
        <p14:creationId xmlns:p14="http://schemas.microsoft.com/office/powerpoint/2010/main" val="1568625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AC9AAD8-7B0B-4AED-850D-AFA0F8D6B1C9}"/>
              </a:ext>
            </a:extLst>
          </p:cNvPr>
          <p:cNvSpPr>
            <a:spLocks noGrp="1"/>
          </p:cNvSpPr>
          <p:nvPr>
            <p:ph type="title"/>
          </p:nvPr>
        </p:nvSpPr>
        <p:spPr/>
        <p:txBody>
          <a:bodyPr/>
          <a:lstStyle/>
          <a:p>
            <a:endParaRPr lang="zh-TW" altLang="en-US" dirty="0"/>
          </a:p>
        </p:txBody>
      </p:sp>
      <p:pic>
        <p:nvPicPr>
          <p:cNvPr id="5" name="內容版面配置區 4">
            <a:extLst>
              <a:ext uri="{FF2B5EF4-FFF2-40B4-BE49-F238E27FC236}">
                <a16:creationId xmlns:a16="http://schemas.microsoft.com/office/drawing/2014/main" id="{364CF3EB-CF12-44BB-9B4E-50DFBA70FCB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391338" y="1662545"/>
            <a:ext cx="4581462" cy="4113965"/>
          </a:xfrm>
        </p:spPr>
      </p:pic>
      <p:sp>
        <p:nvSpPr>
          <p:cNvPr id="6" name="文字方塊 5">
            <a:extLst>
              <a:ext uri="{FF2B5EF4-FFF2-40B4-BE49-F238E27FC236}">
                <a16:creationId xmlns:a16="http://schemas.microsoft.com/office/drawing/2014/main" id="{7B5DC5F1-A2CB-4BD9-BF11-B70EC69C954B}"/>
              </a:ext>
            </a:extLst>
          </p:cNvPr>
          <p:cNvSpPr txBox="1"/>
          <p:nvPr/>
        </p:nvSpPr>
        <p:spPr>
          <a:xfrm>
            <a:off x="1641764" y="2171700"/>
            <a:ext cx="3757353" cy="2585323"/>
          </a:xfrm>
          <a:prstGeom prst="rect">
            <a:avLst/>
          </a:prstGeom>
          <a:noFill/>
        </p:spPr>
        <p:txBody>
          <a:bodyPr wrap="square" rtlCol="0">
            <a:spAutoFit/>
          </a:bodyPr>
          <a:lstStyle/>
          <a:p>
            <a:r>
              <a:rPr lang="zh-TW" altLang="en-US" dirty="0"/>
              <a:t>將 </a:t>
            </a:r>
            <a:r>
              <a:rPr lang="en-US" altLang="zh-TW" dirty="0"/>
              <a:t>S </a:t>
            </a:r>
            <a:r>
              <a:rPr lang="zh-TW" altLang="en-US" dirty="0"/>
              <a:t>的任意表現視為圖 </a:t>
            </a:r>
            <a:r>
              <a:rPr lang="en-US" altLang="zh-TW" dirty="0"/>
              <a:t>1 </a:t>
            </a:r>
            <a:r>
              <a:rPr lang="zh-TW" altLang="en-US" dirty="0"/>
              <a:t>單位正方形上的一個點。從 </a:t>
            </a:r>
            <a:r>
              <a:rPr lang="en-US" altLang="zh-TW" dirty="0"/>
              <a:t>(0,0) </a:t>
            </a:r>
            <a:r>
              <a:rPr lang="zh-TW" altLang="en-US" dirty="0"/>
              <a:t>和從 </a:t>
            </a:r>
            <a:r>
              <a:rPr lang="en-US" altLang="zh-TW" dirty="0"/>
              <a:t>(1,1) </a:t>
            </a:r>
            <a:r>
              <a:rPr lang="zh-TW" altLang="en-US" dirty="0"/>
              <a:t>通過該點繪製的直線段定義。</a:t>
            </a:r>
            <a:endParaRPr lang="en-US" altLang="zh-TW" dirty="0"/>
          </a:p>
          <a:p>
            <a:endParaRPr lang="en-US" altLang="zh-TW" dirty="0"/>
          </a:p>
          <a:p>
            <a:pPr marL="285750" indent="-285750">
              <a:buFont typeface="Arial" panose="020B0604020202020204" pitchFamily="34" charset="0"/>
              <a:buChar char="•"/>
            </a:pPr>
            <a:r>
              <a:rPr lang="zh-TW" altLang="en-US" dirty="0"/>
              <a:t>如果第二條件的表現落在</a:t>
            </a:r>
            <a:r>
              <a:rPr lang="en-US" altLang="zh-TW" dirty="0"/>
              <a:t>S</a:t>
            </a:r>
            <a:r>
              <a:rPr lang="zh-TW" altLang="en-US" dirty="0"/>
              <a:t>內，則優於第一條件的表現</a:t>
            </a:r>
            <a:endParaRPr lang="en-US" altLang="zh-TW" dirty="0"/>
          </a:p>
          <a:p>
            <a:pPr marL="285750" indent="-285750">
              <a:buFont typeface="Arial" panose="020B0604020202020204" pitchFamily="34" charset="0"/>
              <a:buChar char="•"/>
            </a:pPr>
            <a:r>
              <a:rPr lang="zh-TW" altLang="en-US" dirty="0"/>
              <a:t>落在標為</a:t>
            </a:r>
            <a:r>
              <a:rPr lang="en-US" altLang="zh-TW" dirty="0"/>
              <a:t>I</a:t>
            </a:r>
            <a:r>
              <a:rPr lang="zh-TW" altLang="en-US" dirty="0"/>
              <a:t>內，則不如第一個條件</a:t>
            </a:r>
            <a:endParaRPr lang="en-US" altLang="zh-TW" dirty="0"/>
          </a:p>
          <a:p>
            <a:pPr marL="285750" indent="-285750">
              <a:buFont typeface="Arial" panose="020B0604020202020204" pitchFamily="34" charset="0"/>
              <a:buChar char="•"/>
            </a:pPr>
            <a:r>
              <a:rPr lang="zh-TW" altLang="en-US" dirty="0"/>
              <a:t>落在標記為 </a:t>
            </a:r>
            <a:r>
              <a:rPr lang="en-US" altLang="zh-TW" dirty="0"/>
              <a:t>A </a:t>
            </a:r>
            <a:r>
              <a:rPr lang="zh-TW" altLang="en-US" dirty="0"/>
              <a:t>內，則會得到一個模棱兩可的結果</a:t>
            </a:r>
          </a:p>
        </p:txBody>
      </p:sp>
      <p:sp>
        <p:nvSpPr>
          <p:cNvPr id="7" name="矩形 6">
            <a:extLst>
              <a:ext uri="{FF2B5EF4-FFF2-40B4-BE49-F238E27FC236}">
                <a16:creationId xmlns:a16="http://schemas.microsoft.com/office/drawing/2014/main" id="{40BF8839-9F3E-43EC-9A58-179629EFE091}"/>
              </a:ext>
            </a:extLst>
          </p:cNvPr>
          <p:cNvSpPr/>
          <p:nvPr/>
        </p:nvSpPr>
        <p:spPr>
          <a:xfrm>
            <a:off x="7435574" y="5873206"/>
            <a:ext cx="2492990" cy="369332"/>
          </a:xfrm>
          <a:prstGeom prst="rect">
            <a:avLst/>
          </a:prstGeom>
        </p:spPr>
        <p:txBody>
          <a:bodyPr wrap="none">
            <a:spAutoFit/>
          </a:bodyPr>
          <a:lstStyle/>
          <a:p>
            <a:r>
              <a:rPr lang="zh-TW" altLang="en-US" dirty="0"/>
              <a:t>識別實驗的序數分析。</a:t>
            </a:r>
          </a:p>
        </p:txBody>
      </p:sp>
      <p:sp>
        <p:nvSpPr>
          <p:cNvPr id="8" name="文字方塊 7">
            <a:extLst>
              <a:ext uri="{FF2B5EF4-FFF2-40B4-BE49-F238E27FC236}">
                <a16:creationId xmlns:a16="http://schemas.microsoft.com/office/drawing/2014/main" id="{3B5316EC-8261-4BC9-BB1C-ED0929986750}"/>
              </a:ext>
            </a:extLst>
          </p:cNvPr>
          <p:cNvSpPr txBox="1"/>
          <p:nvPr/>
        </p:nvSpPr>
        <p:spPr>
          <a:xfrm>
            <a:off x="9928564" y="5688540"/>
            <a:ext cx="2177935" cy="369332"/>
          </a:xfrm>
          <a:prstGeom prst="rect">
            <a:avLst/>
          </a:prstGeom>
          <a:noFill/>
        </p:spPr>
        <p:txBody>
          <a:bodyPr wrap="square" rtlCol="0">
            <a:spAutoFit/>
          </a:bodyPr>
          <a:lstStyle/>
          <a:p>
            <a:r>
              <a:rPr lang="zh-TW" altLang="en-US" dirty="0">
                <a:solidFill>
                  <a:srgbClr val="FF0000"/>
                </a:solidFill>
              </a:rPr>
              <a:t>錯誤的接受</a:t>
            </a:r>
          </a:p>
        </p:txBody>
      </p:sp>
      <p:sp>
        <p:nvSpPr>
          <p:cNvPr id="9" name="文字方塊 8">
            <a:extLst>
              <a:ext uri="{FF2B5EF4-FFF2-40B4-BE49-F238E27FC236}">
                <a16:creationId xmlns:a16="http://schemas.microsoft.com/office/drawing/2014/main" id="{2EB62817-5B9F-46AC-9273-BD9B712CE45C}"/>
              </a:ext>
            </a:extLst>
          </p:cNvPr>
          <p:cNvSpPr txBox="1"/>
          <p:nvPr/>
        </p:nvSpPr>
        <p:spPr>
          <a:xfrm>
            <a:off x="6177978" y="2980863"/>
            <a:ext cx="426720" cy="1477328"/>
          </a:xfrm>
          <a:prstGeom prst="rect">
            <a:avLst/>
          </a:prstGeom>
          <a:noFill/>
        </p:spPr>
        <p:txBody>
          <a:bodyPr wrap="square" rtlCol="0">
            <a:spAutoFit/>
          </a:bodyPr>
          <a:lstStyle/>
          <a:p>
            <a:r>
              <a:rPr lang="zh-TW" altLang="en-US" dirty="0">
                <a:solidFill>
                  <a:srgbClr val="FF0000"/>
                </a:solidFill>
              </a:rPr>
              <a:t>正確的接受</a:t>
            </a:r>
          </a:p>
        </p:txBody>
      </p:sp>
    </p:spTree>
    <p:extLst>
      <p:ext uri="{BB962C8B-B14F-4D97-AF65-F5344CB8AC3E}">
        <p14:creationId xmlns:p14="http://schemas.microsoft.com/office/powerpoint/2010/main" val="2451516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1D7736B-3B4A-4836-996D-42F24101B5EF}"/>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6C2A712F-04D3-493F-A77B-43345667FD96}"/>
              </a:ext>
            </a:extLst>
          </p:cNvPr>
          <p:cNvSpPr>
            <a:spLocks noGrp="1"/>
          </p:cNvSpPr>
          <p:nvPr>
            <p:ph idx="1"/>
          </p:nvPr>
        </p:nvSpPr>
        <p:spPr/>
        <p:txBody>
          <a:bodyPr>
            <a:normAutofit/>
          </a:bodyPr>
          <a:lstStyle/>
          <a:p>
            <a:r>
              <a:rPr lang="zh-TW" altLang="en-US" dirty="0"/>
              <a:t>正確接受與錯誤接受之間存在某種聯繫，這種關係稱為操作特性</a:t>
            </a:r>
            <a:r>
              <a:rPr lang="en-US" altLang="zh-TW" dirty="0"/>
              <a:t>(</a:t>
            </a:r>
            <a:r>
              <a:rPr lang="fr-FR" altLang="zh-TW" b="0" i="0" dirty="0">
                <a:solidFill>
                  <a:srgbClr val="4D5156"/>
                </a:solidFill>
                <a:effectLst/>
                <a:latin typeface="arial" panose="020B0604020202020204" pitchFamily="34" charset="0"/>
              </a:rPr>
              <a:t> operating characteristic</a:t>
            </a:r>
            <a:r>
              <a:rPr lang="en-US" altLang="zh-TW" b="0" i="0" dirty="0">
                <a:solidFill>
                  <a:srgbClr val="4D5156"/>
                </a:solidFill>
                <a:effectLst/>
                <a:latin typeface="arial" panose="020B0604020202020204" pitchFamily="34" charset="0"/>
              </a:rPr>
              <a:t>)</a:t>
            </a:r>
            <a:r>
              <a:rPr lang="zh-TW" altLang="en-US" dirty="0"/>
              <a:t>。操作特性上的所有點都反映了同等的識別表現。</a:t>
            </a:r>
            <a:endParaRPr lang="en-US" altLang="zh-TW" dirty="0"/>
          </a:p>
          <a:p>
            <a:r>
              <a:rPr lang="zh-TW" altLang="en-US" dirty="0"/>
              <a:t>操作特性下的面積在理論上等於在兩個備選強制選擇實驗中可獲得的正確響應的比例。</a:t>
            </a:r>
            <a:r>
              <a:rPr lang="en-US" altLang="zh-TW" dirty="0"/>
              <a:t>D. Green (1963)</a:t>
            </a:r>
          </a:p>
          <a:p>
            <a:r>
              <a:rPr lang="zh-TW" altLang="en-US" dirty="0"/>
              <a:t>就算不知道整個操作特性，仍然可以使用圖 </a:t>
            </a:r>
            <a:r>
              <a:rPr lang="en-US" altLang="zh-TW" dirty="0"/>
              <a:t>1 </a:t>
            </a:r>
            <a:r>
              <a:rPr lang="zh-TW" altLang="en-US" dirty="0"/>
              <a:t>的結果來確定區域的上限和下限，從而建立同等的強制選擇結果。</a:t>
            </a:r>
            <a:endParaRPr lang="en-US" altLang="zh-TW" dirty="0"/>
          </a:p>
          <a:p>
            <a:r>
              <a:rPr lang="zh-TW" altLang="en-US" dirty="0"/>
              <a:t>在沒有進更多假設的情況下，將 </a:t>
            </a:r>
            <a:r>
              <a:rPr lang="en-US" altLang="zh-TW" u="sng" dirty="0"/>
              <a:t>I </a:t>
            </a:r>
            <a:r>
              <a:rPr lang="zh-TW" altLang="en-US" u="sng" dirty="0"/>
              <a:t>區域加上 </a:t>
            </a:r>
            <a:r>
              <a:rPr lang="en-US" altLang="zh-TW" u="sng" dirty="0"/>
              <a:t>A </a:t>
            </a:r>
            <a:r>
              <a:rPr lang="zh-TW" altLang="en-US" u="sng" dirty="0"/>
              <a:t>區域的一半的總和</a:t>
            </a:r>
            <a:r>
              <a:rPr lang="zh-TW" altLang="en-US" dirty="0"/>
              <a:t>作為識別性能的表現。</a:t>
            </a:r>
            <a:endParaRPr lang="en-US" altLang="zh-TW" dirty="0"/>
          </a:p>
        </p:txBody>
      </p:sp>
    </p:spTree>
    <p:extLst>
      <p:ext uri="{BB962C8B-B14F-4D97-AF65-F5344CB8AC3E}">
        <p14:creationId xmlns:p14="http://schemas.microsoft.com/office/powerpoint/2010/main" val="2952127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B4F2F59-8489-446E-BA0C-301B00416772}"/>
              </a:ext>
            </a:extLst>
          </p:cNvPr>
          <p:cNvSpPr>
            <a:spLocks noGrp="1"/>
          </p:cNvSpPr>
          <p:nvPr>
            <p:ph type="title"/>
          </p:nvPr>
        </p:nvSpPr>
        <p:spPr/>
        <p:txBody>
          <a:bodyPr/>
          <a:lstStyle/>
          <a:p>
            <a:r>
              <a:rPr lang="zh-TW" altLang="en-US" dirty="0"/>
              <a:t>結果</a:t>
            </a:r>
          </a:p>
        </p:txBody>
      </p:sp>
      <p:sp>
        <p:nvSpPr>
          <p:cNvPr id="3" name="內容版面配置區 2">
            <a:extLst>
              <a:ext uri="{FF2B5EF4-FFF2-40B4-BE49-F238E27FC236}">
                <a16:creationId xmlns:a16="http://schemas.microsoft.com/office/drawing/2014/main" id="{015DC05F-9B66-4D51-A863-229B502479F9}"/>
              </a:ext>
            </a:extLst>
          </p:cNvPr>
          <p:cNvSpPr>
            <a:spLocks noGrp="1"/>
          </p:cNvSpPr>
          <p:nvPr>
            <p:ph idx="1"/>
          </p:nvPr>
        </p:nvSpPr>
        <p:spPr>
          <a:xfrm>
            <a:off x="1371600" y="2286000"/>
            <a:ext cx="3898669" cy="3581400"/>
          </a:xfrm>
        </p:spPr>
        <p:txBody>
          <a:bodyPr/>
          <a:lstStyle/>
          <a:p>
            <a:r>
              <a:rPr lang="zh-TW" altLang="en-US" dirty="0"/>
              <a:t>圖 </a:t>
            </a:r>
            <a:r>
              <a:rPr lang="en-US" altLang="zh-TW" dirty="0"/>
              <a:t>2 </a:t>
            </a:r>
            <a:r>
              <a:rPr lang="zh-TW" altLang="en-US" dirty="0"/>
              <a:t>顯示了單位正方形上產生同等面積的點的軌跡，如我們的方法所定義。</a:t>
            </a:r>
            <a:endParaRPr lang="en-US" altLang="zh-TW" dirty="0"/>
          </a:p>
          <a:p>
            <a:r>
              <a:rPr lang="zh-TW" altLang="en-US" dirty="0"/>
              <a:t>右下角的插圖中，</a:t>
            </a:r>
            <a:r>
              <a:rPr lang="en-US" altLang="zh-TW" dirty="0"/>
              <a:t>A</a:t>
            </a:r>
            <a:r>
              <a:rPr lang="zh-TW" altLang="en-US" dirty="0"/>
              <a:t>表示正確和不正確接受組合的變化，其中 </a:t>
            </a:r>
            <a:r>
              <a:rPr lang="en-US" altLang="zh-TW" dirty="0"/>
              <a:t>P(CA) + P(IA) = 1.0</a:t>
            </a:r>
            <a:r>
              <a:rPr lang="zh-TW" altLang="en-US" dirty="0"/>
              <a:t>。</a:t>
            </a:r>
            <a:endParaRPr lang="en-US" altLang="zh-TW" dirty="0"/>
          </a:p>
          <a:p>
            <a:r>
              <a:rPr lang="zh-TW" altLang="en-US" dirty="0"/>
              <a:t>左圖是用</a:t>
            </a:r>
            <a:r>
              <a:rPr lang="en-US" altLang="zh-TW" dirty="0"/>
              <a:t>IBM 7090 </a:t>
            </a:r>
            <a:r>
              <a:rPr lang="zh-TW" altLang="en-US" dirty="0"/>
              <a:t>電腦進行計算的結果。</a:t>
            </a:r>
            <a:endParaRPr lang="en-US" altLang="zh-TW" dirty="0"/>
          </a:p>
          <a:p>
            <a:endParaRPr lang="en-US" altLang="zh-TW" dirty="0"/>
          </a:p>
        </p:txBody>
      </p:sp>
      <p:pic>
        <p:nvPicPr>
          <p:cNvPr id="5" name="圖片 4">
            <a:extLst>
              <a:ext uri="{FF2B5EF4-FFF2-40B4-BE49-F238E27FC236}">
                <a16:creationId xmlns:a16="http://schemas.microsoft.com/office/drawing/2014/main" id="{04D0AE14-582D-4173-947E-2F472D49CE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8449" y="2113365"/>
            <a:ext cx="4204351" cy="4058835"/>
          </a:xfrm>
          <a:prstGeom prst="rect">
            <a:avLst/>
          </a:prstGeom>
        </p:spPr>
      </p:pic>
      <p:sp>
        <p:nvSpPr>
          <p:cNvPr id="6" name="文字方塊 5">
            <a:extLst>
              <a:ext uri="{FF2B5EF4-FFF2-40B4-BE49-F238E27FC236}">
                <a16:creationId xmlns:a16="http://schemas.microsoft.com/office/drawing/2014/main" id="{B6B09C17-42B4-44C0-8FC8-4D36EA4B2C5D}"/>
              </a:ext>
            </a:extLst>
          </p:cNvPr>
          <p:cNvSpPr txBox="1"/>
          <p:nvPr/>
        </p:nvSpPr>
        <p:spPr>
          <a:xfrm>
            <a:off x="6404883" y="3248620"/>
            <a:ext cx="516850" cy="1477328"/>
          </a:xfrm>
          <a:prstGeom prst="rect">
            <a:avLst/>
          </a:prstGeom>
          <a:noFill/>
        </p:spPr>
        <p:txBody>
          <a:bodyPr wrap="square" rtlCol="0">
            <a:spAutoFit/>
          </a:bodyPr>
          <a:lstStyle/>
          <a:p>
            <a:r>
              <a:rPr lang="zh-TW" altLang="en-US" dirty="0">
                <a:solidFill>
                  <a:srgbClr val="FF0000"/>
                </a:solidFill>
              </a:rPr>
              <a:t>正確的接受</a:t>
            </a:r>
          </a:p>
        </p:txBody>
      </p:sp>
      <p:sp>
        <p:nvSpPr>
          <p:cNvPr id="7" name="文字方塊 6">
            <a:extLst>
              <a:ext uri="{FF2B5EF4-FFF2-40B4-BE49-F238E27FC236}">
                <a16:creationId xmlns:a16="http://schemas.microsoft.com/office/drawing/2014/main" id="{01F638E4-EE75-40BE-AE73-A88F574411BB}"/>
              </a:ext>
            </a:extLst>
          </p:cNvPr>
          <p:cNvSpPr txBox="1"/>
          <p:nvPr/>
        </p:nvSpPr>
        <p:spPr>
          <a:xfrm>
            <a:off x="9696450" y="6210300"/>
            <a:ext cx="1971233" cy="369332"/>
          </a:xfrm>
          <a:prstGeom prst="rect">
            <a:avLst/>
          </a:prstGeom>
          <a:noFill/>
        </p:spPr>
        <p:txBody>
          <a:bodyPr wrap="square" rtlCol="0">
            <a:spAutoFit/>
          </a:bodyPr>
          <a:lstStyle/>
          <a:p>
            <a:r>
              <a:rPr lang="zh-TW" altLang="en-US" dirty="0">
                <a:solidFill>
                  <a:srgbClr val="FF0000"/>
                </a:solidFill>
              </a:rPr>
              <a:t>不正確的接受</a:t>
            </a:r>
          </a:p>
        </p:txBody>
      </p:sp>
    </p:spTree>
    <p:extLst>
      <p:ext uri="{BB962C8B-B14F-4D97-AF65-F5344CB8AC3E}">
        <p14:creationId xmlns:p14="http://schemas.microsoft.com/office/powerpoint/2010/main" val="2190458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8C817C1-392B-4017-9857-CAA94A6CE334}"/>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BABBFCA0-EB97-43BD-807D-A75A42A1BB23}"/>
              </a:ext>
            </a:extLst>
          </p:cNvPr>
          <p:cNvSpPr>
            <a:spLocks noGrp="1"/>
          </p:cNvSpPr>
          <p:nvPr>
            <p:ph idx="1"/>
          </p:nvPr>
        </p:nvSpPr>
        <p:spPr/>
        <p:txBody>
          <a:bodyPr/>
          <a:lstStyle/>
          <a:p>
            <a:r>
              <a:rPr lang="zh-TW" altLang="en-US" dirty="0"/>
              <a:t>計算面積法似乎是一種簡單的方法，可以根據</a:t>
            </a:r>
            <a:r>
              <a:rPr lang="zh-TW" altLang="en-US" u="sng" dirty="0"/>
              <a:t>同等的強制選擇分數</a:t>
            </a:r>
            <a:r>
              <a:rPr lang="zh-TW" altLang="en-US" dirty="0"/>
              <a:t>評估</a:t>
            </a:r>
            <a:r>
              <a:rPr lang="zh-TW" altLang="en-US" u="sng" dirty="0"/>
              <a:t>識別實驗中</a:t>
            </a:r>
            <a:r>
              <a:rPr lang="zh-TW" altLang="en-US" dirty="0"/>
              <a:t>的性能，而無需假設識別過程的性質的特定理論。</a:t>
            </a:r>
            <a:endParaRPr lang="en-US" altLang="zh-TW" dirty="0"/>
          </a:p>
        </p:txBody>
      </p:sp>
    </p:spTree>
    <p:extLst>
      <p:ext uri="{BB962C8B-B14F-4D97-AF65-F5344CB8AC3E}">
        <p14:creationId xmlns:p14="http://schemas.microsoft.com/office/powerpoint/2010/main" val="899325817"/>
      </p:ext>
    </p:extLst>
  </p:cSld>
  <p:clrMapOvr>
    <a:masterClrMapping/>
  </p:clrMapOvr>
</p:sld>
</file>

<file path=ppt/theme/theme1.xml><?xml version="1.0" encoding="utf-8"?>
<a:theme xmlns:a="http://schemas.openxmlformats.org/drawingml/2006/main" name="裁剪">
  <a:themeElements>
    <a:clrScheme name="裁剪">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裁剪">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裁剪">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TM10001105[[fn=裁剪]]</Template>
  <TotalTime>1047</TotalTime>
  <Words>1227</Words>
  <Application>Microsoft Office PowerPoint</Application>
  <PresentationFormat>寬螢幕</PresentationFormat>
  <Paragraphs>97</Paragraphs>
  <Slides>9</Slides>
  <Notes>8</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9</vt:i4>
      </vt:variant>
    </vt:vector>
  </HeadingPairs>
  <TitlesOfParts>
    <vt:vector size="14" baseType="lpstr">
      <vt:lpstr>Arial</vt:lpstr>
      <vt:lpstr>Arial</vt:lpstr>
      <vt:lpstr>Calibri</vt:lpstr>
      <vt:lpstr>Franklin Gothic Book</vt:lpstr>
      <vt:lpstr>裁剪</vt:lpstr>
      <vt:lpstr>識別實驗的非參數分析</vt:lpstr>
      <vt:lpstr>摘要</vt:lpstr>
      <vt:lpstr>緒論</vt:lpstr>
      <vt:lpstr>PowerPoint 簡報</vt:lpstr>
      <vt:lpstr>方法</vt:lpstr>
      <vt:lpstr>PowerPoint 簡報</vt:lpstr>
      <vt:lpstr>PowerPoint 簡報</vt:lpstr>
      <vt:lpstr>結果</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陳善治</cp:lastModifiedBy>
  <cp:revision>74</cp:revision>
  <dcterms:created xsi:type="dcterms:W3CDTF">2021-10-10T02:27:05Z</dcterms:created>
  <dcterms:modified xsi:type="dcterms:W3CDTF">2021-10-12T10:20:56Z</dcterms:modified>
</cp:coreProperties>
</file>