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64" autoAdjust="0"/>
    <p:restoredTop sz="62280" autoAdjust="0"/>
  </p:normalViewPr>
  <p:slideViewPr>
    <p:cSldViewPr snapToGrid="0">
      <p:cViewPr varScale="1">
        <p:scale>
          <a:sx n="44" d="100"/>
          <a:sy n="44" d="100"/>
        </p:scale>
        <p:origin x="67"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528654-E3D9-42FA-9B6B-8F64737BA79B}" type="doc">
      <dgm:prSet loTypeId="urn:microsoft.com/office/officeart/2005/8/layout/process1" loCatId="process" qsTypeId="urn:microsoft.com/office/officeart/2005/8/quickstyle/simple1" qsCatId="simple" csTypeId="urn:microsoft.com/office/officeart/2005/8/colors/accent3_2" csCatId="accent3" phldr="1"/>
      <dgm:spPr/>
    </dgm:pt>
    <dgm:pt modelId="{7BE88900-5700-47C8-8A69-10540201CDF9}">
      <dgm:prSet phldrT="[文字]"/>
      <dgm:spPr/>
      <dgm:t>
        <a:bodyPr/>
        <a:lstStyle/>
        <a:p>
          <a:r>
            <a:rPr lang="zh-TW" altLang="en-US" dirty="0"/>
            <a:t>刺激項</a:t>
          </a:r>
        </a:p>
      </dgm:t>
    </dgm:pt>
    <dgm:pt modelId="{64996C5D-29D2-48A4-8EF6-B7723629C0BF}" type="parTrans" cxnId="{EB725569-E5F5-4996-B1AA-28B7D963235E}">
      <dgm:prSet/>
      <dgm:spPr/>
      <dgm:t>
        <a:bodyPr/>
        <a:lstStyle/>
        <a:p>
          <a:endParaRPr lang="zh-TW" altLang="en-US"/>
        </a:p>
      </dgm:t>
    </dgm:pt>
    <dgm:pt modelId="{747E83CD-0F0A-4938-98BA-AB5B1C8A801A}" type="sibTrans" cxnId="{EB725569-E5F5-4996-B1AA-28B7D963235E}">
      <dgm:prSet/>
      <dgm:spPr/>
      <dgm:t>
        <a:bodyPr/>
        <a:lstStyle/>
        <a:p>
          <a:endParaRPr lang="zh-TW" altLang="en-US"/>
        </a:p>
      </dgm:t>
    </dgm:pt>
    <dgm:pt modelId="{78AE80A6-55E0-4B60-BFBA-EFC2246984F1}">
      <dgm:prSet phldrT="[文字]"/>
      <dgm:spPr/>
      <dgm:t>
        <a:bodyPr/>
        <a:lstStyle/>
        <a:p>
          <a:r>
            <a:rPr lang="en-US" altLang="zh-TW" dirty="0"/>
            <a:t>S</a:t>
          </a:r>
          <a:endParaRPr lang="zh-TW" altLang="en-US" dirty="0"/>
        </a:p>
      </dgm:t>
    </dgm:pt>
    <dgm:pt modelId="{048E343D-5906-440A-9E3C-36C610119DD4}" type="parTrans" cxnId="{DC311E80-8807-40ED-8BED-14134A32B220}">
      <dgm:prSet/>
      <dgm:spPr/>
      <dgm:t>
        <a:bodyPr/>
        <a:lstStyle/>
        <a:p>
          <a:endParaRPr lang="zh-TW" altLang="en-US"/>
        </a:p>
      </dgm:t>
    </dgm:pt>
    <dgm:pt modelId="{BCB4BCD8-A7FA-4934-984D-61885887E9EF}" type="sibTrans" cxnId="{DC311E80-8807-40ED-8BED-14134A32B220}">
      <dgm:prSet/>
      <dgm:spPr/>
      <dgm:t>
        <a:bodyPr/>
        <a:lstStyle/>
        <a:p>
          <a:endParaRPr lang="zh-TW" altLang="en-US"/>
        </a:p>
      </dgm:t>
    </dgm:pt>
    <dgm:pt modelId="{E43A45F0-5B57-45D5-AE91-E0E37E940451}">
      <dgm:prSet phldrT="[文字]"/>
      <dgm:spPr/>
      <dgm:t>
        <a:bodyPr/>
        <a:lstStyle/>
        <a:p>
          <a:r>
            <a:rPr lang="zh-TW" altLang="en-US" dirty="0"/>
            <a:t>識別</a:t>
          </a:r>
        </a:p>
      </dgm:t>
    </dgm:pt>
    <dgm:pt modelId="{5DFB7E7C-A094-4BF2-B8CA-29F2B30E3255}" type="parTrans" cxnId="{AA30C28E-3909-4073-BF9C-811871335750}">
      <dgm:prSet/>
      <dgm:spPr/>
      <dgm:t>
        <a:bodyPr/>
        <a:lstStyle/>
        <a:p>
          <a:endParaRPr lang="zh-TW" altLang="en-US"/>
        </a:p>
      </dgm:t>
    </dgm:pt>
    <dgm:pt modelId="{44580A0E-62BF-4BF8-871D-5E3B3D4E161D}" type="sibTrans" cxnId="{AA30C28E-3909-4073-BF9C-811871335750}">
      <dgm:prSet/>
      <dgm:spPr/>
      <dgm:t>
        <a:bodyPr/>
        <a:lstStyle/>
        <a:p>
          <a:endParaRPr lang="zh-TW" altLang="en-US"/>
        </a:p>
      </dgm:t>
    </dgm:pt>
    <dgm:pt modelId="{BEA98D45-53AE-49D4-A309-AE26AA8C6277}" type="pres">
      <dgm:prSet presAssocID="{E8528654-E3D9-42FA-9B6B-8F64737BA79B}" presName="Name0" presStyleCnt="0">
        <dgm:presLayoutVars>
          <dgm:dir/>
          <dgm:resizeHandles val="exact"/>
        </dgm:presLayoutVars>
      </dgm:prSet>
      <dgm:spPr/>
    </dgm:pt>
    <dgm:pt modelId="{53A93F8C-A70A-4C31-AE7D-7BE311CAD9ED}" type="pres">
      <dgm:prSet presAssocID="{7BE88900-5700-47C8-8A69-10540201CDF9}" presName="node" presStyleLbl="node1" presStyleIdx="0" presStyleCnt="3">
        <dgm:presLayoutVars>
          <dgm:bulletEnabled val="1"/>
        </dgm:presLayoutVars>
      </dgm:prSet>
      <dgm:spPr/>
    </dgm:pt>
    <dgm:pt modelId="{0E81907D-D7C6-4D4B-BF4E-1552CD970DAE}" type="pres">
      <dgm:prSet presAssocID="{747E83CD-0F0A-4938-98BA-AB5B1C8A801A}" presName="sibTrans" presStyleLbl="sibTrans2D1" presStyleIdx="0" presStyleCnt="2"/>
      <dgm:spPr/>
    </dgm:pt>
    <dgm:pt modelId="{51C362F7-7673-4368-8266-780D3EA2738B}" type="pres">
      <dgm:prSet presAssocID="{747E83CD-0F0A-4938-98BA-AB5B1C8A801A}" presName="connectorText" presStyleLbl="sibTrans2D1" presStyleIdx="0" presStyleCnt="2"/>
      <dgm:spPr/>
    </dgm:pt>
    <dgm:pt modelId="{A4467807-8149-42D5-90E3-466A9DAF5104}" type="pres">
      <dgm:prSet presAssocID="{78AE80A6-55E0-4B60-BFBA-EFC2246984F1}" presName="node" presStyleLbl="node1" presStyleIdx="1" presStyleCnt="3">
        <dgm:presLayoutVars>
          <dgm:bulletEnabled val="1"/>
        </dgm:presLayoutVars>
      </dgm:prSet>
      <dgm:spPr/>
    </dgm:pt>
    <dgm:pt modelId="{BB9ED710-CEC8-4F5F-B70B-190E7172B921}" type="pres">
      <dgm:prSet presAssocID="{BCB4BCD8-A7FA-4934-984D-61885887E9EF}" presName="sibTrans" presStyleLbl="sibTrans2D1" presStyleIdx="1" presStyleCnt="2"/>
      <dgm:spPr/>
    </dgm:pt>
    <dgm:pt modelId="{9EB06FFB-7EEF-4AFF-BCAD-EA2FF9F3ED8D}" type="pres">
      <dgm:prSet presAssocID="{BCB4BCD8-A7FA-4934-984D-61885887E9EF}" presName="connectorText" presStyleLbl="sibTrans2D1" presStyleIdx="1" presStyleCnt="2"/>
      <dgm:spPr/>
    </dgm:pt>
    <dgm:pt modelId="{1CA74C7A-4C5D-4ABE-AE5D-401ADAB45E3C}" type="pres">
      <dgm:prSet presAssocID="{E43A45F0-5B57-45D5-AE91-E0E37E940451}" presName="node" presStyleLbl="node1" presStyleIdx="2" presStyleCnt="3">
        <dgm:presLayoutVars>
          <dgm:bulletEnabled val="1"/>
        </dgm:presLayoutVars>
      </dgm:prSet>
      <dgm:spPr/>
    </dgm:pt>
  </dgm:ptLst>
  <dgm:cxnLst>
    <dgm:cxn modelId="{88A6A017-4F83-432A-912E-84045F0D79FD}" type="presOf" srcId="{BCB4BCD8-A7FA-4934-984D-61885887E9EF}" destId="{BB9ED710-CEC8-4F5F-B70B-190E7172B921}" srcOrd="0" destOrd="0" presId="urn:microsoft.com/office/officeart/2005/8/layout/process1"/>
    <dgm:cxn modelId="{F8796B38-3027-4B28-AF60-9E141ED73D27}" type="presOf" srcId="{BCB4BCD8-A7FA-4934-984D-61885887E9EF}" destId="{9EB06FFB-7EEF-4AFF-BCAD-EA2FF9F3ED8D}" srcOrd="1" destOrd="0" presId="urn:microsoft.com/office/officeart/2005/8/layout/process1"/>
    <dgm:cxn modelId="{EB725569-E5F5-4996-B1AA-28B7D963235E}" srcId="{E8528654-E3D9-42FA-9B6B-8F64737BA79B}" destId="{7BE88900-5700-47C8-8A69-10540201CDF9}" srcOrd="0" destOrd="0" parTransId="{64996C5D-29D2-48A4-8EF6-B7723629C0BF}" sibTransId="{747E83CD-0F0A-4938-98BA-AB5B1C8A801A}"/>
    <dgm:cxn modelId="{BC8EDF6C-A0AD-43B9-9014-5370764C60C4}" type="presOf" srcId="{E8528654-E3D9-42FA-9B6B-8F64737BA79B}" destId="{BEA98D45-53AE-49D4-A309-AE26AA8C6277}" srcOrd="0" destOrd="0" presId="urn:microsoft.com/office/officeart/2005/8/layout/process1"/>
    <dgm:cxn modelId="{8B9FF07D-3C99-4129-8E7F-B32EEC31E5ED}" type="presOf" srcId="{E43A45F0-5B57-45D5-AE91-E0E37E940451}" destId="{1CA74C7A-4C5D-4ABE-AE5D-401ADAB45E3C}" srcOrd="0" destOrd="0" presId="urn:microsoft.com/office/officeart/2005/8/layout/process1"/>
    <dgm:cxn modelId="{DC311E80-8807-40ED-8BED-14134A32B220}" srcId="{E8528654-E3D9-42FA-9B6B-8F64737BA79B}" destId="{78AE80A6-55E0-4B60-BFBA-EFC2246984F1}" srcOrd="1" destOrd="0" parTransId="{048E343D-5906-440A-9E3C-36C610119DD4}" sibTransId="{BCB4BCD8-A7FA-4934-984D-61885887E9EF}"/>
    <dgm:cxn modelId="{AA30C28E-3909-4073-BF9C-811871335750}" srcId="{E8528654-E3D9-42FA-9B6B-8F64737BA79B}" destId="{E43A45F0-5B57-45D5-AE91-E0E37E940451}" srcOrd="2" destOrd="0" parTransId="{5DFB7E7C-A094-4BF2-B8CA-29F2B30E3255}" sibTransId="{44580A0E-62BF-4BF8-871D-5E3B3D4E161D}"/>
    <dgm:cxn modelId="{3F7FB6B4-586B-4F83-9B3E-433B13039269}" type="presOf" srcId="{7BE88900-5700-47C8-8A69-10540201CDF9}" destId="{53A93F8C-A70A-4C31-AE7D-7BE311CAD9ED}" srcOrd="0" destOrd="0" presId="urn:microsoft.com/office/officeart/2005/8/layout/process1"/>
    <dgm:cxn modelId="{981686BE-7FAB-4861-8CC2-D348CCA89BEA}" type="presOf" srcId="{747E83CD-0F0A-4938-98BA-AB5B1C8A801A}" destId="{51C362F7-7673-4368-8266-780D3EA2738B}" srcOrd="1" destOrd="0" presId="urn:microsoft.com/office/officeart/2005/8/layout/process1"/>
    <dgm:cxn modelId="{101DF1BF-0BAA-4820-9AF3-CFC1D9A5FD57}" type="presOf" srcId="{78AE80A6-55E0-4B60-BFBA-EFC2246984F1}" destId="{A4467807-8149-42D5-90E3-466A9DAF5104}" srcOrd="0" destOrd="0" presId="urn:microsoft.com/office/officeart/2005/8/layout/process1"/>
    <dgm:cxn modelId="{E732FFC7-583B-4F0F-96BD-FF1221E47560}" type="presOf" srcId="{747E83CD-0F0A-4938-98BA-AB5B1C8A801A}" destId="{0E81907D-D7C6-4D4B-BF4E-1552CD970DAE}" srcOrd="0" destOrd="0" presId="urn:microsoft.com/office/officeart/2005/8/layout/process1"/>
    <dgm:cxn modelId="{9B3D74C1-43F1-4841-9D0D-4D3C3261AF2C}" type="presParOf" srcId="{BEA98D45-53AE-49D4-A309-AE26AA8C6277}" destId="{53A93F8C-A70A-4C31-AE7D-7BE311CAD9ED}" srcOrd="0" destOrd="0" presId="urn:microsoft.com/office/officeart/2005/8/layout/process1"/>
    <dgm:cxn modelId="{6909AB96-CAD9-471C-BD9B-5B923231C8DC}" type="presParOf" srcId="{BEA98D45-53AE-49D4-A309-AE26AA8C6277}" destId="{0E81907D-D7C6-4D4B-BF4E-1552CD970DAE}" srcOrd="1" destOrd="0" presId="urn:microsoft.com/office/officeart/2005/8/layout/process1"/>
    <dgm:cxn modelId="{911AB788-7E65-4AE5-AF6A-21D371E2B2F1}" type="presParOf" srcId="{0E81907D-D7C6-4D4B-BF4E-1552CD970DAE}" destId="{51C362F7-7673-4368-8266-780D3EA2738B}" srcOrd="0" destOrd="0" presId="urn:microsoft.com/office/officeart/2005/8/layout/process1"/>
    <dgm:cxn modelId="{DF429857-D5DF-4A28-9960-334A6ECB20BE}" type="presParOf" srcId="{BEA98D45-53AE-49D4-A309-AE26AA8C6277}" destId="{A4467807-8149-42D5-90E3-466A9DAF5104}" srcOrd="2" destOrd="0" presId="urn:microsoft.com/office/officeart/2005/8/layout/process1"/>
    <dgm:cxn modelId="{010AE61F-E34E-4EB8-BE77-5FD764CDCF9D}" type="presParOf" srcId="{BEA98D45-53AE-49D4-A309-AE26AA8C6277}" destId="{BB9ED710-CEC8-4F5F-B70B-190E7172B921}" srcOrd="3" destOrd="0" presId="urn:microsoft.com/office/officeart/2005/8/layout/process1"/>
    <dgm:cxn modelId="{24350E7C-EC8F-4828-8F11-0F6A4CE8047D}" type="presParOf" srcId="{BB9ED710-CEC8-4F5F-B70B-190E7172B921}" destId="{9EB06FFB-7EEF-4AFF-BCAD-EA2FF9F3ED8D}" srcOrd="0" destOrd="0" presId="urn:microsoft.com/office/officeart/2005/8/layout/process1"/>
    <dgm:cxn modelId="{5AAB7321-2393-4AD6-97A3-15E380F71B67}" type="presParOf" srcId="{BEA98D45-53AE-49D4-A309-AE26AA8C6277}" destId="{1CA74C7A-4C5D-4ABE-AE5D-401ADAB45E3C}"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A93F8C-A70A-4C31-AE7D-7BE311CAD9ED}">
      <dsp:nvSpPr>
        <dsp:cNvPr id="0" name=""/>
        <dsp:cNvSpPr/>
      </dsp:nvSpPr>
      <dsp:spPr>
        <a:xfrm>
          <a:off x="5447" y="535811"/>
          <a:ext cx="1628080" cy="976848"/>
        </a:xfrm>
        <a:prstGeom prst="roundRect">
          <a:avLst>
            <a:gd name="adj" fmla="val 10000"/>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zh-TW" altLang="en-US" sz="3200" kern="1200" dirty="0"/>
            <a:t>刺激項</a:t>
          </a:r>
        </a:p>
      </dsp:txBody>
      <dsp:txXfrm>
        <a:off x="34058" y="564422"/>
        <a:ext cx="1570858" cy="919626"/>
      </dsp:txXfrm>
    </dsp:sp>
    <dsp:sp modelId="{0E81907D-D7C6-4D4B-BF4E-1552CD970DAE}">
      <dsp:nvSpPr>
        <dsp:cNvPr id="0" name=""/>
        <dsp:cNvSpPr/>
      </dsp:nvSpPr>
      <dsp:spPr>
        <a:xfrm>
          <a:off x="1796335" y="822353"/>
          <a:ext cx="345153" cy="403763"/>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zh-TW" altLang="en-US" sz="1800" kern="1200"/>
        </a:p>
      </dsp:txBody>
      <dsp:txXfrm>
        <a:off x="1796335" y="903106"/>
        <a:ext cx="241607" cy="242257"/>
      </dsp:txXfrm>
    </dsp:sp>
    <dsp:sp modelId="{A4467807-8149-42D5-90E3-466A9DAF5104}">
      <dsp:nvSpPr>
        <dsp:cNvPr id="0" name=""/>
        <dsp:cNvSpPr/>
      </dsp:nvSpPr>
      <dsp:spPr>
        <a:xfrm>
          <a:off x="2284759" y="535811"/>
          <a:ext cx="1628080" cy="976848"/>
        </a:xfrm>
        <a:prstGeom prst="roundRect">
          <a:avLst>
            <a:gd name="adj" fmla="val 10000"/>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altLang="zh-TW" sz="3200" kern="1200" dirty="0"/>
            <a:t>S</a:t>
          </a:r>
          <a:endParaRPr lang="zh-TW" altLang="en-US" sz="3200" kern="1200" dirty="0"/>
        </a:p>
      </dsp:txBody>
      <dsp:txXfrm>
        <a:off x="2313370" y="564422"/>
        <a:ext cx="1570858" cy="919626"/>
      </dsp:txXfrm>
    </dsp:sp>
    <dsp:sp modelId="{BB9ED710-CEC8-4F5F-B70B-190E7172B921}">
      <dsp:nvSpPr>
        <dsp:cNvPr id="0" name=""/>
        <dsp:cNvSpPr/>
      </dsp:nvSpPr>
      <dsp:spPr>
        <a:xfrm>
          <a:off x="4075647" y="822353"/>
          <a:ext cx="345153" cy="403763"/>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zh-TW" altLang="en-US" sz="1800" kern="1200"/>
        </a:p>
      </dsp:txBody>
      <dsp:txXfrm>
        <a:off x="4075647" y="903106"/>
        <a:ext cx="241607" cy="242257"/>
      </dsp:txXfrm>
    </dsp:sp>
    <dsp:sp modelId="{1CA74C7A-4C5D-4ABE-AE5D-401ADAB45E3C}">
      <dsp:nvSpPr>
        <dsp:cNvPr id="0" name=""/>
        <dsp:cNvSpPr/>
      </dsp:nvSpPr>
      <dsp:spPr>
        <a:xfrm>
          <a:off x="4564071" y="535811"/>
          <a:ext cx="1628080" cy="976848"/>
        </a:xfrm>
        <a:prstGeom prst="roundRect">
          <a:avLst>
            <a:gd name="adj" fmla="val 10000"/>
          </a:avLst>
        </a:prstGeom>
        <a:solidFill>
          <a:schemeClr val="accent3">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zh-TW" altLang="en-US" sz="3200" kern="1200" dirty="0"/>
            <a:t>識別</a:t>
          </a:r>
        </a:p>
      </dsp:txBody>
      <dsp:txXfrm>
        <a:off x="4592682" y="564422"/>
        <a:ext cx="1570858" cy="91962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C0E42C-49C0-4769-A7FC-C757ED286691}" type="datetimeFigureOut">
              <a:rPr lang="zh-TW" altLang="en-US" smtClean="0"/>
              <a:t>2021/10/12</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F18073-2393-45DB-B8EE-248D0D19F8A7}" type="slidenum">
              <a:rPr lang="zh-TW" altLang="en-US" smtClean="0"/>
              <a:t>‹#›</a:t>
            </a:fld>
            <a:endParaRPr lang="zh-TW" altLang="en-US"/>
          </a:p>
        </p:txBody>
      </p:sp>
    </p:spTree>
    <p:extLst>
      <p:ext uri="{BB962C8B-B14F-4D97-AF65-F5344CB8AC3E}">
        <p14:creationId xmlns:p14="http://schemas.microsoft.com/office/powerpoint/2010/main" val="2873023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b="0" i="0" dirty="0">
                <a:solidFill>
                  <a:srgbClr val="333333"/>
                </a:solidFill>
                <a:effectLst/>
                <a:latin typeface="arial" panose="020B0604020202020204" pitchFamily="34" charset="0"/>
              </a:rPr>
              <a:t>非參數問題是指</a:t>
            </a:r>
            <a:r>
              <a:rPr lang="zh-TW" altLang="en-US" b="0" i="0" u="sng" dirty="0">
                <a:solidFill>
                  <a:srgbClr val="FF0000"/>
                </a:solidFill>
                <a:effectLst/>
                <a:latin typeface="arial" panose="020B0604020202020204" pitchFamily="34" charset="0"/>
              </a:rPr>
              <a:t>統計總體分佈形式未知</a:t>
            </a:r>
            <a:r>
              <a:rPr lang="zh-TW" altLang="en-US" b="0" i="0" dirty="0">
                <a:solidFill>
                  <a:srgbClr val="333333"/>
                </a:solidFill>
                <a:effectLst/>
                <a:latin typeface="arial" panose="020B0604020202020204" pitchFamily="34" charset="0"/>
              </a:rPr>
              <a:t>或雖已知卻不能</a:t>
            </a:r>
            <a:r>
              <a:rPr lang="zh-TW" altLang="en-US" b="0" i="0" u="sng" dirty="0">
                <a:solidFill>
                  <a:srgbClr val="333333"/>
                </a:solidFill>
                <a:effectLst/>
                <a:latin typeface="arial" panose="020B0604020202020204" pitchFamily="34" charset="0"/>
              </a:rPr>
              <a:t>用有限個參數刻畫</a:t>
            </a:r>
            <a:r>
              <a:rPr lang="zh-TW" altLang="en-US" b="0" i="0" dirty="0">
                <a:solidFill>
                  <a:srgbClr val="333333"/>
                </a:solidFill>
                <a:effectLst/>
                <a:latin typeface="arial" panose="020B0604020202020204" pitchFamily="34" charset="0"/>
              </a:rPr>
              <a:t>的統計問題。</a:t>
            </a:r>
            <a:endParaRPr lang="en-US" altLang="zh-TW" dirty="0"/>
          </a:p>
          <a:p>
            <a:endParaRPr lang="en-US" altLang="zh-TW" dirty="0"/>
          </a:p>
          <a:p>
            <a:r>
              <a:rPr lang="zh-TW" altLang="en-US" sz="1200" b="0" i="0" kern="1200" dirty="0">
                <a:solidFill>
                  <a:schemeClr val="tx1"/>
                </a:solidFill>
                <a:effectLst/>
                <a:latin typeface="+mn-lt"/>
                <a:ea typeface="+mn-ea"/>
                <a:cs typeface="+mn-cs"/>
              </a:rPr>
              <a:t>回憶是檢索與先前經歷的事件相關的細節</a:t>
            </a:r>
            <a:endParaRPr lang="en-US" altLang="zh-TW" sz="1200" b="0" i="0" kern="1200" dirty="0">
              <a:solidFill>
                <a:schemeClr val="tx1"/>
              </a:solidFill>
              <a:effectLst/>
              <a:latin typeface="+mn-lt"/>
              <a:ea typeface="+mn-ea"/>
              <a:cs typeface="+mn-cs"/>
            </a:endParaRPr>
          </a:p>
          <a:p>
            <a:r>
              <a:rPr lang="zh-TW" altLang="en-US" sz="1200" b="0" i="0" kern="1200" dirty="0">
                <a:solidFill>
                  <a:schemeClr val="tx1"/>
                </a:solidFill>
                <a:effectLst/>
                <a:latin typeface="+mn-lt"/>
                <a:ea typeface="+mn-ea"/>
                <a:cs typeface="+mn-cs"/>
              </a:rPr>
              <a:t>熟悉感是對事件以前經歷過而沒有回憶的感覺。</a:t>
            </a:r>
            <a:endParaRPr lang="en-US" altLang="zh-TW" sz="1200" b="0" i="0"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a:p>
            <a:r>
              <a:rPr lang="zh-TW" altLang="en-US" sz="1200" b="0" i="0" kern="1200" dirty="0">
                <a:solidFill>
                  <a:schemeClr val="tx1"/>
                </a:solidFill>
                <a:effectLst/>
                <a:latin typeface="+mn-lt"/>
                <a:ea typeface="+mn-ea"/>
                <a:cs typeface="+mn-cs"/>
              </a:rPr>
              <a:t>通過給參與者一個項目並讓他們表示“是”如果它是舊的或“否”來完成</a:t>
            </a:r>
            <a:endParaRPr lang="en-US" altLang="zh-TW" dirty="0"/>
          </a:p>
          <a:p>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200" b="1" i="0" kern="1200" dirty="0">
                <a:solidFill>
                  <a:schemeClr val="tx1"/>
                </a:solidFill>
                <a:effectLst/>
                <a:latin typeface="+mn-lt"/>
                <a:ea typeface="+mn-ea"/>
                <a:cs typeface="+mn-cs"/>
              </a:rPr>
              <a:t>次序量尺是將事物依特徵或屬性的大小或多少的程度排出順序或等級</a:t>
            </a:r>
          </a:p>
          <a:p>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fld id="{69F18073-2393-45DB-B8EE-248D0D19F8A7}" type="slidenum">
              <a:rPr lang="zh-TW" altLang="en-US" smtClean="0"/>
              <a:t>2</a:t>
            </a:fld>
            <a:endParaRPr lang="zh-TW" altLang="en-US"/>
          </a:p>
        </p:txBody>
      </p:sp>
    </p:spTree>
    <p:extLst>
      <p:ext uri="{BB962C8B-B14F-4D97-AF65-F5344CB8AC3E}">
        <p14:creationId xmlns:p14="http://schemas.microsoft.com/office/powerpoint/2010/main" val="1535837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a:t>
            </a:r>
            <a:r>
              <a:rPr lang="en-US" altLang="zh-TW" dirty="0"/>
              <a:t>S </a:t>
            </a:r>
            <a:r>
              <a:rPr lang="zh-TW" altLang="en-US" dirty="0"/>
              <a:t>響應 </a:t>
            </a:r>
            <a:r>
              <a:rPr lang="en-US" altLang="zh-TW" dirty="0"/>
              <a:t>0 </a:t>
            </a:r>
            <a:r>
              <a:rPr lang="zh-TW" altLang="en-US" dirty="0"/>
              <a:t>到 </a:t>
            </a:r>
            <a:r>
              <a:rPr lang="en-US" altLang="zh-TW" dirty="0"/>
              <a:t>99% </a:t>
            </a:r>
            <a:r>
              <a:rPr lang="zh-TW" altLang="en-US" dirty="0"/>
              <a:t>的舊項目和 </a:t>
            </a:r>
            <a:r>
              <a:rPr lang="en-US" altLang="zh-TW" dirty="0"/>
              <a:t>10% </a:t>
            </a:r>
            <a:r>
              <a:rPr lang="zh-TW" altLang="en-US" dirty="0"/>
              <a:t>的新項目</a:t>
            </a:r>
            <a:endParaRPr lang="en-US" altLang="zh-TW" dirty="0"/>
          </a:p>
          <a:p>
            <a:r>
              <a:rPr lang="en-US" altLang="zh-TW" dirty="0"/>
              <a:t> Or</a:t>
            </a:r>
          </a:p>
          <a:p>
            <a:r>
              <a:rPr lang="zh-TW" altLang="en-US" dirty="0"/>
              <a:t>（或響應 </a:t>
            </a:r>
            <a:r>
              <a:rPr lang="en-US" altLang="zh-TW" dirty="0"/>
              <a:t>s </a:t>
            </a:r>
            <a:r>
              <a:rPr lang="zh-TW" altLang="en-US" dirty="0"/>
              <a:t>對 </a:t>
            </a:r>
            <a:r>
              <a:rPr lang="en-US" altLang="zh-TW" dirty="0"/>
              <a:t>99% </a:t>
            </a:r>
            <a:r>
              <a:rPr lang="zh-TW" altLang="en-US" dirty="0"/>
              <a:t>的信號試驗和 </a:t>
            </a:r>
            <a:r>
              <a:rPr lang="en-US" altLang="zh-TW" dirty="0"/>
              <a:t>10% </a:t>
            </a:r>
            <a:r>
              <a:rPr lang="zh-TW" altLang="en-US" dirty="0"/>
              <a:t>的非信號試驗）。</a:t>
            </a:r>
            <a:endParaRPr lang="en-US" altLang="zh-TW" dirty="0"/>
          </a:p>
          <a:p>
            <a:r>
              <a:rPr lang="zh-TW" altLang="en-US" dirty="0"/>
              <a:t>哪個條件產生更好的性能？什麼樣的數據統計可以讓我們評估由變化引起的性能變化在實驗條件下？</a:t>
            </a:r>
          </a:p>
        </p:txBody>
      </p:sp>
      <p:sp>
        <p:nvSpPr>
          <p:cNvPr id="4" name="投影片編號版面配置區 3"/>
          <p:cNvSpPr>
            <a:spLocks noGrp="1"/>
          </p:cNvSpPr>
          <p:nvPr>
            <p:ph type="sldNum" sz="quarter" idx="5"/>
          </p:nvPr>
        </p:nvSpPr>
        <p:spPr/>
        <p:txBody>
          <a:bodyPr/>
          <a:lstStyle/>
          <a:p>
            <a:fld id="{69F18073-2393-45DB-B8EE-248D0D19F8A7}" type="slidenum">
              <a:rPr lang="zh-TW" altLang="en-US" smtClean="0"/>
              <a:t>3</a:t>
            </a:fld>
            <a:endParaRPr lang="zh-TW" altLang="en-US"/>
          </a:p>
        </p:txBody>
      </p:sp>
    </p:spTree>
    <p:extLst>
      <p:ext uri="{BB962C8B-B14F-4D97-AF65-F5344CB8AC3E}">
        <p14:creationId xmlns:p14="http://schemas.microsoft.com/office/powerpoint/2010/main" val="1707765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1.1.</a:t>
            </a:r>
            <a:r>
              <a:rPr lang="zh-TW" altLang="en-US" dirty="0"/>
              <a:t>也就是限制條件，根據新舊實驗和偵測非偵測</a:t>
            </a:r>
            <a:endParaRPr lang="en-US" altLang="zh-TW" dirty="0"/>
          </a:p>
          <a:p>
            <a:r>
              <a:rPr lang="en-US" altLang="zh-TW" dirty="0"/>
              <a:t>1.2.</a:t>
            </a:r>
            <a:r>
              <a:rPr lang="zh-TW" altLang="en-US" dirty="0"/>
              <a:t>如何統計數據或是什麼樣的實驗方法</a:t>
            </a:r>
            <a:endParaRPr lang="en-US" altLang="zh-TW" dirty="0"/>
          </a:p>
          <a:p>
            <a:endParaRPr lang="en-US" altLang="zh-TW" dirty="0"/>
          </a:p>
          <a:p>
            <a:r>
              <a:rPr lang="zh-TW" altLang="en-US" dirty="0"/>
              <a:t>當存在詳細的行為定量理論時，問題很容易得到解答</a:t>
            </a:r>
            <a:endParaRPr lang="en-US" altLang="zh-TW" dirty="0"/>
          </a:p>
        </p:txBody>
      </p:sp>
      <p:sp>
        <p:nvSpPr>
          <p:cNvPr id="4" name="投影片編號版面配置區 3"/>
          <p:cNvSpPr>
            <a:spLocks noGrp="1"/>
          </p:cNvSpPr>
          <p:nvPr>
            <p:ph type="sldNum" sz="quarter" idx="5"/>
          </p:nvPr>
        </p:nvSpPr>
        <p:spPr/>
        <p:txBody>
          <a:bodyPr/>
          <a:lstStyle/>
          <a:p>
            <a:fld id="{69F18073-2393-45DB-B8EE-248D0D19F8A7}" type="slidenum">
              <a:rPr lang="zh-TW" altLang="en-US" smtClean="0"/>
              <a:t>4</a:t>
            </a:fld>
            <a:endParaRPr lang="zh-TW" altLang="en-US"/>
          </a:p>
        </p:txBody>
      </p:sp>
    </p:spTree>
    <p:extLst>
      <p:ext uri="{BB962C8B-B14F-4D97-AF65-F5344CB8AC3E}">
        <p14:creationId xmlns:p14="http://schemas.microsoft.com/office/powerpoint/2010/main" val="690178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任何假設的這兩種度量的特定組合都意味著特定的行為理論。 在對識別有更多了解之前，我們希望避免特定的理論。</a:t>
            </a:r>
            <a:endParaRPr lang="en-US" altLang="zh-TW" dirty="0"/>
          </a:p>
          <a:p>
            <a:endParaRPr lang="en-US" altLang="zh-TW" dirty="0"/>
          </a:p>
          <a:p>
            <a:r>
              <a:rPr lang="en-US" altLang="zh-TW" dirty="0"/>
              <a:t>S</a:t>
            </a:r>
            <a:r>
              <a:rPr lang="zh-TW" altLang="en-US" dirty="0"/>
              <a:t>被呈現一個舊項目和一個新項目，並被指示選擇舊項目</a:t>
            </a:r>
            <a:endParaRPr lang="en-US" altLang="zh-TW" dirty="0"/>
          </a:p>
          <a:p>
            <a:r>
              <a:rPr lang="en-US" altLang="zh-TW" dirty="0"/>
              <a:t>S </a:t>
            </a:r>
            <a:r>
              <a:rPr lang="zh-TW" altLang="en-US" dirty="0"/>
              <a:t>被提供信號試驗和非信號試驗，並被指示選擇信號試驗。</a:t>
            </a:r>
            <a:endParaRPr lang="en-US" altLang="zh-TW" dirty="0"/>
          </a:p>
          <a:p>
            <a:endParaRPr lang="en-US" altLang="zh-TW" dirty="0"/>
          </a:p>
          <a:p>
            <a:r>
              <a:rPr lang="zh-TW" altLang="en-US" dirty="0">
                <a:solidFill>
                  <a:schemeClr val="tx1"/>
                </a:solidFill>
              </a:rPr>
              <a:t>我們顯然可以解決我們的原始問題。</a:t>
            </a:r>
            <a:endParaRPr lang="zh-TW" altLang="en-US" dirty="0"/>
          </a:p>
        </p:txBody>
      </p:sp>
      <p:sp>
        <p:nvSpPr>
          <p:cNvPr id="4" name="投影片編號版面配置區 3"/>
          <p:cNvSpPr>
            <a:spLocks noGrp="1"/>
          </p:cNvSpPr>
          <p:nvPr>
            <p:ph type="sldNum" sz="quarter" idx="5"/>
          </p:nvPr>
        </p:nvSpPr>
        <p:spPr/>
        <p:txBody>
          <a:bodyPr/>
          <a:lstStyle/>
          <a:p>
            <a:fld id="{69F18073-2393-45DB-B8EE-248D0D19F8A7}" type="slidenum">
              <a:rPr lang="zh-TW" altLang="en-US" smtClean="0"/>
              <a:t>5</a:t>
            </a:fld>
            <a:endParaRPr lang="zh-TW" altLang="en-US"/>
          </a:p>
        </p:txBody>
      </p:sp>
    </p:spTree>
    <p:extLst>
      <p:ext uri="{BB962C8B-B14F-4D97-AF65-F5344CB8AC3E}">
        <p14:creationId xmlns:p14="http://schemas.microsoft.com/office/powerpoint/2010/main" val="2700180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有一類實驗可以讓</a:t>
            </a:r>
            <a:r>
              <a:rPr lang="en-US" altLang="zh-TW" dirty="0"/>
              <a:t>o </a:t>
            </a:r>
            <a:r>
              <a:rPr lang="zh-TW" altLang="en-US" dirty="0"/>
              <a:t>或 </a:t>
            </a:r>
            <a:r>
              <a:rPr lang="en-US" altLang="zh-TW" dirty="0"/>
              <a:t>s</a:t>
            </a:r>
            <a:r>
              <a:rPr lang="zh-TW" altLang="en-US" dirty="0"/>
              <a:t>對化 </a:t>
            </a:r>
            <a:r>
              <a:rPr lang="en-US" altLang="zh-TW" dirty="0"/>
              <a:t>S </a:t>
            </a:r>
            <a:r>
              <a:rPr lang="zh-TW" altLang="en-US" dirty="0"/>
              <a:t>任意利用的響應最小化。</a:t>
            </a:r>
            <a:endParaRPr lang="en-US" altLang="zh-TW" dirty="0"/>
          </a:p>
          <a:p>
            <a:endParaRPr lang="en-US" altLang="zh-TW" dirty="0"/>
          </a:p>
          <a:p>
            <a:r>
              <a:rPr lang="zh-TW" altLang="en-US" dirty="0"/>
              <a:t>條件一</a:t>
            </a:r>
            <a:r>
              <a:rPr lang="en-US" altLang="zh-TW" dirty="0"/>
              <a:t>:</a:t>
            </a:r>
            <a:r>
              <a:rPr lang="zh-TW" altLang="en-US" dirty="0"/>
              <a:t>新舊</a:t>
            </a:r>
            <a:r>
              <a:rPr lang="en-US" altLang="zh-TW" dirty="0"/>
              <a:t>(</a:t>
            </a:r>
            <a:r>
              <a:rPr lang="zh-TW" altLang="en-US" dirty="0"/>
              <a:t>是否判定</a:t>
            </a:r>
            <a:r>
              <a:rPr lang="en-US" altLang="zh-TW" dirty="0"/>
              <a:t>)</a:t>
            </a:r>
            <a:r>
              <a:rPr lang="zh-TW" altLang="en-US" dirty="0"/>
              <a:t>、條件二</a:t>
            </a:r>
            <a:r>
              <a:rPr lang="en-US" altLang="zh-TW" dirty="0"/>
              <a:t>:</a:t>
            </a:r>
            <a:r>
              <a:rPr lang="zh-TW" altLang="en-US" dirty="0"/>
              <a:t>訊號</a:t>
            </a:r>
            <a:r>
              <a:rPr lang="en-US" altLang="zh-TW" dirty="0"/>
              <a:t>(</a:t>
            </a:r>
            <a:r>
              <a:rPr lang="zh-TW" altLang="en-US" dirty="0"/>
              <a:t>是否判定</a:t>
            </a:r>
            <a:r>
              <a:rPr lang="en-US" altLang="zh-TW" dirty="0"/>
              <a:t>)</a:t>
            </a:r>
          </a:p>
          <a:p>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PRPO</a:t>
            </a:r>
            <a:r>
              <a:rPr lang="zh-TW" altLang="en-US" dirty="0"/>
              <a:t>是屬性</a:t>
            </a:r>
            <a:endParaRPr lang="en-US" altLang="zh-TW" dirty="0"/>
          </a:p>
          <a:p>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fld id="{69F18073-2393-45DB-B8EE-248D0D19F8A7}" type="slidenum">
              <a:rPr lang="zh-TW" altLang="en-US" smtClean="0"/>
              <a:t>6</a:t>
            </a:fld>
            <a:endParaRPr lang="zh-TW" altLang="en-US"/>
          </a:p>
        </p:txBody>
      </p:sp>
    </p:spTree>
    <p:extLst>
      <p:ext uri="{BB962C8B-B14F-4D97-AF65-F5344CB8AC3E}">
        <p14:creationId xmlns:p14="http://schemas.microsoft.com/office/powerpoint/2010/main" val="423376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。曲線上的實際位置由 </a:t>
            </a:r>
            <a:r>
              <a:rPr lang="en-US" altLang="zh-TW" dirty="0"/>
              <a:t>S </a:t>
            </a:r>
            <a:r>
              <a:rPr lang="zh-TW" altLang="en-US" dirty="0"/>
              <a:t>的響應偏好決定</a:t>
            </a:r>
            <a:endParaRPr lang="en-US" altLang="zh-TW" dirty="0"/>
          </a:p>
          <a:p>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圖 </a:t>
            </a:r>
            <a:r>
              <a:rPr lang="en-US" altLang="zh-TW" dirty="0"/>
              <a:t>I </a:t>
            </a:r>
            <a:r>
              <a:rPr lang="zh-TW" altLang="en-US" dirty="0"/>
              <a:t>的圖例中定義的區域允許對幾個不同實驗的結果進行順序排序，即使在沒有關於真實操作特性的信息的情況下也是如此。</a:t>
            </a:r>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4.</a:t>
            </a:r>
            <a:r>
              <a:rPr lang="zh-TW" altLang="en-US" dirty="0"/>
              <a:t>由上限和下限對著的區域的平均值</a:t>
            </a:r>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fld id="{69F18073-2393-45DB-B8EE-248D0D19F8A7}" type="slidenum">
              <a:rPr lang="zh-TW" altLang="en-US" smtClean="0"/>
              <a:t>7</a:t>
            </a:fld>
            <a:endParaRPr lang="zh-TW" altLang="en-US"/>
          </a:p>
        </p:txBody>
      </p:sp>
    </p:spTree>
    <p:extLst>
      <p:ext uri="{BB962C8B-B14F-4D97-AF65-F5344CB8AC3E}">
        <p14:creationId xmlns:p14="http://schemas.microsoft.com/office/powerpoint/2010/main" val="4005432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b="1" i="0" kern="1200" dirty="0">
                <a:solidFill>
                  <a:schemeClr val="tx1"/>
                </a:solidFill>
                <a:effectLst/>
                <a:latin typeface="+mn-lt"/>
                <a:ea typeface="+mn-ea"/>
                <a:cs typeface="+mn-cs"/>
              </a:rPr>
              <a:t>梯形法</a:t>
            </a:r>
            <a:r>
              <a:rPr lang="zh-TW" altLang="en-US" sz="1200" b="0" i="0" kern="1200" dirty="0">
                <a:solidFill>
                  <a:schemeClr val="tx1"/>
                </a:solidFill>
                <a:effectLst/>
                <a:latin typeface="+mn-lt"/>
                <a:ea typeface="+mn-ea"/>
                <a:cs typeface="+mn-cs"/>
              </a:rPr>
              <a:t>：簡單地將每個相鄰的點以直線連接，計算連線下方的總面積。因為每一線段下方都是一個梯形，所以叫</a:t>
            </a:r>
            <a:r>
              <a:rPr lang="zh-TW" altLang="en-US" sz="1200" b="1" i="0" kern="1200" dirty="0">
                <a:solidFill>
                  <a:schemeClr val="tx1"/>
                </a:solidFill>
                <a:effectLst/>
                <a:latin typeface="+mn-lt"/>
                <a:ea typeface="+mn-ea"/>
                <a:cs typeface="+mn-cs"/>
              </a:rPr>
              <a:t>梯形法</a:t>
            </a:r>
            <a:r>
              <a:rPr lang="zh-TW" altLang="en-US" sz="1200" b="0" i="0" kern="1200" dirty="0">
                <a:solidFill>
                  <a:schemeClr val="tx1"/>
                </a:solidFill>
                <a:effectLst/>
                <a:latin typeface="+mn-lt"/>
                <a:ea typeface="+mn-ea"/>
                <a:cs typeface="+mn-cs"/>
              </a:rPr>
              <a:t>。</a:t>
            </a:r>
            <a:endParaRPr lang="en-US" altLang="zh-TW" sz="1200" b="0" i="0" kern="1200" dirty="0">
              <a:solidFill>
                <a:schemeClr val="tx1"/>
              </a:solidFill>
              <a:effectLst/>
              <a:latin typeface="+mn-lt"/>
              <a:ea typeface="+mn-ea"/>
              <a:cs typeface="+mn-cs"/>
            </a:endParaRPr>
          </a:p>
          <a:p>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當繪製在單位平方上時，與常數 </a:t>
            </a:r>
            <a:r>
              <a:rPr lang="en-US" altLang="zh-TW" dirty="0"/>
              <a:t>d' </a:t>
            </a:r>
            <a:r>
              <a:rPr lang="zh-TW" altLang="en-US" dirty="0"/>
              <a:t>的那些，信號檢測理論的信號可檢測性指數（</a:t>
            </a:r>
            <a:r>
              <a:rPr lang="en-US" altLang="zh-TW" dirty="0" err="1"/>
              <a:t>Swets</a:t>
            </a:r>
            <a:r>
              <a:rPr lang="en-US" altLang="zh-TW" dirty="0"/>
              <a:t> </a:t>
            </a:r>
            <a:r>
              <a:rPr lang="zh-TW" altLang="en-US" dirty="0"/>
              <a:t>等人， </a:t>
            </a:r>
            <a:r>
              <a:rPr lang="en-US" altLang="zh-TW" dirty="0"/>
              <a:t>1962); </a:t>
            </a:r>
            <a:r>
              <a:rPr lang="zh-TW" altLang="en-US" dirty="0"/>
              <a:t>與常數 </a:t>
            </a:r>
            <a:r>
              <a:rPr lang="en-US" altLang="zh-TW" dirty="0"/>
              <a:t>k </a:t>
            </a:r>
            <a:r>
              <a:rPr lang="zh-TW" altLang="en-US" dirty="0"/>
              <a:t>相比，自由回憶方法的比率操作特性（</a:t>
            </a:r>
            <a:r>
              <a:rPr lang="en-US" altLang="zh-TW" dirty="0"/>
              <a:t>Egan </a:t>
            </a:r>
            <a:r>
              <a:rPr lang="zh-TW" altLang="en-US" dirty="0"/>
              <a:t>等人，</a:t>
            </a:r>
            <a:r>
              <a:rPr lang="en-US" altLang="zh-TW" dirty="0"/>
              <a:t>1961</a:t>
            </a:r>
            <a:r>
              <a:rPr lang="zh-TW" altLang="en-US" dirty="0"/>
              <a:t>）； 以及由各種高、低和多閾值理論得出的結果（</a:t>
            </a:r>
            <a:r>
              <a:rPr lang="en-US" altLang="zh-TW" dirty="0"/>
              <a:t>Luce</a:t>
            </a:r>
            <a:r>
              <a:rPr lang="zh-TW" altLang="en-US" dirty="0"/>
              <a:t>，</a:t>
            </a:r>
            <a:r>
              <a:rPr lang="en-US" altLang="zh-TW" dirty="0"/>
              <a:t>1963</a:t>
            </a:r>
            <a:r>
              <a:rPr lang="zh-TW" altLang="en-US" dirty="0"/>
              <a:t>）。</a:t>
            </a:r>
          </a:p>
          <a:p>
            <a:endParaRPr lang="en-US" altLang="zh-TW" dirty="0"/>
          </a:p>
          <a:p>
            <a:r>
              <a:rPr lang="zh-TW" altLang="en-US" dirty="0"/>
              <a:t>線越彎</a:t>
            </a:r>
            <a:r>
              <a:rPr lang="en-US" altLang="zh-TW" dirty="0"/>
              <a:t>(</a:t>
            </a:r>
            <a:r>
              <a:rPr lang="zh-TW" altLang="en-US" dirty="0"/>
              <a:t>偏左上</a:t>
            </a:r>
            <a:r>
              <a:rPr lang="en-US" altLang="zh-TW" dirty="0"/>
              <a:t>)</a:t>
            </a:r>
            <a:r>
              <a:rPr lang="zh-TW" altLang="en-US" dirty="0"/>
              <a:t>，敏銳度就越高</a:t>
            </a:r>
            <a:endParaRPr lang="en-US" altLang="zh-TW" dirty="0"/>
          </a:p>
          <a:p>
            <a:endParaRPr lang="en-US" altLang="zh-TW" dirty="0"/>
          </a:p>
          <a:p>
            <a:r>
              <a:rPr lang="zh-TW" altLang="en-US" dirty="0"/>
              <a:t>屬性</a:t>
            </a:r>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fld id="{69F18073-2393-45DB-B8EE-248D0D19F8A7}" type="slidenum">
              <a:rPr lang="zh-TW" altLang="en-US" smtClean="0"/>
              <a:t>8</a:t>
            </a:fld>
            <a:endParaRPr lang="zh-TW" altLang="en-US"/>
          </a:p>
        </p:txBody>
      </p:sp>
    </p:spTree>
    <p:extLst>
      <p:ext uri="{BB962C8B-B14F-4D97-AF65-F5344CB8AC3E}">
        <p14:creationId xmlns:p14="http://schemas.microsoft.com/office/powerpoint/2010/main" val="32813853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1.</a:t>
            </a:r>
            <a:r>
              <a:rPr lang="zh-TW" altLang="en-US" dirty="0"/>
              <a:t>相同的評估</a:t>
            </a:r>
            <a:endParaRPr lang="en-US" altLang="zh-TW" dirty="0"/>
          </a:p>
          <a:p>
            <a:endParaRPr lang="zh-TW" altLang="en-US" dirty="0"/>
          </a:p>
        </p:txBody>
      </p:sp>
      <p:sp>
        <p:nvSpPr>
          <p:cNvPr id="4" name="投影片編號版面配置區 3"/>
          <p:cNvSpPr>
            <a:spLocks noGrp="1"/>
          </p:cNvSpPr>
          <p:nvPr>
            <p:ph type="sldNum" sz="quarter" idx="5"/>
          </p:nvPr>
        </p:nvSpPr>
        <p:spPr/>
        <p:txBody>
          <a:bodyPr/>
          <a:lstStyle/>
          <a:p>
            <a:fld id="{69F18073-2393-45DB-B8EE-248D0D19F8A7}" type="slidenum">
              <a:rPr lang="zh-TW" altLang="en-US" smtClean="0"/>
              <a:t>9</a:t>
            </a:fld>
            <a:endParaRPr lang="zh-TW" altLang="en-US"/>
          </a:p>
        </p:txBody>
      </p:sp>
    </p:spTree>
    <p:extLst>
      <p:ext uri="{BB962C8B-B14F-4D97-AF65-F5344CB8AC3E}">
        <p14:creationId xmlns:p14="http://schemas.microsoft.com/office/powerpoint/2010/main" val="3645465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3D2F164A-D624-45FF-BD76-6129D807BFE6}" type="datetimeFigureOut">
              <a:rPr lang="zh-TW" altLang="en-US" smtClean="0"/>
              <a:t>2021/10/12</a:t>
            </a:fld>
            <a:endParaRPr lang="zh-TW"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A92128C7-E602-46AA-B8D8-4BA25819E7DD}" type="slidenum">
              <a:rPr lang="zh-TW" altLang="en-US" smtClean="0"/>
              <a:t>‹#›</a:t>
            </a:fld>
            <a:endParaRPr lang="zh-TW" alt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83894658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3D2F164A-D624-45FF-BD76-6129D807BFE6}" type="datetimeFigureOut">
              <a:rPr lang="zh-TW" altLang="en-US" smtClean="0"/>
              <a:t>2021/10/12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A92128C7-E602-46AA-B8D8-4BA25819E7DD}" type="slidenum">
              <a:rPr lang="zh-TW" altLang="en-US" smtClean="0"/>
              <a:t>‹#›</a:t>
            </a:fld>
            <a:endParaRPr lang="zh-TW" altLang="en-US"/>
          </a:p>
        </p:txBody>
      </p:sp>
    </p:spTree>
    <p:extLst>
      <p:ext uri="{BB962C8B-B14F-4D97-AF65-F5344CB8AC3E}">
        <p14:creationId xmlns:p14="http://schemas.microsoft.com/office/powerpoint/2010/main" val="3482115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3D2F164A-D624-45FF-BD76-6129D807BFE6}" type="datetimeFigureOut">
              <a:rPr lang="zh-TW" altLang="en-US" smtClean="0"/>
              <a:t>2021/10/12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A92128C7-E602-46AA-B8D8-4BA25819E7DD}" type="slidenum">
              <a:rPr lang="zh-TW" altLang="en-US" smtClean="0"/>
              <a:t>‹#›</a:t>
            </a:fld>
            <a:endParaRPr lang="zh-TW" altLang="en-US"/>
          </a:p>
        </p:txBody>
      </p:sp>
    </p:spTree>
    <p:extLst>
      <p:ext uri="{BB962C8B-B14F-4D97-AF65-F5344CB8AC3E}">
        <p14:creationId xmlns:p14="http://schemas.microsoft.com/office/powerpoint/2010/main" val="1924536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3D2F164A-D624-45FF-BD76-6129D807BFE6}" type="datetimeFigureOut">
              <a:rPr lang="zh-TW" altLang="en-US" smtClean="0"/>
              <a:t>2021/10/12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A92128C7-E602-46AA-B8D8-4BA25819E7DD}" type="slidenum">
              <a:rPr lang="zh-TW" altLang="en-US" smtClean="0"/>
              <a:t>‹#›</a:t>
            </a:fld>
            <a:endParaRPr lang="zh-TW" altLang="en-US"/>
          </a:p>
        </p:txBody>
      </p:sp>
    </p:spTree>
    <p:extLst>
      <p:ext uri="{BB962C8B-B14F-4D97-AF65-F5344CB8AC3E}">
        <p14:creationId xmlns:p14="http://schemas.microsoft.com/office/powerpoint/2010/main" val="3761035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3D2F164A-D624-45FF-BD76-6129D807BFE6}" type="datetimeFigureOut">
              <a:rPr lang="zh-TW" altLang="en-US" smtClean="0"/>
              <a:t>2021/10/12</a:t>
            </a:fld>
            <a:endParaRPr lang="zh-TW"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A92128C7-E602-46AA-B8D8-4BA25819E7DD}" type="slidenum">
              <a:rPr lang="zh-TW" altLang="en-US" smtClean="0"/>
              <a:t>‹#›</a:t>
            </a:fld>
            <a:endParaRPr lang="zh-TW" alt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8805327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TW" altLang="en-US"/>
              <a:t>按一下以編輯母片標題樣式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3D2F164A-D624-45FF-BD76-6129D807BFE6}" type="datetimeFigureOut">
              <a:rPr lang="zh-TW" altLang="en-US" smtClean="0"/>
              <a:t>2021/10/12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A92128C7-E602-46AA-B8D8-4BA25819E7DD}" type="slidenum">
              <a:rPr lang="zh-TW" altLang="en-US" smtClean="0"/>
              <a:t>‹#›</a:t>
            </a:fld>
            <a:endParaRPr lang="zh-TW" altLang="en-US"/>
          </a:p>
        </p:txBody>
      </p:sp>
    </p:spTree>
    <p:extLst>
      <p:ext uri="{BB962C8B-B14F-4D97-AF65-F5344CB8AC3E}">
        <p14:creationId xmlns:p14="http://schemas.microsoft.com/office/powerpoint/2010/main" val="2193388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3D2F164A-D624-45FF-BD76-6129D807BFE6}" type="datetimeFigureOut">
              <a:rPr lang="zh-TW" altLang="en-US" smtClean="0"/>
              <a:t>2021/10/12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A92128C7-E602-46AA-B8D8-4BA25819E7DD}" type="slidenum">
              <a:rPr lang="zh-TW" altLang="en-US" smtClean="0"/>
              <a:t>‹#›</a:t>
            </a:fld>
            <a:endParaRPr lang="zh-TW" altLang="en-US"/>
          </a:p>
        </p:txBody>
      </p:sp>
    </p:spTree>
    <p:extLst>
      <p:ext uri="{BB962C8B-B14F-4D97-AF65-F5344CB8AC3E}">
        <p14:creationId xmlns:p14="http://schemas.microsoft.com/office/powerpoint/2010/main" val="2573617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3D2F164A-D624-45FF-BD76-6129D807BFE6}" type="datetimeFigureOut">
              <a:rPr lang="zh-TW" altLang="en-US" smtClean="0"/>
              <a:t>2021/10/12</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A92128C7-E602-46AA-B8D8-4BA25819E7DD}" type="slidenum">
              <a:rPr lang="zh-TW" altLang="en-US" smtClean="0"/>
              <a:t>‹#›</a:t>
            </a:fld>
            <a:endParaRPr lang="zh-TW" altLang="en-US"/>
          </a:p>
        </p:txBody>
      </p:sp>
    </p:spTree>
    <p:extLst>
      <p:ext uri="{BB962C8B-B14F-4D97-AF65-F5344CB8AC3E}">
        <p14:creationId xmlns:p14="http://schemas.microsoft.com/office/powerpoint/2010/main" val="3802064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F164A-D624-45FF-BD76-6129D807BFE6}" type="datetimeFigureOut">
              <a:rPr lang="zh-TW" altLang="en-US" smtClean="0"/>
              <a:t>2021/10/12</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A92128C7-E602-46AA-B8D8-4BA25819E7DD}" type="slidenum">
              <a:rPr lang="zh-TW" altLang="en-US" smtClean="0"/>
              <a:t>‹#›</a:t>
            </a:fld>
            <a:endParaRPr lang="zh-TW" altLang="en-US"/>
          </a:p>
        </p:txBody>
      </p:sp>
    </p:spTree>
    <p:extLst>
      <p:ext uri="{BB962C8B-B14F-4D97-AF65-F5344CB8AC3E}">
        <p14:creationId xmlns:p14="http://schemas.microsoft.com/office/powerpoint/2010/main" val="4179585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D2F164A-D624-45FF-BD76-6129D807BFE6}" type="datetimeFigureOut">
              <a:rPr lang="zh-TW" altLang="en-US" smtClean="0"/>
              <a:t>2021/10/12</a:t>
            </a:fld>
            <a:endParaRPr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TW"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92128C7-E602-46AA-B8D8-4BA25819E7DD}" type="slidenum">
              <a:rPr lang="zh-TW" altLang="en-US" smtClean="0"/>
              <a:t>‹#›</a:t>
            </a:fld>
            <a:endParaRPr lang="zh-TW"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66736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D2F164A-D624-45FF-BD76-6129D807BFE6}" type="datetimeFigureOut">
              <a:rPr lang="zh-TW" altLang="en-US" smtClean="0"/>
              <a:t>2021/10/12</a:t>
            </a:fld>
            <a:endParaRPr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TW"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92128C7-E602-46AA-B8D8-4BA25819E7DD}" type="slidenum">
              <a:rPr lang="zh-TW" altLang="en-US" smtClean="0"/>
              <a:t>‹#›</a:t>
            </a:fld>
            <a:endParaRPr lang="zh-TW"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9867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3D2F164A-D624-45FF-BD76-6129D807BFE6}" type="datetimeFigureOut">
              <a:rPr lang="zh-TW" altLang="en-US" smtClean="0"/>
              <a:t>2021/10/12</a:t>
            </a:fld>
            <a:endParaRPr lang="zh-TW"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zh-TW"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A92128C7-E602-46AA-B8D8-4BA25819E7DD}" type="slidenum">
              <a:rPr lang="zh-TW" altLang="en-US" smtClean="0"/>
              <a:t>‹#›</a:t>
            </a:fld>
            <a:endParaRPr lang="zh-TW" alt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49846858"/>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BA40055-141C-4215-9C12-8315F6DB6E61}"/>
              </a:ext>
            </a:extLst>
          </p:cNvPr>
          <p:cNvSpPr>
            <a:spLocks noGrp="1"/>
          </p:cNvSpPr>
          <p:nvPr>
            <p:ph type="ctrTitle"/>
          </p:nvPr>
        </p:nvSpPr>
        <p:spPr/>
        <p:txBody>
          <a:bodyPr/>
          <a:lstStyle/>
          <a:p>
            <a:r>
              <a:rPr lang="zh-TW" altLang="en-US" dirty="0"/>
              <a:t>識別實驗的非參數分析</a:t>
            </a:r>
          </a:p>
        </p:txBody>
      </p:sp>
      <p:sp>
        <p:nvSpPr>
          <p:cNvPr id="3" name="副標題 2">
            <a:extLst>
              <a:ext uri="{FF2B5EF4-FFF2-40B4-BE49-F238E27FC236}">
                <a16:creationId xmlns:a16="http://schemas.microsoft.com/office/drawing/2014/main" id="{8166D0D1-FA0E-4B2B-9A25-F678956F4DE0}"/>
              </a:ext>
            </a:extLst>
          </p:cNvPr>
          <p:cNvSpPr>
            <a:spLocks noGrp="1"/>
          </p:cNvSpPr>
          <p:nvPr>
            <p:ph type="subTitle" idx="1"/>
          </p:nvPr>
        </p:nvSpPr>
        <p:spPr/>
        <p:txBody>
          <a:bodyPr>
            <a:normAutofit fontScale="92500" lnSpcReduction="10000"/>
          </a:bodyPr>
          <a:lstStyle/>
          <a:p>
            <a:pPr algn="l"/>
            <a:r>
              <a:rPr lang="zh-TW" altLang="en-US" dirty="0"/>
              <a:t>報告者</a:t>
            </a:r>
            <a:r>
              <a:rPr lang="en-US" altLang="zh-TW" dirty="0"/>
              <a:t>:</a:t>
            </a:r>
            <a:r>
              <a:rPr lang="zh-TW" altLang="en-US" dirty="0"/>
              <a:t>陳善治</a:t>
            </a:r>
            <a:endParaRPr lang="en-US" altLang="zh-TW" dirty="0"/>
          </a:p>
          <a:p>
            <a:pPr algn="l"/>
            <a:r>
              <a:rPr lang="zh-TW" altLang="en-US" dirty="0"/>
              <a:t>指導教授</a:t>
            </a:r>
            <a:r>
              <a:rPr lang="en-US" altLang="zh-TW" dirty="0"/>
              <a:t>:</a:t>
            </a:r>
            <a:r>
              <a:rPr lang="zh-TW" altLang="en-US" dirty="0"/>
              <a:t>柳永青 教授</a:t>
            </a:r>
            <a:endParaRPr lang="en-US" altLang="zh-TW" dirty="0"/>
          </a:p>
          <a:p>
            <a:pPr algn="l"/>
            <a:r>
              <a:rPr lang="zh-TW" altLang="en-US" dirty="0"/>
              <a:t>作者</a:t>
            </a:r>
            <a:r>
              <a:rPr lang="en-US" altLang="zh-TW" dirty="0"/>
              <a:t>:Irwin </a:t>
            </a:r>
            <a:r>
              <a:rPr lang="en-US" altLang="zh-TW" dirty="0" err="1"/>
              <a:t>Pollaek</a:t>
            </a:r>
            <a:r>
              <a:rPr lang="zh-TW" altLang="en-US" dirty="0"/>
              <a:t> </a:t>
            </a:r>
            <a:r>
              <a:rPr lang="en-US" altLang="zh-TW" dirty="0"/>
              <a:t>, Donald A. Norman</a:t>
            </a:r>
          </a:p>
          <a:p>
            <a:pPr algn="l"/>
            <a:endParaRPr lang="zh-TW" altLang="en-US" dirty="0"/>
          </a:p>
        </p:txBody>
      </p:sp>
    </p:spTree>
    <p:extLst>
      <p:ext uri="{BB962C8B-B14F-4D97-AF65-F5344CB8AC3E}">
        <p14:creationId xmlns:p14="http://schemas.microsoft.com/office/powerpoint/2010/main" val="748023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C5335DB-50E5-440D-896C-6AF69D025A78}"/>
              </a:ext>
            </a:extLst>
          </p:cNvPr>
          <p:cNvSpPr>
            <a:spLocks noGrp="1"/>
          </p:cNvSpPr>
          <p:nvPr>
            <p:ph type="title"/>
          </p:nvPr>
        </p:nvSpPr>
        <p:spPr/>
        <p:txBody>
          <a:bodyPr/>
          <a:lstStyle/>
          <a:p>
            <a:r>
              <a:rPr lang="zh-TW" altLang="en-US" dirty="0"/>
              <a:t>摘要</a:t>
            </a:r>
          </a:p>
        </p:txBody>
      </p:sp>
      <p:sp>
        <p:nvSpPr>
          <p:cNvPr id="3" name="內容版面配置區 2">
            <a:extLst>
              <a:ext uri="{FF2B5EF4-FFF2-40B4-BE49-F238E27FC236}">
                <a16:creationId xmlns:a16="http://schemas.microsoft.com/office/drawing/2014/main" id="{363941E3-6A05-46DC-BC21-0B49DB50AF5B}"/>
              </a:ext>
            </a:extLst>
          </p:cNvPr>
          <p:cNvSpPr>
            <a:spLocks noGrp="1"/>
          </p:cNvSpPr>
          <p:nvPr>
            <p:ph idx="1"/>
          </p:nvPr>
        </p:nvSpPr>
        <p:spPr/>
        <p:txBody>
          <a:bodyPr>
            <a:normAutofit lnSpcReduction="10000"/>
          </a:bodyPr>
          <a:lstStyle/>
          <a:p>
            <a:r>
              <a:rPr lang="zh-TW" altLang="en-US" dirty="0"/>
              <a:t>一種非參數方法實驗評估</a:t>
            </a:r>
            <a:r>
              <a:rPr lang="zh-TW" altLang="en-US" dirty="0">
                <a:solidFill>
                  <a:srgbClr val="FF0000"/>
                </a:solidFill>
              </a:rPr>
              <a:t>識別記憶實驗</a:t>
            </a:r>
            <a:r>
              <a:rPr lang="zh-TW" altLang="en-US" dirty="0"/>
              <a:t>和</a:t>
            </a:r>
            <a:r>
              <a:rPr lang="zh-TW" altLang="en-US" dirty="0">
                <a:solidFill>
                  <a:srgbClr val="FF0000"/>
                </a:solidFill>
              </a:rPr>
              <a:t>心理物理學實驗</a:t>
            </a:r>
            <a:r>
              <a:rPr lang="zh-TW" altLang="en-US" dirty="0"/>
              <a:t>的呈現了檢測能力。 該方法使用識別表現的序數</a:t>
            </a:r>
            <a:r>
              <a:rPr lang="en-US" altLang="zh-TW" dirty="0"/>
              <a:t>(ordinal)</a:t>
            </a:r>
            <a:r>
              <a:rPr lang="zh-TW" altLang="en-US" dirty="0"/>
              <a:t>分析，它將</a:t>
            </a:r>
            <a:r>
              <a:rPr lang="zh-TW" altLang="en-US" u="sng" dirty="0"/>
              <a:t>識別測試的結果</a:t>
            </a:r>
            <a:r>
              <a:rPr lang="zh-TW" altLang="en-US" dirty="0"/>
              <a:t>轉換成</a:t>
            </a:r>
            <a:r>
              <a:rPr lang="zh-TW" altLang="en-US" u="sng" dirty="0"/>
              <a:t>強制選擇實驗</a:t>
            </a:r>
            <a:r>
              <a:rPr lang="zh-TW" altLang="en-US" dirty="0"/>
              <a:t>同等結果。</a:t>
            </a:r>
            <a:endParaRPr lang="en-US" altLang="zh-TW" dirty="0"/>
          </a:p>
          <a:p>
            <a:endParaRPr lang="en-US" altLang="zh-TW" dirty="0"/>
          </a:p>
          <a:p>
            <a:pPr lvl="1"/>
            <a:r>
              <a:rPr lang="zh-TW" altLang="en-US" dirty="0"/>
              <a:t>識別記憶</a:t>
            </a:r>
            <a:r>
              <a:rPr lang="en-US" altLang="zh-TW" dirty="0"/>
              <a:t>::</a:t>
            </a:r>
            <a:r>
              <a:rPr lang="zh-TW" altLang="en-US" dirty="0"/>
              <a:t>當重新體驗先前經歷的事件時，該環境內容與存儲的記憶表示相匹配，從而引發匹配訊號。有兩個過程</a:t>
            </a:r>
            <a:r>
              <a:rPr lang="en-US" altLang="zh-TW" dirty="0"/>
              <a:t>:</a:t>
            </a:r>
          </a:p>
          <a:p>
            <a:pPr lvl="2"/>
            <a:r>
              <a:rPr lang="zh-TW" altLang="en-US" dirty="0"/>
              <a:t>回憶是一個緩慢、受控的搜索過程 </a:t>
            </a:r>
            <a:r>
              <a:rPr lang="en-US" altLang="zh-TW" dirty="0"/>
              <a:t>; </a:t>
            </a:r>
            <a:r>
              <a:rPr lang="zh-TW" altLang="en-US" dirty="0"/>
              <a:t>熟悉是一個快速、自動的過程。</a:t>
            </a:r>
            <a:endParaRPr lang="en-US" altLang="zh-TW" dirty="0"/>
          </a:p>
          <a:p>
            <a:pPr lvl="2"/>
            <a:r>
              <a:rPr lang="zh-TW" altLang="en-US" dirty="0"/>
              <a:t>新舊識別</a:t>
            </a:r>
            <a:endParaRPr lang="en-US" altLang="zh-TW" dirty="0"/>
          </a:p>
          <a:p>
            <a:pPr lvl="1"/>
            <a:r>
              <a:rPr lang="zh-TW" altLang="en-US" dirty="0">
                <a:solidFill>
                  <a:schemeClr val="tx1"/>
                </a:solidFill>
              </a:rPr>
              <a:t>心理物理學實驗</a:t>
            </a:r>
            <a:r>
              <a:rPr lang="en-US" altLang="zh-TW" dirty="0">
                <a:solidFill>
                  <a:schemeClr val="tx1"/>
                </a:solidFill>
              </a:rPr>
              <a:t>:</a:t>
            </a:r>
            <a:r>
              <a:rPr lang="zh-TW" altLang="en-US" dirty="0">
                <a:solidFill>
                  <a:schemeClr val="tx1"/>
                </a:solidFill>
              </a:rPr>
              <a:t>以科學方法研究刺激與感覺之間的關係。</a:t>
            </a:r>
            <a:endParaRPr lang="en-US" altLang="zh-TW" dirty="0">
              <a:solidFill>
                <a:schemeClr val="tx1"/>
              </a:solidFill>
            </a:endParaRPr>
          </a:p>
          <a:p>
            <a:pPr lvl="2"/>
            <a:r>
              <a:rPr lang="zh-TW" altLang="en-US" dirty="0"/>
              <a:t>閾值實驗</a:t>
            </a:r>
            <a:endParaRPr lang="en-US" altLang="zh-TW" dirty="0"/>
          </a:p>
          <a:p>
            <a:pPr lvl="2"/>
            <a:r>
              <a:rPr lang="zh-TW" altLang="en-US" dirty="0"/>
              <a:t>訊號偵測</a:t>
            </a:r>
            <a:endParaRPr lang="en-US" altLang="zh-TW" dirty="0"/>
          </a:p>
          <a:p>
            <a:pPr lvl="1"/>
            <a:endParaRPr lang="en-US" altLang="zh-TW" dirty="0"/>
          </a:p>
          <a:p>
            <a:pPr lvl="1"/>
            <a:endParaRPr lang="en-US" altLang="zh-TW" dirty="0"/>
          </a:p>
        </p:txBody>
      </p:sp>
    </p:spTree>
    <p:extLst>
      <p:ext uri="{BB962C8B-B14F-4D97-AF65-F5344CB8AC3E}">
        <p14:creationId xmlns:p14="http://schemas.microsoft.com/office/powerpoint/2010/main" val="262781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E8B9768-1D56-4DD4-B666-8D96035BD119}"/>
              </a:ext>
            </a:extLst>
          </p:cNvPr>
          <p:cNvSpPr>
            <a:spLocks noGrp="1"/>
          </p:cNvSpPr>
          <p:nvPr>
            <p:ph type="title"/>
          </p:nvPr>
        </p:nvSpPr>
        <p:spPr/>
        <p:txBody>
          <a:bodyPr/>
          <a:lstStyle/>
          <a:p>
            <a:r>
              <a:rPr lang="zh-TW" altLang="en-US" dirty="0"/>
              <a:t>緒論</a:t>
            </a:r>
          </a:p>
        </p:txBody>
      </p:sp>
      <p:sp>
        <p:nvSpPr>
          <p:cNvPr id="3" name="內容版面配置區 2">
            <a:extLst>
              <a:ext uri="{FF2B5EF4-FFF2-40B4-BE49-F238E27FC236}">
                <a16:creationId xmlns:a16="http://schemas.microsoft.com/office/drawing/2014/main" id="{CFFD1E01-52B5-4D91-B4D1-31CEB653B15E}"/>
              </a:ext>
            </a:extLst>
          </p:cNvPr>
          <p:cNvSpPr>
            <a:spLocks noGrp="1"/>
          </p:cNvSpPr>
          <p:nvPr>
            <p:ph idx="1"/>
          </p:nvPr>
        </p:nvSpPr>
        <p:spPr/>
        <p:txBody>
          <a:bodyPr/>
          <a:lstStyle/>
          <a:p>
            <a:r>
              <a:rPr lang="zh-TW" altLang="en-US" dirty="0"/>
              <a:t>識別記憶實驗的標準範式是首先將一組刺激項提交給 </a:t>
            </a:r>
            <a:r>
              <a:rPr lang="en-US" altLang="zh-TW" dirty="0"/>
              <a:t>S</a:t>
            </a:r>
            <a:r>
              <a:rPr lang="zh-TW" altLang="en-US" dirty="0"/>
              <a:t>；然後將這些項目與一組新項目混合在一起，然後將組合後的項目集用於識別。</a:t>
            </a:r>
            <a:endParaRPr lang="en-US" altLang="zh-TW" dirty="0"/>
          </a:p>
          <a:p>
            <a:r>
              <a:rPr lang="en-US" altLang="zh-TW" dirty="0"/>
              <a:t>S </a:t>
            </a:r>
            <a:r>
              <a:rPr lang="zh-TW" altLang="en-US" dirty="0"/>
              <a:t>必須將每個項目標識別為舊 </a:t>
            </a:r>
            <a:r>
              <a:rPr lang="en-US" altLang="zh-TW" dirty="0"/>
              <a:t>(o) </a:t>
            </a:r>
            <a:r>
              <a:rPr lang="zh-TW" altLang="en-US" dirty="0"/>
              <a:t>或新 </a:t>
            </a:r>
            <a:r>
              <a:rPr lang="en-US" altLang="zh-TW" dirty="0"/>
              <a:t>(n)</a:t>
            </a:r>
            <a:r>
              <a:rPr lang="zh-TW" altLang="en-US" dirty="0"/>
              <a:t>。</a:t>
            </a:r>
            <a:endParaRPr lang="en-US" altLang="zh-TW" dirty="0"/>
          </a:p>
          <a:p>
            <a:r>
              <a:rPr lang="en-US" altLang="zh-TW" dirty="0"/>
              <a:t>S </a:t>
            </a:r>
            <a:r>
              <a:rPr lang="zh-TW" altLang="en-US" dirty="0"/>
              <a:t>的任務是將每個試驗識別為信號試驗 </a:t>
            </a:r>
            <a:r>
              <a:rPr lang="en-US" altLang="zh-TW" dirty="0"/>
              <a:t>(s) </a:t>
            </a:r>
            <a:r>
              <a:rPr lang="zh-TW" altLang="en-US" dirty="0"/>
              <a:t>或非信號試驗 </a:t>
            </a:r>
            <a:r>
              <a:rPr lang="en-US" altLang="zh-TW" dirty="0"/>
              <a:t>(ns)</a:t>
            </a:r>
            <a:r>
              <a:rPr lang="zh-TW" altLang="en-US" dirty="0"/>
              <a:t>。</a:t>
            </a:r>
          </a:p>
        </p:txBody>
      </p:sp>
      <p:graphicFrame>
        <p:nvGraphicFramePr>
          <p:cNvPr id="4" name="資料庫圖表 3">
            <a:extLst>
              <a:ext uri="{FF2B5EF4-FFF2-40B4-BE49-F238E27FC236}">
                <a16:creationId xmlns:a16="http://schemas.microsoft.com/office/drawing/2014/main" id="{2D7CF851-BABB-4C1D-AF1A-7D2B45A05157}"/>
              </a:ext>
            </a:extLst>
          </p:cNvPr>
          <p:cNvGraphicFramePr/>
          <p:nvPr>
            <p:extLst>
              <p:ext uri="{D42A27DB-BD31-4B8C-83A1-F6EECF244321}">
                <p14:modId xmlns:p14="http://schemas.microsoft.com/office/powerpoint/2010/main" val="3813266200"/>
              </p:ext>
            </p:extLst>
          </p:nvPr>
        </p:nvGraphicFramePr>
        <p:xfrm>
          <a:off x="2248131" y="4128492"/>
          <a:ext cx="6197599" cy="2048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80174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A4CC601-D441-4D02-A094-A714EE7762B9}"/>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F46E2F56-37F3-421E-A63E-B46F5F900A69}"/>
              </a:ext>
            </a:extLst>
          </p:cNvPr>
          <p:cNvSpPr>
            <a:spLocks noGrp="1"/>
          </p:cNvSpPr>
          <p:nvPr>
            <p:ph idx="1"/>
          </p:nvPr>
        </p:nvSpPr>
        <p:spPr>
          <a:xfrm>
            <a:off x="1371600" y="2286000"/>
            <a:ext cx="9601200" cy="3581400"/>
          </a:xfrm>
        </p:spPr>
        <p:txBody>
          <a:bodyPr/>
          <a:lstStyle/>
          <a:p>
            <a:r>
              <a:rPr lang="zh-TW" altLang="en-US" dirty="0">
                <a:solidFill>
                  <a:schemeClr val="tx1"/>
                </a:solidFill>
              </a:rPr>
              <a:t>對實驗的提問</a:t>
            </a:r>
            <a:r>
              <a:rPr lang="en-US" altLang="zh-TW" dirty="0">
                <a:solidFill>
                  <a:schemeClr val="tx1"/>
                </a:solidFill>
              </a:rPr>
              <a:t>:</a:t>
            </a:r>
          </a:p>
          <a:p>
            <a:pPr lvl="1"/>
            <a:r>
              <a:rPr lang="zh-TW" altLang="en-US" dirty="0">
                <a:solidFill>
                  <a:schemeClr val="tx1"/>
                </a:solidFill>
              </a:rPr>
              <a:t>哪個條件產生更好的性能？ </a:t>
            </a:r>
            <a:endParaRPr lang="en-US" altLang="zh-TW" dirty="0">
              <a:solidFill>
                <a:schemeClr val="tx1"/>
              </a:solidFill>
            </a:endParaRPr>
          </a:p>
          <a:p>
            <a:pPr lvl="1"/>
            <a:r>
              <a:rPr lang="zh-TW" altLang="en-US" dirty="0">
                <a:solidFill>
                  <a:schemeClr val="tx1"/>
                </a:solidFill>
              </a:rPr>
              <a:t>什麼樣的數據統計可以評估由於實驗條件差異，而導致的表現有所不同？</a:t>
            </a:r>
            <a:endParaRPr lang="en-US" altLang="zh-TW" dirty="0">
              <a:solidFill>
                <a:schemeClr val="tx1"/>
              </a:solidFill>
            </a:endParaRPr>
          </a:p>
          <a:p>
            <a:r>
              <a:rPr lang="zh-TW" altLang="en-US" dirty="0"/>
              <a:t>由於識別記憶實驗在形式上與心理物理學實驗相似，因此代表相同的理論可以應用於這兩個領域（</a:t>
            </a:r>
            <a:r>
              <a:rPr lang="en-US" altLang="zh-TW" dirty="0"/>
              <a:t>Egan</a:t>
            </a:r>
            <a:r>
              <a:rPr lang="zh-TW" altLang="en-US" dirty="0"/>
              <a:t>，</a:t>
            </a:r>
            <a:r>
              <a:rPr lang="en-US" altLang="zh-TW" dirty="0"/>
              <a:t>1958</a:t>
            </a:r>
            <a:r>
              <a:rPr lang="zh-TW" altLang="en-US" dirty="0"/>
              <a:t>）。</a:t>
            </a:r>
            <a:endParaRPr lang="en-US" altLang="zh-TW" dirty="0"/>
          </a:p>
          <a:p>
            <a:r>
              <a:rPr lang="zh-TW" altLang="en-US" dirty="0"/>
              <a:t>為了進行這些分析，必須對潛在機制做出</a:t>
            </a:r>
            <a:r>
              <a:rPr lang="zh-TW" altLang="en-US" dirty="0">
                <a:solidFill>
                  <a:schemeClr val="tx1"/>
                </a:solidFill>
              </a:rPr>
              <a:t>假設</a:t>
            </a:r>
            <a:r>
              <a:rPr lang="zh-TW" altLang="en-US" dirty="0"/>
              <a:t>。 是否可以通過</a:t>
            </a:r>
            <a:r>
              <a:rPr lang="zh-TW" altLang="en-US" dirty="0">
                <a:solidFill>
                  <a:srgbClr val="FF0000"/>
                </a:solidFill>
              </a:rPr>
              <a:t>簡單的假設</a:t>
            </a:r>
            <a:r>
              <a:rPr lang="zh-TW" altLang="en-US" dirty="0"/>
              <a:t>來表現出有意義的量化規規範？</a:t>
            </a:r>
          </a:p>
        </p:txBody>
      </p:sp>
    </p:spTree>
    <p:extLst>
      <p:ext uri="{BB962C8B-B14F-4D97-AF65-F5344CB8AC3E}">
        <p14:creationId xmlns:p14="http://schemas.microsoft.com/office/powerpoint/2010/main" val="3870182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7DC18D4-EC42-4E74-B2A1-92784AA28EF7}"/>
              </a:ext>
            </a:extLst>
          </p:cNvPr>
          <p:cNvSpPr>
            <a:spLocks noGrp="1"/>
          </p:cNvSpPr>
          <p:nvPr>
            <p:ph type="title"/>
          </p:nvPr>
        </p:nvSpPr>
        <p:spPr/>
        <p:txBody>
          <a:bodyPr/>
          <a:lstStyle/>
          <a:p>
            <a:r>
              <a:rPr lang="zh-TW" altLang="en-US" dirty="0"/>
              <a:t>方法</a:t>
            </a:r>
          </a:p>
        </p:txBody>
      </p:sp>
      <p:sp>
        <p:nvSpPr>
          <p:cNvPr id="3" name="內容版面配置區 2">
            <a:extLst>
              <a:ext uri="{FF2B5EF4-FFF2-40B4-BE49-F238E27FC236}">
                <a16:creationId xmlns:a16="http://schemas.microsoft.com/office/drawing/2014/main" id="{188FE19C-507D-45C6-89BD-B33BEDE2A989}"/>
              </a:ext>
            </a:extLst>
          </p:cNvPr>
          <p:cNvSpPr>
            <a:spLocks noGrp="1"/>
          </p:cNvSpPr>
          <p:nvPr>
            <p:ph idx="1"/>
          </p:nvPr>
        </p:nvSpPr>
        <p:spPr/>
        <p:txBody>
          <a:bodyPr/>
          <a:lstStyle/>
          <a:p>
            <a:r>
              <a:rPr lang="zh-TW" altLang="en-US" dirty="0"/>
              <a:t>識別性能的適當測量必須考慮兩種反應措施：</a:t>
            </a:r>
            <a:endParaRPr lang="en-US" altLang="zh-TW" dirty="0"/>
          </a:p>
          <a:p>
            <a:pPr lvl="1"/>
            <a:r>
              <a:rPr lang="zh-TW" altLang="en-US" dirty="0"/>
              <a:t>正確接受（回應</a:t>
            </a:r>
            <a:r>
              <a:rPr lang="en-US" altLang="zh-TW" dirty="0"/>
              <a:t>o</a:t>
            </a:r>
            <a:r>
              <a:rPr lang="zh-TW" altLang="en-US" dirty="0"/>
              <a:t>是舊刺激 或 對訊號有所反應）</a:t>
            </a:r>
            <a:endParaRPr lang="en-US" altLang="zh-TW" dirty="0"/>
          </a:p>
          <a:p>
            <a:pPr lvl="1"/>
            <a:r>
              <a:rPr lang="zh-TW" altLang="en-US" dirty="0"/>
              <a:t>不正確的接受（回應</a:t>
            </a:r>
            <a:r>
              <a:rPr lang="en-US" altLang="zh-TW" dirty="0"/>
              <a:t>o</a:t>
            </a:r>
            <a:r>
              <a:rPr lang="zh-TW" altLang="en-US" dirty="0"/>
              <a:t>是新刺激或對非訊號有所反應）。</a:t>
            </a:r>
            <a:endParaRPr lang="en-US" altLang="zh-TW" dirty="0"/>
          </a:p>
          <a:p>
            <a:r>
              <a:rPr lang="zh-TW" altLang="en-US" dirty="0">
                <a:solidFill>
                  <a:schemeClr val="tx1"/>
                </a:solidFill>
              </a:rPr>
              <a:t>有一類實驗可以最小化 </a:t>
            </a:r>
            <a:r>
              <a:rPr lang="en-US" altLang="zh-TW" dirty="0">
                <a:solidFill>
                  <a:schemeClr val="tx1"/>
                </a:solidFill>
              </a:rPr>
              <a:t>0 </a:t>
            </a:r>
            <a:r>
              <a:rPr lang="zh-TW" altLang="en-US" dirty="0">
                <a:solidFill>
                  <a:schemeClr val="tx1"/>
                </a:solidFill>
              </a:rPr>
              <a:t>或 </a:t>
            </a:r>
            <a:r>
              <a:rPr lang="en-US" altLang="zh-TW" dirty="0">
                <a:solidFill>
                  <a:schemeClr val="tx1"/>
                </a:solidFill>
              </a:rPr>
              <a:t>s </a:t>
            </a:r>
            <a:r>
              <a:rPr lang="zh-TW" altLang="en-US" dirty="0">
                <a:solidFill>
                  <a:schemeClr val="tx1"/>
                </a:solidFill>
              </a:rPr>
              <a:t>的反應對</a:t>
            </a:r>
            <a:r>
              <a:rPr lang="en-US" altLang="zh-TW" dirty="0">
                <a:solidFill>
                  <a:schemeClr val="tx1"/>
                </a:solidFill>
              </a:rPr>
              <a:t>S </a:t>
            </a:r>
            <a:r>
              <a:rPr lang="zh-TW" altLang="en-US" dirty="0">
                <a:solidFill>
                  <a:schemeClr val="tx1"/>
                </a:solidFill>
              </a:rPr>
              <a:t>任意利用率的影響。 基本上實驗是有兩種選擇的強制選擇實驗，將識別實驗的結果轉換為同等的強制選擇分數。</a:t>
            </a:r>
            <a:endParaRPr lang="en-US" altLang="zh-TW" dirty="0">
              <a:solidFill>
                <a:schemeClr val="tx1"/>
              </a:solidFill>
            </a:endParaRPr>
          </a:p>
          <a:p>
            <a:endParaRPr lang="en-US" altLang="zh-TW" dirty="0"/>
          </a:p>
        </p:txBody>
      </p:sp>
    </p:spTree>
    <p:extLst>
      <p:ext uri="{BB962C8B-B14F-4D97-AF65-F5344CB8AC3E}">
        <p14:creationId xmlns:p14="http://schemas.microsoft.com/office/powerpoint/2010/main" val="1568625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AC9AAD8-7B0B-4AED-850D-AFA0F8D6B1C9}"/>
              </a:ext>
            </a:extLst>
          </p:cNvPr>
          <p:cNvSpPr>
            <a:spLocks noGrp="1"/>
          </p:cNvSpPr>
          <p:nvPr>
            <p:ph type="title"/>
          </p:nvPr>
        </p:nvSpPr>
        <p:spPr/>
        <p:txBody>
          <a:bodyPr/>
          <a:lstStyle/>
          <a:p>
            <a:endParaRPr lang="zh-TW" altLang="en-US" dirty="0"/>
          </a:p>
        </p:txBody>
      </p:sp>
      <p:pic>
        <p:nvPicPr>
          <p:cNvPr id="5" name="內容版面配置區 4">
            <a:extLst>
              <a:ext uri="{FF2B5EF4-FFF2-40B4-BE49-F238E27FC236}">
                <a16:creationId xmlns:a16="http://schemas.microsoft.com/office/drawing/2014/main" id="{364CF3EB-CF12-44BB-9B4E-50DFBA70FCB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391338" y="1662545"/>
            <a:ext cx="4581462" cy="4113965"/>
          </a:xfrm>
        </p:spPr>
      </p:pic>
      <p:sp>
        <p:nvSpPr>
          <p:cNvPr id="6" name="文字方塊 5">
            <a:extLst>
              <a:ext uri="{FF2B5EF4-FFF2-40B4-BE49-F238E27FC236}">
                <a16:creationId xmlns:a16="http://schemas.microsoft.com/office/drawing/2014/main" id="{7B5DC5F1-A2CB-4BD9-BF11-B70EC69C954B}"/>
              </a:ext>
            </a:extLst>
          </p:cNvPr>
          <p:cNvSpPr txBox="1"/>
          <p:nvPr/>
        </p:nvSpPr>
        <p:spPr>
          <a:xfrm>
            <a:off x="1641764" y="2171700"/>
            <a:ext cx="3757353" cy="2585323"/>
          </a:xfrm>
          <a:prstGeom prst="rect">
            <a:avLst/>
          </a:prstGeom>
          <a:noFill/>
        </p:spPr>
        <p:txBody>
          <a:bodyPr wrap="square" rtlCol="0">
            <a:spAutoFit/>
          </a:bodyPr>
          <a:lstStyle/>
          <a:p>
            <a:r>
              <a:rPr lang="zh-TW" altLang="en-US" dirty="0"/>
              <a:t>將 </a:t>
            </a:r>
            <a:r>
              <a:rPr lang="en-US" altLang="zh-TW" dirty="0"/>
              <a:t>S </a:t>
            </a:r>
            <a:r>
              <a:rPr lang="zh-TW" altLang="en-US" dirty="0"/>
              <a:t>的任意表現視為圖 </a:t>
            </a:r>
            <a:r>
              <a:rPr lang="en-US" altLang="zh-TW" dirty="0"/>
              <a:t>1 </a:t>
            </a:r>
            <a:r>
              <a:rPr lang="zh-TW" altLang="en-US" dirty="0"/>
              <a:t>單位正方形上的一個點。從 </a:t>
            </a:r>
            <a:r>
              <a:rPr lang="en-US" altLang="zh-TW" dirty="0"/>
              <a:t>(0,0) </a:t>
            </a:r>
            <a:r>
              <a:rPr lang="zh-TW" altLang="en-US" dirty="0"/>
              <a:t>和從 </a:t>
            </a:r>
            <a:r>
              <a:rPr lang="en-US" altLang="zh-TW" dirty="0"/>
              <a:t>(1,1) </a:t>
            </a:r>
            <a:r>
              <a:rPr lang="zh-TW" altLang="en-US" dirty="0"/>
              <a:t>通過該點繪製的直線段定義。</a:t>
            </a:r>
            <a:endParaRPr lang="en-US" altLang="zh-TW" dirty="0"/>
          </a:p>
          <a:p>
            <a:endParaRPr lang="en-US" altLang="zh-TW" dirty="0"/>
          </a:p>
          <a:p>
            <a:pPr marL="285750" indent="-285750">
              <a:buFont typeface="Arial" panose="020B0604020202020204" pitchFamily="34" charset="0"/>
              <a:buChar char="•"/>
            </a:pPr>
            <a:r>
              <a:rPr lang="zh-TW" altLang="en-US" dirty="0"/>
              <a:t>如果第二條件的表現落在</a:t>
            </a:r>
            <a:r>
              <a:rPr lang="en-US" altLang="zh-TW" dirty="0"/>
              <a:t>S</a:t>
            </a:r>
            <a:r>
              <a:rPr lang="zh-TW" altLang="en-US" dirty="0"/>
              <a:t>內，則優於第一條件的表現</a:t>
            </a:r>
            <a:endParaRPr lang="en-US" altLang="zh-TW" dirty="0"/>
          </a:p>
          <a:p>
            <a:pPr marL="285750" indent="-285750">
              <a:buFont typeface="Arial" panose="020B0604020202020204" pitchFamily="34" charset="0"/>
              <a:buChar char="•"/>
            </a:pPr>
            <a:r>
              <a:rPr lang="zh-TW" altLang="en-US" dirty="0"/>
              <a:t>落在標為</a:t>
            </a:r>
            <a:r>
              <a:rPr lang="en-US" altLang="zh-TW" dirty="0"/>
              <a:t>I</a:t>
            </a:r>
            <a:r>
              <a:rPr lang="zh-TW" altLang="en-US" dirty="0"/>
              <a:t>內，則不如第一個條件</a:t>
            </a:r>
            <a:endParaRPr lang="en-US" altLang="zh-TW" dirty="0"/>
          </a:p>
          <a:p>
            <a:pPr marL="285750" indent="-285750">
              <a:buFont typeface="Arial" panose="020B0604020202020204" pitchFamily="34" charset="0"/>
              <a:buChar char="•"/>
            </a:pPr>
            <a:r>
              <a:rPr lang="zh-TW" altLang="en-US" dirty="0"/>
              <a:t>落在標記為 </a:t>
            </a:r>
            <a:r>
              <a:rPr lang="en-US" altLang="zh-TW" dirty="0"/>
              <a:t>A </a:t>
            </a:r>
            <a:r>
              <a:rPr lang="zh-TW" altLang="en-US" dirty="0"/>
              <a:t>內，則會得到一個模棱兩可的結果</a:t>
            </a:r>
          </a:p>
        </p:txBody>
      </p:sp>
      <p:sp>
        <p:nvSpPr>
          <p:cNvPr id="7" name="矩形 6">
            <a:extLst>
              <a:ext uri="{FF2B5EF4-FFF2-40B4-BE49-F238E27FC236}">
                <a16:creationId xmlns:a16="http://schemas.microsoft.com/office/drawing/2014/main" id="{40BF8839-9F3E-43EC-9A58-179629EFE091}"/>
              </a:ext>
            </a:extLst>
          </p:cNvPr>
          <p:cNvSpPr/>
          <p:nvPr/>
        </p:nvSpPr>
        <p:spPr>
          <a:xfrm>
            <a:off x="7435574" y="5873206"/>
            <a:ext cx="2492990" cy="369332"/>
          </a:xfrm>
          <a:prstGeom prst="rect">
            <a:avLst/>
          </a:prstGeom>
        </p:spPr>
        <p:txBody>
          <a:bodyPr wrap="none">
            <a:spAutoFit/>
          </a:bodyPr>
          <a:lstStyle/>
          <a:p>
            <a:r>
              <a:rPr lang="zh-TW" altLang="en-US" dirty="0"/>
              <a:t>識別實驗的序數分析。</a:t>
            </a:r>
          </a:p>
        </p:txBody>
      </p:sp>
      <p:sp>
        <p:nvSpPr>
          <p:cNvPr id="8" name="文字方塊 7">
            <a:extLst>
              <a:ext uri="{FF2B5EF4-FFF2-40B4-BE49-F238E27FC236}">
                <a16:creationId xmlns:a16="http://schemas.microsoft.com/office/drawing/2014/main" id="{3B5316EC-8261-4BC9-BB1C-ED0929986750}"/>
              </a:ext>
            </a:extLst>
          </p:cNvPr>
          <p:cNvSpPr txBox="1"/>
          <p:nvPr/>
        </p:nvSpPr>
        <p:spPr>
          <a:xfrm>
            <a:off x="9928564" y="5688540"/>
            <a:ext cx="2177935" cy="369332"/>
          </a:xfrm>
          <a:prstGeom prst="rect">
            <a:avLst/>
          </a:prstGeom>
          <a:noFill/>
        </p:spPr>
        <p:txBody>
          <a:bodyPr wrap="square" rtlCol="0">
            <a:spAutoFit/>
          </a:bodyPr>
          <a:lstStyle/>
          <a:p>
            <a:r>
              <a:rPr lang="zh-TW" altLang="en-US" dirty="0">
                <a:solidFill>
                  <a:srgbClr val="FF0000"/>
                </a:solidFill>
              </a:rPr>
              <a:t>錯誤的接受</a:t>
            </a:r>
          </a:p>
        </p:txBody>
      </p:sp>
      <p:sp>
        <p:nvSpPr>
          <p:cNvPr id="9" name="文字方塊 8">
            <a:extLst>
              <a:ext uri="{FF2B5EF4-FFF2-40B4-BE49-F238E27FC236}">
                <a16:creationId xmlns:a16="http://schemas.microsoft.com/office/drawing/2014/main" id="{2EB62817-5B9F-46AC-9273-BD9B712CE45C}"/>
              </a:ext>
            </a:extLst>
          </p:cNvPr>
          <p:cNvSpPr txBox="1"/>
          <p:nvPr/>
        </p:nvSpPr>
        <p:spPr>
          <a:xfrm>
            <a:off x="6177978" y="2980863"/>
            <a:ext cx="426720" cy="1477328"/>
          </a:xfrm>
          <a:prstGeom prst="rect">
            <a:avLst/>
          </a:prstGeom>
          <a:noFill/>
        </p:spPr>
        <p:txBody>
          <a:bodyPr wrap="square" rtlCol="0">
            <a:spAutoFit/>
          </a:bodyPr>
          <a:lstStyle/>
          <a:p>
            <a:r>
              <a:rPr lang="zh-TW" altLang="en-US" dirty="0">
                <a:solidFill>
                  <a:srgbClr val="FF0000"/>
                </a:solidFill>
              </a:rPr>
              <a:t>正確的接受</a:t>
            </a:r>
          </a:p>
        </p:txBody>
      </p:sp>
    </p:spTree>
    <p:extLst>
      <p:ext uri="{BB962C8B-B14F-4D97-AF65-F5344CB8AC3E}">
        <p14:creationId xmlns:p14="http://schemas.microsoft.com/office/powerpoint/2010/main" val="2451516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1D7736B-3B4A-4836-996D-42F24101B5EF}"/>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6C2A712F-04D3-493F-A77B-43345667FD96}"/>
              </a:ext>
            </a:extLst>
          </p:cNvPr>
          <p:cNvSpPr>
            <a:spLocks noGrp="1"/>
          </p:cNvSpPr>
          <p:nvPr>
            <p:ph idx="1"/>
          </p:nvPr>
        </p:nvSpPr>
        <p:spPr/>
        <p:txBody>
          <a:bodyPr>
            <a:normAutofit/>
          </a:bodyPr>
          <a:lstStyle/>
          <a:p>
            <a:r>
              <a:rPr lang="zh-TW" altLang="en-US" dirty="0"/>
              <a:t>正確接受與錯誤接受之間存在某種聯繫，這種關係稱為操作特性</a:t>
            </a:r>
            <a:r>
              <a:rPr lang="en-US" altLang="zh-TW" dirty="0"/>
              <a:t>(</a:t>
            </a:r>
            <a:r>
              <a:rPr lang="fr-FR" altLang="zh-TW" b="0" i="0" dirty="0">
                <a:solidFill>
                  <a:srgbClr val="4D5156"/>
                </a:solidFill>
                <a:effectLst/>
                <a:latin typeface="arial" panose="020B0604020202020204" pitchFamily="34" charset="0"/>
              </a:rPr>
              <a:t> operating characteristic</a:t>
            </a:r>
            <a:r>
              <a:rPr lang="en-US" altLang="zh-TW" b="0" i="0" dirty="0">
                <a:solidFill>
                  <a:srgbClr val="4D5156"/>
                </a:solidFill>
                <a:effectLst/>
                <a:latin typeface="arial" panose="020B0604020202020204" pitchFamily="34" charset="0"/>
              </a:rPr>
              <a:t>)</a:t>
            </a:r>
            <a:r>
              <a:rPr lang="zh-TW" altLang="en-US" dirty="0"/>
              <a:t>。操作特性上的所有點都反映了同等的識別表現。</a:t>
            </a:r>
            <a:endParaRPr lang="en-US" altLang="zh-TW" dirty="0"/>
          </a:p>
          <a:p>
            <a:r>
              <a:rPr lang="zh-TW" altLang="en-US" dirty="0"/>
              <a:t>操作特性下的面積在理論上等於在兩個備選強制選擇實驗中可獲得的正確響應的比例。</a:t>
            </a:r>
            <a:r>
              <a:rPr lang="en-US" altLang="zh-TW" dirty="0"/>
              <a:t>D. Green (1963)</a:t>
            </a:r>
          </a:p>
          <a:p>
            <a:r>
              <a:rPr lang="zh-TW" altLang="en-US" dirty="0"/>
              <a:t>就算不知道整個操作特性，仍然可以使用圖 </a:t>
            </a:r>
            <a:r>
              <a:rPr lang="en-US" altLang="zh-TW" dirty="0"/>
              <a:t>1 </a:t>
            </a:r>
            <a:r>
              <a:rPr lang="zh-TW" altLang="en-US" dirty="0"/>
              <a:t>的結果來確定區域的上限和下限，從而建立同等的強制選擇結果。</a:t>
            </a:r>
            <a:endParaRPr lang="en-US" altLang="zh-TW" dirty="0"/>
          </a:p>
          <a:p>
            <a:r>
              <a:rPr lang="zh-TW" altLang="en-US" dirty="0"/>
              <a:t>在沒有進更多假設的情況下，將 </a:t>
            </a:r>
            <a:r>
              <a:rPr lang="en-US" altLang="zh-TW" u="sng" dirty="0"/>
              <a:t>I </a:t>
            </a:r>
            <a:r>
              <a:rPr lang="zh-TW" altLang="en-US" u="sng" dirty="0"/>
              <a:t>區域加上 </a:t>
            </a:r>
            <a:r>
              <a:rPr lang="en-US" altLang="zh-TW" u="sng" dirty="0"/>
              <a:t>A </a:t>
            </a:r>
            <a:r>
              <a:rPr lang="zh-TW" altLang="en-US" u="sng" dirty="0"/>
              <a:t>區域的一半的總和</a:t>
            </a:r>
            <a:r>
              <a:rPr lang="zh-TW" altLang="en-US" dirty="0"/>
              <a:t>作為識別性能的表現。</a:t>
            </a:r>
            <a:endParaRPr lang="en-US" altLang="zh-TW" dirty="0"/>
          </a:p>
        </p:txBody>
      </p:sp>
    </p:spTree>
    <p:extLst>
      <p:ext uri="{BB962C8B-B14F-4D97-AF65-F5344CB8AC3E}">
        <p14:creationId xmlns:p14="http://schemas.microsoft.com/office/powerpoint/2010/main" val="2952127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B4F2F59-8489-446E-BA0C-301B00416772}"/>
              </a:ext>
            </a:extLst>
          </p:cNvPr>
          <p:cNvSpPr>
            <a:spLocks noGrp="1"/>
          </p:cNvSpPr>
          <p:nvPr>
            <p:ph type="title"/>
          </p:nvPr>
        </p:nvSpPr>
        <p:spPr/>
        <p:txBody>
          <a:bodyPr/>
          <a:lstStyle/>
          <a:p>
            <a:r>
              <a:rPr lang="zh-TW" altLang="en-US" dirty="0"/>
              <a:t>結果</a:t>
            </a:r>
          </a:p>
        </p:txBody>
      </p:sp>
      <p:sp>
        <p:nvSpPr>
          <p:cNvPr id="3" name="內容版面配置區 2">
            <a:extLst>
              <a:ext uri="{FF2B5EF4-FFF2-40B4-BE49-F238E27FC236}">
                <a16:creationId xmlns:a16="http://schemas.microsoft.com/office/drawing/2014/main" id="{015DC05F-9B66-4D51-A863-229B502479F9}"/>
              </a:ext>
            </a:extLst>
          </p:cNvPr>
          <p:cNvSpPr>
            <a:spLocks noGrp="1"/>
          </p:cNvSpPr>
          <p:nvPr>
            <p:ph idx="1"/>
          </p:nvPr>
        </p:nvSpPr>
        <p:spPr>
          <a:xfrm>
            <a:off x="1371600" y="2286000"/>
            <a:ext cx="3898669" cy="3581400"/>
          </a:xfrm>
        </p:spPr>
        <p:txBody>
          <a:bodyPr/>
          <a:lstStyle/>
          <a:p>
            <a:r>
              <a:rPr lang="zh-TW" altLang="en-US" dirty="0"/>
              <a:t>圖 </a:t>
            </a:r>
            <a:r>
              <a:rPr lang="en-US" altLang="zh-TW" dirty="0"/>
              <a:t>2 </a:t>
            </a:r>
            <a:r>
              <a:rPr lang="zh-TW" altLang="en-US" dirty="0"/>
              <a:t>顯示了單位正方形上產生同等面積的點的軌跡，如我們的方法所定義。</a:t>
            </a:r>
            <a:endParaRPr lang="en-US" altLang="zh-TW" dirty="0"/>
          </a:p>
          <a:p>
            <a:r>
              <a:rPr lang="zh-TW" altLang="en-US" dirty="0"/>
              <a:t>右下角的插圖中，</a:t>
            </a:r>
            <a:r>
              <a:rPr lang="en-US" altLang="zh-TW" dirty="0"/>
              <a:t>A</a:t>
            </a:r>
            <a:r>
              <a:rPr lang="zh-TW" altLang="en-US" dirty="0"/>
              <a:t>表示正確和不正確接受組合的變化，其中 </a:t>
            </a:r>
            <a:r>
              <a:rPr lang="en-US" altLang="zh-TW" dirty="0"/>
              <a:t>P(CA) + P(IA) = 1.0</a:t>
            </a:r>
            <a:r>
              <a:rPr lang="zh-TW" altLang="en-US" dirty="0"/>
              <a:t>。</a:t>
            </a:r>
            <a:endParaRPr lang="en-US" altLang="zh-TW" dirty="0"/>
          </a:p>
          <a:p>
            <a:r>
              <a:rPr lang="zh-TW" altLang="en-US" dirty="0"/>
              <a:t>左圖是用</a:t>
            </a:r>
            <a:r>
              <a:rPr lang="en-US" altLang="zh-TW" dirty="0"/>
              <a:t>IBM 7090 </a:t>
            </a:r>
            <a:r>
              <a:rPr lang="zh-TW" altLang="en-US" dirty="0"/>
              <a:t>電腦進行計算的結果。</a:t>
            </a:r>
            <a:endParaRPr lang="en-US" altLang="zh-TW" dirty="0"/>
          </a:p>
          <a:p>
            <a:endParaRPr lang="en-US" altLang="zh-TW" dirty="0"/>
          </a:p>
        </p:txBody>
      </p:sp>
      <p:pic>
        <p:nvPicPr>
          <p:cNvPr id="5" name="圖片 4">
            <a:extLst>
              <a:ext uri="{FF2B5EF4-FFF2-40B4-BE49-F238E27FC236}">
                <a16:creationId xmlns:a16="http://schemas.microsoft.com/office/drawing/2014/main" id="{04D0AE14-582D-4173-947E-2F472D49CE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8449" y="2113365"/>
            <a:ext cx="4204351" cy="4058835"/>
          </a:xfrm>
          <a:prstGeom prst="rect">
            <a:avLst/>
          </a:prstGeom>
        </p:spPr>
      </p:pic>
      <p:sp>
        <p:nvSpPr>
          <p:cNvPr id="6" name="文字方塊 5">
            <a:extLst>
              <a:ext uri="{FF2B5EF4-FFF2-40B4-BE49-F238E27FC236}">
                <a16:creationId xmlns:a16="http://schemas.microsoft.com/office/drawing/2014/main" id="{B6B09C17-42B4-44C0-8FC8-4D36EA4B2C5D}"/>
              </a:ext>
            </a:extLst>
          </p:cNvPr>
          <p:cNvSpPr txBox="1"/>
          <p:nvPr/>
        </p:nvSpPr>
        <p:spPr>
          <a:xfrm>
            <a:off x="6404883" y="3248620"/>
            <a:ext cx="516850" cy="1477328"/>
          </a:xfrm>
          <a:prstGeom prst="rect">
            <a:avLst/>
          </a:prstGeom>
          <a:noFill/>
        </p:spPr>
        <p:txBody>
          <a:bodyPr wrap="square" rtlCol="0">
            <a:spAutoFit/>
          </a:bodyPr>
          <a:lstStyle/>
          <a:p>
            <a:r>
              <a:rPr lang="zh-TW" altLang="en-US" dirty="0">
                <a:solidFill>
                  <a:srgbClr val="FF0000"/>
                </a:solidFill>
              </a:rPr>
              <a:t>正確的接受</a:t>
            </a:r>
          </a:p>
        </p:txBody>
      </p:sp>
      <p:sp>
        <p:nvSpPr>
          <p:cNvPr id="7" name="文字方塊 6">
            <a:extLst>
              <a:ext uri="{FF2B5EF4-FFF2-40B4-BE49-F238E27FC236}">
                <a16:creationId xmlns:a16="http://schemas.microsoft.com/office/drawing/2014/main" id="{01F638E4-EE75-40BE-AE73-A88F574411BB}"/>
              </a:ext>
            </a:extLst>
          </p:cNvPr>
          <p:cNvSpPr txBox="1"/>
          <p:nvPr/>
        </p:nvSpPr>
        <p:spPr>
          <a:xfrm>
            <a:off x="9696450" y="6210300"/>
            <a:ext cx="1971233" cy="369332"/>
          </a:xfrm>
          <a:prstGeom prst="rect">
            <a:avLst/>
          </a:prstGeom>
          <a:noFill/>
        </p:spPr>
        <p:txBody>
          <a:bodyPr wrap="square" rtlCol="0">
            <a:spAutoFit/>
          </a:bodyPr>
          <a:lstStyle/>
          <a:p>
            <a:r>
              <a:rPr lang="zh-TW" altLang="en-US" dirty="0">
                <a:solidFill>
                  <a:srgbClr val="FF0000"/>
                </a:solidFill>
              </a:rPr>
              <a:t>不正確的接受</a:t>
            </a:r>
          </a:p>
        </p:txBody>
      </p:sp>
    </p:spTree>
    <p:extLst>
      <p:ext uri="{BB962C8B-B14F-4D97-AF65-F5344CB8AC3E}">
        <p14:creationId xmlns:p14="http://schemas.microsoft.com/office/powerpoint/2010/main" val="2190458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C817C1-392B-4017-9857-CAA94A6CE334}"/>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BABBFCA0-EB97-43BD-807D-A75A42A1BB23}"/>
              </a:ext>
            </a:extLst>
          </p:cNvPr>
          <p:cNvSpPr>
            <a:spLocks noGrp="1"/>
          </p:cNvSpPr>
          <p:nvPr>
            <p:ph idx="1"/>
          </p:nvPr>
        </p:nvSpPr>
        <p:spPr/>
        <p:txBody>
          <a:bodyPr/>
          <a:lstStyle/>
          <a:p>
            <a:r>
              <a:rPr lang="zh-TW" altLang="en-US" dirty="0"/>
              <a:t>計算面積法似乎是一種簡單的方法，可以根據</a:t>
            </a:r>
            <a:r>
              <a:rPr lang="zh-TW" altLang="en-US" u="sng" dirty="0"/>
              <a:t>同等的強制選擇分數</a:t>
            </a:r>
            <a:r>
              <a:rPr lang="zh-TW" altLang="en-US" dirty="0"/>
              <a:t>評估</a:t>
            </a:r>
            <a:r>
              <a:rPr lang="zh-TW" altLang="en-US" u="sng" dirty="0"/>
              <a:t>識別實驗中</a:t>
            </a:r>
            <a:r>
              <a:rPr lang="zh-TW" altLang="en-US" dirty="0"/>
              <a:t>的性能，而無需假設識別過程的性質的特定理論。</a:t>
            </a:r>
            <a:endParaRPr lang="en-US" altLang="zh-TW" dirty="0"/>
          </a:p>
        </p:txBody>
      </p:sp>
    </p:spTree>
    <p:extLst>
      <p:ext uri="{BB962C8B-B14F-4D97-AF65-F5344CB8AC3E}">
        <p14:creationId xmlns:p14="http://schemas.microsoft.com/office/powerpoint/2010/main" val="899325817"/>
      </p:ext>
    </p:extLst>
  </p:cSld>
  <p:clrMapOvr>
    <a:masterClrMapping/>
  </p:clrMapOvr>
</p:sld>
</file>

<file path=ppt/theme/theme1.xml><?xml version="1.0" encoding="utf-8"?>
<a:theme xmlns:a="http://schemas.openxmlformats.org/drawingml/2006/main" name="裁剪">
  <a:themeElements>
    <a:clrScheme name="裁剪">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裁剪">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裁剪">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TM10001105[[fn=裁剪]]</Template>
  <TotalTime>1047</TotalTime>
  <Words>1227</Words>
  <Application>Microsoft Office PowerPoint</Application>
  <PresentationFormat>寬螢幕</PresentationFormat>
  <Paragraphs>97</Paragraphs>
  <Slides>9</Slides>
  <Notes>8</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9</vt:i4>
      </vt:variant>
    </vt:vector>
  </HeadingPairs>
  <TitlesOfParts>
    <vt:vector size="14" baseType="lpstr">
      <vt:lpstr>Arial</vt:lpstr>
      <vt:lpstr>Arial</vt:lpstr>
      <vt:lpstr>Calibri</vt:lpstr>
      <vt:lpstr>Franklin Gothic Book</vt:lpstr>
      <vt:lpstr>裁剪</vt:lpstr>
      <vt:lpstr>識別實驗的非參數分析</vt:lpstr>
      <vt:lpstr>摘要</vt:lpstr>
      <vt:lpstr>緒論</vt:lpstr>
      <vt:lpstr>PowerPoint 簡報</vt:lpstr>
      <vt:lpstr>方法</vt:lpstr>
      <vt:lpstr>PowerPoint 簡報</vt:lpstr>
      <vt:lpstr>PowerPoint 簡報</vt:lpstr>
      <vt:lpstr>結果</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陳善治</cp:lastModifiedBy>
  <cp:revision>74</cp:revision>
  <dcterms:created xsi:type="dcterms:W3CDTF">2021-10-10T02:27:05Z</dcterms:created>
  <dcterms:modified xsi:type="dcterms:W3CDTF">2021-10-12T10:20:56Z</dcterms:modified>
</cp:coreProperties>
</file>