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2" r:id="rId4"/>
    <p:sldId id="263" r:id="rId5"/>
    <p:sldId id="258" r:id="rId6"/>
    <p:sldId id="268" r:id="rId7"/>
    <p:sldId id="264" r:id="rId8"/>
    <p:sldId id="265" r:id="rId9"/>
    <p:sldId id="259" r:id="rId10"/>
    <p:sldId id="266" r:id="rId11"/>
    <p:sldId id="267" r:id="rId12"/>
    <p:sldId id="261" r:id="rId13"/>
  </p:sldIdLst>
  <p:sldSz cx="9144000" cy="5143500" type="screen16x9"/>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73" autoAdjust="0"/>
    <p:restoredTop sz="82373" autoAdjust="0"/>
  </p:normalViewPr>
  <p:slideViewPr>
    <p:cSldViewPr>
      <p:cViewPr>
        <p:scale>
          <a:sx n="100" d="100"/>
          <a:sy n="100" d="100"/>
        </p:scale>
        <p:origin x="-798" y="3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80E917-FD1F-4773-83B3-CC2554071CA7}" type="datetimeFigureOut">
              <a:rPr lang="zh-TW" altLang="en-US" smtClean="0"/>
              <a:t>2020/11/9</a:t>
            </a:fld>
            <a:endParaRPr lang="zh-TW"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FE8DCB-ADF4-4AE0-AF04-931B25DEF37B}" type="slidenum">
              <a:rPr lang="zh-TW" altLang="en-US" smtClean="0"/>
              <a:t>‹#›</a:t>
            </a:fld>
            <a:endParaRPr lang="zh-TW" altLang="en-US"/>
          </a:p>
        </p:txBody>
      </p:sp>
    </p:spTree>
    <p:extLst>
      <p:ext uri="{BB962C8B-B14F-4D97-AF65-F5344CB8AC3E}">
        <p14:creationId xmlns:p14="http://schemas.microsoft.com/office/powerpoint/2010/main" val="1431271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探討壓力在受到刻板印象影響時警戒工作的表現</a:t>
            </a:r>
            <a:endParaRPr lang="en-US" altLang="zh-TW" dirty="0"/>
          </a:p>
          <a:p>
            <a:r>
              <a:rPr lang="zh-TW" altLang="en-US" dirty="0"/>
              <a:t>已有研究顯示如何舒緩在警戒任務中的壓力，但如果有新的外在壓力介入，工人在現有的警戒任務中會表現如何，這是此研究想知道的，本實驗探討刻板印象威脅如何影響工人表現。</a:t>
            </a:r>
            <a:endParaRPr lang="en-US" altLang="zh-TW" dirty="0"/>
          </a:p>
          <a:p>
            <a:r>
              <a:rPr lang="zh-TW" altLang="en-US" dirty="0"/>
              <a:t>問題：新增壓力的個體特徵</a:t>
            </a:r>
            <a:br>
              <a:rPr lang="en-US" altLang="zh-TW" dirty="0"/>
            </a:br>
            <a:endParaRPr lang="en-US" altLang="zh-TW" dirty="0"/>
          </a:p>
        </p:txBody>
      </p:sp>
      <p:sp>
        <p:nvSpPr>
          <p:cNvPr id="4" name="投影片編號版面配置區 3"/>
          <p:cNvSpPr>
            <a:spLocks noGrp="1"/>
          </p:cNvSpPr>
          <p:nvPr>
            <p:ph type="sldNum" sz="quarter" idx="10"/>
          </p:nvPr>
        </p:nvSpPr>
        <p:spPr/>
        <p:txBody>
          <a:bodyPr/>
          <a:lstStyle/>
          <a:p>
            <a:fld id="{89FE8DCB-ADF4-4AE0-AF04-931B25DEF37B}" type="slidenum">
              <a:rPr lang="zh-TW" altLang="en-US" smtClean="0"/>
              <a:t>1</a:t>
            </a:fld>
            <a:endParaRPr lang="zh-TW" altLang="en-US"/>
          </a:p>
        </p:txBody>
      </p:sp>
    </p:spTree>
    <p:extLst>
      <p:ext uri="{BB962C8B-B14F-4D97-AF65-F5344CB8AC3E}">
        <p14:creationId xmlns:p14="http://schemas.microsoft.com/office/powerpoint/2010/main" val="4162824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89FE8DCB-ADF4-4AE0-AF04-931B25DEF37B}" type="slidenum">
              <a:rPr lang="zh-TW" altLang="en-US" smtClean="0"/>
              <a:t>4</a:t>
            </a:fld>
            <a:endParaRPr lang="zh-TW" altLang="en-US"/>
          </a:p>
        </p:txBody>
      </p:sp>
    </p:spTree>
    <p:extLst>
      <p:ext uri="{BB962C8B-B14F-4D97-AF65-F5344CB8AC3E}">
        <p14:creationId xmlns:p14="http://schemas.microsoft.com/office/powerpoint/2010/main" val="1372197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a:t>使用</a:t>
            </a:r>
            <a:r>
              <a:rPr lang="en-US" altLang="zh-TW" dirty="0"/>
              <a:t>Matthews and colleagues (1999)</a:t>
            </a:r>
            <a:r>
              <a:rPr lang="zh-TW" altLang="zh-TW" dirty="0"/>
              <a:t>規定的方法計算</a:t>
            </a:r>
            <a:r>
              <a:rPr lang="en-US" altLang="zh-TW" dirty="0"/>
              <a:t>DSSQ</a:t>
            </a:r>
            <a:r>
              <a:rPr lang="zh-TW" altLang="zh-TW" dirty="0"/>
              <a:t>的擔憂、投入和苦惱因子量表，該方法可以得出每個參與者對每個量表的任務前和任務後估計值。</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89FE8DCB-ADF4-4AE0-AF04-931B25DEF37B}" type="slidenum">
              <a:rPr lang="zh-TW" altLang="en-US" smtClean="0"/>
              <a:t>9</a:t>
            </a:fld>
            <a:endParaRPr lang="zh-TW" altLang="en-US"/>
          </a:p>
        </p:txBody>
      </p:sp>
    </p:spTree>
    <p:extLst>
      <p:ext uri="{BB962C8B-B14F-4D97-AF65-F5344CB8AC3E}">
        <p14:creationId xmlns:p14="http://schemas.microsoft.com/office/powerpoint/2010/main" val="2070018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a:t>使用</a:t>
            </a:r>
            <a:r>
              <a:rPr lang="en-US" altLang="zh-TW" dirty="0"/>
              <a:t>Matthews and colleagues (1999)</a:t>
            </a:r>
            <a:r>
              <a:rPr lang="zh-TW" altLang="zh-TW" dirty="0"/>
              <a:t>規定的方法計算</a:t>
            </a:r>
            <a:r>
              <a:rPr lang="en-US" altLang="zh-TW" dirty="0"/>
              <a:t>DSSQ</a:t>
            </a:r>
            <a:r>
              <a:rPr lang="zh-TW" altLang="zh-TW" dirty="0"/>
              <a:t>的擔憂、投入和苦惱因子量表，該方法可以得出每個參與者對每個量表的任務前和任務後估計值。</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89FE8DCB-ADF4-4AE0-AF04-931B25DEF37B}" type="slidenum">
              <a:rPr lang="zh-TW" altLang="en-US" smtClean="0"/>
              <a:t>10</a:t>
            </a:fld>
            <a:endParaRPr lang="zh-TW" altLang="en-US"/>
          </a:p>
        </p:txBody>
      </p:sp>
    </p:spTree>
    <p:extLst>
      <p:ext uri="{BB962C8B-B14F-4D97-AF65-F5344CB8AC3E}">
        <p14:creationId xmlns:p14="http://schemas.microsoft.com/office/powerpoint/2010/main" val="2070018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a:t>使用</a:t>
            </a:r>
            <a:r>
              <a:rPr lang="en-US" altLang="zh-TW" dirty="0"/>
              <a:t>Matthews and colleagues (1999)</a:t>
            </a:r>
            <a:r>
              <a:rPr lang="zh-TW" altLang="zh-TW" dirty="0"/>
              <a:t>規定的方法計算</a:t>
            </a:r>
            <a:r>
              <a:rPr lang="en-US" altLang="zh-TW" dirty="0"/>
              <a:t>DSSQ</a:t>
            </a:r>
            <a:r>
              <a:rPr lang="zh-TW" altLang="zh-TW" dirty="0"/>
              <a:t>的擔憂、投入和苦惱因子量表，該方法可以得出每個參與者對每個量表的任務前和任務後估計值。</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89FE8DCB-ADF4-4AE0-AF04-931B25DEF37B}" type="slidenum">
              <a:rPr lang="zh-TW" altLang="en-US" smtClean="0"/>
              <a:t>11</a:t>
            </a:fld>
            <a:endParaRPr lang="zh-TW" altLang="en-US"/>
          </a:p>
        </p:txBody>
      </p:sp>
    </p:spTree>
    <p:extLst>
      <p:ext uri="{BB962C8B-B14F-4D97-AF65-F5344CB8AC3E}">
        <p14:creationId xmlns:p14="http://schemas.microsoft.com/office/powerpoint/2010/main" val="2070018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597819"/>
            <a:ext cx="7772400" cy="1102519"/>
          </a:xfrm>
        </p:spPr>
        <p:txBody>
          <a:bodyPr/>
          <a:lstStyle/>
          <a:p>
            <a:r>
              <a:rPr lang="zh-TW" altLang="en-US"/>
              <a:t>按一下以編輯母片標題樣式</a:t>
            </a:r>
          </a:p>
        </p:txBody>
      </p:sp>
      <p:sp>
        <p:nvSpPr>
          <p:cNvPr id="3" name="副標題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2020/11/9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2020/11/9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05979"/>
            <a:ext cx="2057400" cy="4388644"/>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05979"/>
            <a:ext cx="6019800" cy="4388644"/>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2020/11/9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2020/11/9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3305176"/>
            <a:ext cx="7772400" cy="1021556"/>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2020/11/9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2020/11/9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5BBEAD13-0566-4C6C-97E7-55F17F24B09F}" type="datetimeFigureOut">
              <a:rPr lang="zh-TW" altLang="en-US" smtClean="0"/>
              <a:t>2020/11/9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5BBEAD13-0566-4C6C-97E7-55F17F24B09F}" type="datetimeFigureOut">
              <a:rPr lang="zh-TW" altLang="en-US" smtClean="0"/>
              <a:t>2020/11/9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t>2020/11/9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1" y="204787"/>
            <a:ext cx="3008313" cy="871538"/>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2020/11/9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3600450"/>
            <a:ext cx="5486400" cy="425054"/>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2020/11/9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BBEAD13-0566-4C6C-97E7-55F17F24B09F}" type="datetimeFigureOut">
              <a:rPr lang="zh-TW" altLang="en-US" smtClean="0"/>
              <a:t>2020/11/9</a:t>
            </a:fld>
            <a:endParaRPr lang="zh-TW" altLang="en-US"/>
          </a:p>
        </p:txBody>
      </p:sp>
      <p:sp>
        <p:nvSpPr>
          <p:cNvPr id="5" name="頁尾版面配置區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BB7-265A-403C-9275-D587AB510EDC}"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915816" y="1491630"/>
            <a:ext cx="6048672" cy="1384995"/>
          </a:xfrm>
          <a:prstGeom prst="rect">
            <a:avLst/>
          </a:prstGeom>
        </p:spPr>
        <p:txBody>
          <a:bodyPr wrap="square">
            <a:spAutoFit/>
          </a:bodyPr>
          <a:lstStyle/>
          <a:p>
            <a:pPr algn="just"/>
            <a:r>
              <a:rPr lang="en-US" altLang="zh-TW" sz="2800" dirty="0">
                <a:solidFill>
                  <a:schemeClr val="tx2"/>
                </a:solidFill>
              </a:rPr>
              <a:t>Understanding Distress: An Examination of the Role of Stereotype Threat in Vigilance Tasks </a:t>
            </a:r>
            <a:endParaRPr lang="zh-TW" altLang="en-US" sz="2800" dirty="0">
              <a:solidFill>
                <a:schemeClr val="tx2"/>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585" y="798848"/>
            <a:ext cx="2058297" cy="224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文字方塊 5">
            <a:extLst>
              <a:ext uri="{FF2B5EF4-FFF2-40B4-BE49-F238E27FC236}">
                <a16:creationId xmlns:a16="http://schemas.microsoft.com/office/drawing/2014/main" id="{35AD2517-1A1D-445F-AA1A-46C8D4858B47}"/>
              </a:ext>
            </a:extLst>
          </p:cNvPr>
          <p:cNvSpPr txBox="1"/>
          <p:nvPr/>
        </p:nvSpPr>
        <p:spPr>
          <a:xfrm>
            <a:off x="6444211" y="4515966"/>
            <a:ext cx="2688557" cy="523220"/>
          </a:xfrm>
          <a:prstGeom prst="rect">
            <a:avLst/>
          </a:prstGeom>
          <a:noFill/>
        </p:spPr>
        <p:txBody>
          <a:bodyPr wrap="none" rtlCol="0">
            <a:spAutoFit/>
          </a:bodyPr>
          <a:lstStyle/>
          <a:p>
            <a:pPr algn="just"/>
            <a:r>
              <a:rPr lang="zh-TW" altLang="en-US" sz="1400" b="1" dirty="0">
                <a:latin typeface="Times New Roman" panose="02020603050405020304" pitchFamily="18" charset="0"/>
                <a:ea typeface="微軟正黑體" panose="020B0604030504040204" pitchFamily="34" charset="-120"/>
                <a:cs typeface="Times New Roman" panose="02020603050405020304" pitchFamily="18" charset="0"/>
              </a:rPr>
              <a:t>指導教授：柳永青　特聘教授</a:t>
            </a:r>
            <a:endPar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endParaRPr>
          </a:p>
          <a:p>
            <a:pPr algn="just"/>
            <a:r>
              <a:rPr lang="zh-TW" altLang="en-US" sz="1400" b="1" dirty="0">
                <a:latin typeface="Times New Roman" panose="02020603050405020304" pitchFamily="18" charset="0"/>
                <a:ea typeface="微軟正黑體" panose="020B0604030504040204" pitchFamily="34" charset="-120"/>
                <a:cs typeface="Times New Roman" panose="02020603050405020304" pitchFamily="18" charset="0"/>
              </a:rPr>
              <a:t>    簡報人：林俊佑　</a:t>
            </a:r>
            <a:r>
              <a:rPr lang="en-US" altLang="zh-TW" sz="1400" b="1" dirty="0">
                <a:latin typeface="Times New Roman" panose="02020603050405020304" pitchFamily="18" charset="0"/>
                <a:ea typeface="微軟正黑體" panose="020B0604030504040204" pitchFamily="34" charset="-120"/>
                <a:cs typeface="Times New Roman" panose="02020603050405020304" pitchFamily="18" charset="0"/>
              </a:rPr>
              <a:t>M10921047</a:t>
            </a:r>
            <a:endParaRPr lang="zh-TW" altLang="en-US" sz="1400" b="1"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矩形 4"/>
          <p:cNvSpPr/>
          <p:nvPr/>
        </p:nvSpPr>
        <p:spPr>
          <a:xfrm>
            <a:off x="2915816" y="2870497"/>
            <a:ext cx="2919902" cy="307777"/>
          </a:xfrm>
          <a:prstGeom prst="rect">
            <a:avLst/>
          </a:prstGeom>
        </p:spPr>
        <p:txBody>
          <a:bodyPr wrap="none">
            <a:spAutoFit/>
          </a:bodyPr>
          <a:lstStyle/>
          <a:p>
            <a:r>
              <a:rPr lang="en-US" altLang="zh-TW" sz="1400" dirty="0"/>
              <a:t>Lindsay Rice &amp; Eric T. Greenlee(2019) </a:t>
            </a:r>
            <a:endParaRPr lang="zh-TW" altLang="en-US" sz="1400" dirty="0"/>
          </a:p>
        </p:txBody>
      </p:sp>
      <p:sp>
        <p:nvSpPr>
          <p:cNvPr id="7" name="文字方塊 6"/>
          <p:cNvSpPr txBox="1"/>
          <p:nvPr/>
        </p:nvSpPr>
        <p:spPr>
          <a:xfrm>
            <a:off x="1135911" y="3056061"/>
            <a:ext cx="1269643" cy="307777"/>
          </a:xfrm>
          <a:prstGeom prst="rect">
            <a:avLst/>
          </a:prstGeom>
          <a:noFill/>
        </p:spPr>
        <p:txBody>
          <a:bodyPr wrap="none" rtlCol="0">
            <a:spAutoFit/>
          </a:bodyPr>
          <a:lstStyle/>
          <a:p>
            <a:r>
              <a:rPr lang="en-US" altLang="zh-TW" sz="1400" dirty="0"/>
              <a:t>SAGW journals</a:t>
            </a:r>
            <a:endParaRPr lang="zh-TW" altLang="en-US" sz="1400" dirty="0"/>
          </a:p>
        </p:txBody>
      </p:sp>
    </p:spTree>
    <p:extLst>
      <p:ext uri="{BB962C8B-B14F-4D97-AF65-F5344CB8AC3E}">
        <p14:creationId xmlns:p14="http://schemas.microsoft.com/office/powerpoint/2010/main" val="3379008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EC678615-F83B-4428-AD38-FBC066B05438}"/>
              </a:ext>
            </a:extLst>
          </p:cNvPr>
          <p:cNvSpPr txBox="1"/>
          <p:nvPr/>
        </p:nvSpPr>
        <p:spPr>
          <a:xfrm>
            <a:off x="0" y="0"/>
            <a:ext cx="1095172" cy="369332"/>
          </a:xfrm>
          <a:prstGeom prst="rect">
            <a:avLst/>
          </a:prstGeom>
          <a:noFill/>
        </p:spPr>
        <p:txBody>
          <a:bodyPr wrap="none" rtlCol="0">
            <a:spAutoFit/>
          </a:bodyPr>
          <a:lstStyle/>
          <a:p>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3. Results</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矩形 1"/>
          <p:cNvSpPr/>
          <p:nvPr/>
        </p:nvSpPr>
        <p:spPr>
          <a:xfrm>
            <a:off x="1331640" y="1203598"/>
            <a:ext cx="5760640" cy="2169825"/>
          </a:xfrm>
          <a:prstGeom prst="rect">
            <a:avLst/>
          </a:prstGeom>
        </p:spPr>
        <p:txBody>
          <a:bodyPr wrap="square">
            <a:spAutoFit/>
          </a:bodyPr>
          <a:lstStyle/>
          <a:p>
            <a:pPr>
              <a:lnSpc>
                <a:spcPct val="150000"/>
              </a:lnSpc>
            </a:pP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單一樣本</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t</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檢定</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a:lnSpc>
                <a:spcPct val="150000"/>
              </a:lnSpc>
            </a:pP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比較任務前後量表分數之變化</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nSpc>
                <a:spcPct val="150000"/>
              </a:lnSpc>
              <a:buFont typeface="Arial" panose="020B0604020202020204" pitchFamily="34" charset="0"/>
              <a:buChar char="•"/>
            </a:pP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投入顯著下降，</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t(139) = -11.76, p &lt;0.001, d = -0.99;</a:t>
            </a:r>
          </a:p>
          <a:p>
            <a:pPr marL="285750" indent="-285750">
              <a:lnSpc>
                <a:spcPct val="150000"/>
              </a:lnSpc>
              <a:buFont typeface="Arial" panose="020B0604020202020204" pitchFamily="34" charset="0"/>
              <a:buChar char="•"/>
            </a:pP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憂慮顯著下降</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t(139) = -5.70, p &lt; 0.001, d = -0.48; </a:t>
            </a:r>
          </a:p>
          <a:p>
            <a:pPr marL="285750" indent="-285750">
              <a:lnSpc>
                <a:spcPct val="150000"/>
              </a:lnSpc>
              <a:buFont typeface="Arial" panose="020B0604020202020204" pitchFamily="34" charset="0"/>
              <a:buChar char="•"/>
            </a:pP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苦惱</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顯著上升，</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t(139) = 15.08, p &lt; 0.001, d = 1.27</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147620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EC678615-F83B-4428-AD38-FBC066B05438}"/>
              </a:ext>
            </a:extLst>
          </p:cNvPr>
          <p:cNvSpPr txBox="1"/>
          <p:nvPr/>
        </p:nvSpPr>
        <p:spPr>
          <a:xfrm>
            <a:off x="0" y="0"/>
            <a:ext cx="1095172" cy="369332"/>
          </a:xfrm>
          <a:prstGeom prst="rect">
            <a:avLst/>
          </a:prstGeom>
          <a:noFill/>
        </p:spPr>
        <p:txBody>
          <a:bodyPr wrap="none" rtlCol="0">
            <a:spAutoFit/>
          </a:bodyPr>
          <a:lstStyle/>
          <a:p>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3. Results</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矩形 2"/>
          <p:cNvSpPr/>
          <p:nvPr/>
        </p:nvSpPr>
        <p:spPr>
          <a:xfrm>
            <a:off x="801689" y="2719149"/>
            <a:ext cx="7552806" cy="1704313"/>
          </a:xfrm>
          <a:prstGeom prst="rect">
            <a:avLst/>
          </a:prstGeom>
        </p:spPr>
        <p:txBody>
          <a:bodyPr wrap="square">
            <a:spAutoFit/>
          </a:bodyPr>
          <a:lstStyle/>
          <a:p>
            <a:pPr algn="just">
              <a:lnSpc>
                <a:spcPct val="150000"/>
              </a:lnSpc>
            </a:pP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對憂慮和投入的性別差異進行的分析表明，在兩種情况下，男女在任何一個量表中都沒有顯著差異</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(p&gt;0.05)</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。總而言之，在沒有刻板印象的威脅下，男女都經歷了相似程度的憂慮，投入和苦惱。相對於男性，刻板印象威脅的存在與女性的苦惱增加有關。</a:t>
            </a:r>
          </a:p>
        </p:txBody>
      </p:sp>
      <p:sp>
        <p:nvSpPr>
          <p:cNvPr id="2" name="矩形 1">
            <a:extLst>
              <a:ext uri="{FF2B5EF4-FFF2-40B4-BE49-F238E27FC236}">
                <a16:creationId xmlns:a16="http://schemas.microsoft.com/office/drawing/2014/main" id="{DAC4FD5D-0995-4FE4-AAC5-F5CBED604DFF}"/>
              </a:ext>
            </a:extLst>
          </p:cNvPr>
          <p:cNvSpPr/>
          <p:nvPr/>
        </p:nvSpPr>
        <p:spPr>
          <a:xfrm>
            <a:off x="801689" y="410825"/>
            <a:ext cx="7344816" cy="2308324"/>
          </a:xfrm>
          <a:prstGeom prst="rect">
            <a:avLst/>
          </a:prstGeom>
        </p:spPr>
        <p:txBody>
          <a:bodyPr wrap="square">
            <a:spAutoFit/>
          </a:bodyPr>
          <a:lstStyle/>
          <a:p>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獨立樣本</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檢定</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algn="just"/>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檢驗</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兩個條件中男女的性別差異，與刻板印象威脅所致壓力有關的假設</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algn="just"/>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algn="just"/>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在苦惱方面，那些經歷刻板印象威脅的人在所誘發的痛苦量上有顯著差異，</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t(74)=2.60</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p=0.01</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d=0.64</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。與男性相比</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(M=1.00</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SE=0.21)</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，女性的痛苦更高</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(M=1.72</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SE=0.17)</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。相比之下，男性和女性在對照條件下進行痛苦檢查時沒有顯著差異</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(p&gt;0.05)</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p>
          <a:p>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60304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44E00113-6A5C-40A3-8186-DCC319E54C99}"/>
              </a:ext>
            </a:extLst>
          </p:cNvPr>
          <p:cNvSpPr txBox="1"/>
          <p:nvPr/>
        </p:nvSpPr>
        <p:spPr>
          <a:xfrm>
            <a:off x="0" y="0"/>
            <a:ext cx="2294218" cy="369332"/>
          </a:xfrm>
          <a:prstGeom prst="rect">
            <a:avLst/>
          </a:prstGeom>
          <a:noFill/>
        </p:spPr>
        <p:txBody>
          <a:bodyPr wrap="none" rtlCol="0">
            <a:spAutoFit/>
          </a:bodyPr>
          <a:lstStyle/>
          <a:p>
            <a:r>
              <a:rPr lang="en-US" altLang="zh-TW" dirty="0">
                <a:latin typeface="Times New Roman" panose="02020603050405020304" pitchFamily="18" charset="0"/>
                <a:cs typeface="Times New Roman" panose="02020603050405020304" pitchFamily="18" charset="0"/>
              </a:rPr>
              <a:t>4. Concluding remarks</a:t>
            </a:r>
            <a:endParaRPr lang="zh-TW" altLang="en-US" dirty="0">
              <a:latin typeface="Times New Roman" panose="02020603050405020304" pitchFamily="18" charset="0"/>
              <a:cs typeface="Times New Roman" panose="02020603050405020304" pitchFamily="18" charset="0"/>
            </a:endParaRPr>
          </a:p>
        </p:txBody>
      </p:sp>
      <p:sp>
        <p:nvSpPr>
          <p:cNvPr id="2" name="矩形 1"/>
          <p:cNvSpPr/>
          <p:nvPr/>
        </p:nvSpPr>
        <p:spPr>
          <a:xfrm>
            <a:off x="611560" y="699542"/>
            <a:ext cx="7704856" cy="3693319"/>
          </a:xfrm>
          <a:prstGeom prst="rect">
            <a:avLst/>
          </a:prstGeom>
        </p:spPr>
        <p:txBody>
          <a:bodyPr wrap="square">
            <a:spAutoFit/>
          </a:bodyPr>
          <a:lstStyle/>
          <a:p>
            <a:pPr marL="285750" indent="-285750">
              <a:buFont typeface="Arial" panose="020B0604020202020204" pitchFamily="34" charset="0"/>
              <a:buChar char="•"/>
            </a:pPr>
            <a:r>
              <a:rPr lang="zh-TW" altLang="zh-TW" dirty="0">
                <a:latin typeface="微軟正黑體" pitchFamily="34" charset="-120"/>
                <a:ea typeface="微軟正黑體" pitchFamily="34" charset="-120"/>
                <a:cs typeface="Times New Roman" panose="02020603050405020304" pitchFamily="18" charset="0"/>
              </a:rPr>
              <a:t>與男性或在任務前沒有收到資訊的男性相比，女性在接受關於其群體的負面刻板印象的資訊時報告的痛苦程度更高。</a:t>
            </a:r>
            <a:endParaRPr lang="en-US" altLang="zh-TW" dirty="0">
              <a:latin typeface="微軟正黑體" pitchFamily="34" charset="-120"/>
              <a:ea typeface="微軟正黑體" pitchFamily="34" charset="-120"/>
              <a:cs typeface="Times New Roman" panose="02020603050405020304" pitchFamily="18" charset="0"/>
            </a:endParaRPr>
          </a:p>
          <a:p>
            <a:pPr marL="285750" indent="-285750">
              <a:buFont typeface="Arial" panose="020B0604020202020204" pitchFamily="34" charset="0"/>
              <a:buChar char="•"/>
            </a:pPr>
            <a:r>
              <a:rPr lang="zh-TW" altLang="en-US" sz="1800" b="1" dirty="0">
                <a:solidFill>
                  <a:srgbClr val="FF0000"/>
                </a:solidFill>
                <a:effectLst/>
                <a:latin typeface="微軟正黑體" pitchFamily="34" charset="-120"/>
                <a:ea typeface="微軟正黑體" pitchFamily="34" charset="-120"/>
                <a:cs typeface="Times New Roman" panose="02020603050405020304" pitchFamily="18" charset="0"/>
              </a:rPr>
              <a:t>根據</a:t>
            </a:r>
            <a:r>
              <a:rPr lang="zh-TW" altLang="zh-TW" sz="1800" b="1" dirty="0">
                <a:solidFill>
                  <a:srgbClr val="FF0000"/>
                </a:solidFill>
                <a:effectLst/>
                <a:latin typeface="微軟正黑體" pitchFamily="34" charset="-120"/>
                <a:ea typeface="微軟正黑體" pitchFamily="34" charset="-120"/>
                <a:cs typeface="Times New Roman" panose="02020603050405020304" pitchFamily="18" charset="0"/>
              </a:rPr>
              <a:t>壓力交互理論</a:t>
            </a:r>
            <a:r>
              <a:rPr lang="zh-TW" altLang="en-US" sz="1800" b="1" dirty="0">
                <a:solidFill>
                  <a:srgbClr val="FF0000"/>
                </a:solidFill>
                <a:effectLst/>
                <a:latin typeface="微軟正黑體" pitchFamily="34" charset="-120"/>
                <a:ea typeface="微軟正黑體" pitchFamily="34" charset="-120"/>
                <a:cs typeface="Times New Roman" panose="02020603050405020304" pitchFamily="18" charset="0"/>
              </a:rPr>
              <a:t>解釋，</a:t>
            </a:r>
            <a:r>
              <a:rPr lang="zh-TW" altLang="zh-TW" b="1" dirty="0">
                <a:solidFill>
                  <a:srgbClr val="FF0000"/>
                </a:solidFill>
                <a:latin typeface="微軟正黑體" pitchFamily="34" charset="-120"/>
                <a:ea typeface="微軟正黑體" pitchFamily="34" charset="-120"/>
                <a:cs typeface="Times New Roman" panose="02020603050405020304" pitchFamily="18" charset="0"/>
              </a:rPr>
              <a:t>自我評估能力會影響壓力</a:t>
            </a:r>
            <a:r>
              <a:rPr lang="zh-TW" altLang="zh-TW" dirty="0">
                <a:latin typeface="微軟正黑體" pitchFamily="34" charset="-120"/>
                <a:ea typeface="微軟正黑體" pitchFamily="34" charset="-120"/>
                <a:cs typeface="Times New Roman" panose="02020603050405020304" pitchFamily="18" charset="0"/>
              </a:rPr>
              <a:t>。具體</a:t>
            </a:r>
            <a:r>
              <a:rPr lang="zh-TW" altLang="en-US" dirty="0">
                <a:latin typeface="微軟正黑體" pitchFamily="34" charset="-120"/>
                <a:ea typeface="微軟正黑體" pitchFamily="34" charset="-120"/>
                <a:cs typeface="Times New Roman" panose="02020603050405020304" pitchFamily="18" charset="0"/>
              </a:rPr>
              <a:t>來</a:t>
            </a:r>
            <a:r>
              <a:rPr lang="zh-TW" altLang="zh-TW" dirty="0">
                <a:latin typeface="微軟正黑體" pitchFamily="34" charset="-120"/>
                <a:ea typeface="微軟正黑體" pitchFamily="34" charset="-120"/>
                <a:cs typeface="Times New Roman" panose="02020603050405020304" pitchFamily="18" charset="0"/>
              </a:rPr>
              <a:t>說，可能是女性表現明顯</a:t>
            </a:r>
            <a:r>
              <a:rPr lang="zh-TW" altLang="en-US" dirty="0">
                <a:latin typeface="微軟正黑體" pitchFamily="34" charset="-120"/>
                <a:ea typeface="微軟正黑體" pitchFamily="34" charset="-120"/>
                <a:cs typeface="Times New Roman" panose="02020603050405020304" pitchFamily="18" charset="0"/>
              </a:rPr>
              <a:t>負面</a:t>
            </a:r>
            <a:r>
              <a:rPr lang="zh-TW" altLang="zh-TW" dirty="0">
                <a:latin typeface="微軟正黑體" pitchFamily="34" charset="-120"/>
                <a:ea typeface="微軟正黑體" pitchFamily="34" charset="-120"/>
                <a:cs typeface="Times New Roman" panose="02020603050405020304" pitchFamily="18" charset="0"/>
              </a:rPr>
              <a:t>成見的存在，使得女性對自己的能力相</a:t>
            </a:r>
            <a:r>
              <a:rPr lang="zh-TW" altLang="en-US" dirty="0">
                <a:latin typeface="微軟正黑體" pitchFamily="34" charset="-120"/>
                <a:ea typeface="微軟正黑體" pitchFamily="34" charset="-120"/>
                <a:cs typeface="Times New Roman" panose="02020603050405020304" pitchFamily="18" charset="0"/>
              </a:rPr>
              <a:t>較</a:t>
            </a:r>
            <a:r>
              <a:rPr lang="zh-TW" altLang="zh-TW" dirty="0">
                <a:latin typeface="微軟正黑體" pitchFamily="34" charset="-120"/>
                <a:ea typeface="微軟正黑體" pitchFamily="34" charset="-120"/>
                <a:cs typeface="Times New Roman" panose="02020603050405020304" pitchFamily="18" charset="0"/>
              </a:rPr>
              <a:t>於任務的要求作出</a:t>
            </a:r>
            <a:r>
              <a:rPr lang="zh-TW" altLang="en-US" dirty="0">
                <a:latin typeface="微軟正黑體" pitchFamily="34" charset="-120"/>
                <a:ea typeface="微軟正黑體" pitchFamily="34" charset="-120"/>
                <a:cs typeface="Times New Roman" panose="02020603050405020304" pitchFamily="18" charset="0"/>
              </a:rPr>
              <a:t>負面</a:t>
            </a:r>
            <a:r>
              <a:rPr lang="zh-TW" altLang="zh-TW" dirty="0">
                <a:latin typeface="微軟正黑體" pitchFamily="34" charset="-120"/>
                <a:ea typeface="微軟正黑體" pitchFamily="34" charset="-120"/>
                <a:cs typeface="Times New Roman" panose="02020603050405020304" pitchFamily="18" charset="0"/>
              </a:rPr>
              <a:t>有偏見的自我評估。</a:t>
            </a:r>
            <a:endParaRPr lang="en-US" altLang="zh-TW" dirty="0">
              <a:latin typeface="微軟正黑體" pitchFamily="34" charset="-120"/>
              <a:ea typeface="微軟正黑體" pitchFamily="34" charset="-120"/>
              <a:cs typeface="Times New Roman" panose="02020603050405020304" pitchFamily="18" charset="0"/>
            </a:endParaRPr>
          </a:p>
          <a:p>
            <a:pPr marL="285750" indent="-285750">
              <a:buFont typeface="Arial" panose="020B0604020202020204" pitchFamily="34" charset="0"/>
              <a:buChar char="•"/>
            </a:pPr>
            <a:r>
              <a:rPr lang="zh-TW" altLang="zh-TW" dirty="0">
                <a:latin typeface="微軟正黑體" pitchFamily="34" charset="-120"/>
                <a:ea typeface="微軟正黑體" pitchFamily="34" charset="-120"/>
                <a:cs typeface="Times New Roman" panose="02020603050405020304" pitchFamily="18" charset="0"/>
              </a:rPr>
              <a:t>經歷刻板印象威脅後，出現了三種高度相關的機制：</a:t>
            </a:r>
            <a:r>
              <a:rPr lang="en-US" altLang="zh-TW" dirty="0">
                <a:latin typeface="微軟正黑體" pitchFamily="34" charset="-120"/>
                <a:ea typeface="微軟正黑體" pitchFamily="34" charset="-120"/>
                <a:cs typeface="Times New Roman" panose="02020603050405020304" pitchFamily="18" charset="0"/>
              </a:rPr>
              <a:t>1)</a:t>
            </a:r>
            <a:r>
              <a:rPr lang="zh-TW" altLang="zh-TW" dirty="0">
                <a:latin typeface="微軟正黑體" pitchFamily="34" charset="-120"/>
                <a:ea typeface="微軟正黑體" pitchFamily="34" charset="-120"/>
                <a:cs typeface="Times New Roman" panose="02020603050405020304" pitchFamily="18" charset="0"/>
              </a:rPr>
              <a:t>壓力反應；</a:t>
            </a:r>
            <a:r>
              <a:rPr lang="en-US" altLang="zh-TW" dirty="0">
                <a:latin typeface="微軟正黑體" pitchFamily="34" charset="-120"/>
                <a:ea typeface="微軟正黑體" pitchFamily="34" charset="-120"/>
                <a:cs typeface="Times New Roman" panose="02020603050405020304" pitchFamily="18" charset="0"/>
              </a:rPr>
              <a:t> 2)</a:t>
            </a:r>
            <a:r>
              <a:rPr lang="zh-TW" altLang="zh-TW" dirty="0">
                <a:latin typeface="微軟正黑體" pitchFamily="34" charset="-120"/>
                <a:ea typeface="微軟正黑體" pitchFamily="34" charset="-120"/>
                <a:cs typeface="Times New Roman" panose="02020603050405020304" pitchFamily="18" charset="0"/>
              </a:rPr>
              <a:t>自我監控表現；</a:t>
            </a:r>
            <a:r>
              <a:rPr lang="en-US" altLang="zh-TW" dirty="0">
                <a:latin typeface="微軟正黑體" pitchFamily="34" charset="-120"/>
                <a:ea typeface="微軟正黑體" pitchFamily="34" charset="-120"/>
                <a:cs typeface="Times New Roman" panose="02020603050405020304" pitchFamily="18" charset="0"/>
              </a:rPr>
              <a:t> 3)</a:t>
            </a:r>
            <a:r>
              <a:rPr lang="zh-TW" altLang="zh-TW" dirty="0">
                <a:latin typeface="微軟正黑體" pitchFamily="34" charset="-120"/>
                <a:ea typeface="微軟正黑體" pitchFamily="34" charset="-120"/>
                <a:cs typeface="Times New Roman" panose="02020603050405020304" pitchFamily="18" charset="0"/>
              </a:rPr>
              <a:t>消極思想</a:t>
            </a:r>
            <a:endParaRPr lang="en-US" altLang="zh-TW" dirty="0">
              <a:latin typeface="微軟正黑體" pitchFamily="34" charset="-120"/>
              <a:ea typeface="微軟正黑體" pitchFamily="34" charset="-120"/>
              <a:cs typeface="Times New Roman" panose="02020603050405020304" pitchFamily="18" charset="0"/>
            </a:endParaRPr>
          </a:p>
          <a:p>
            <a:endParaRPr lang="en-US" altLang="zh-TW" dirty="0">
              <a:latin typeface="微軟正黑體" pitchFamily="34" charset="-120"/>
              <a:ea typeface="微軟正黑體" pitchFamily="34" charset="-120"/>
              <a:cs typeface="Times New Roman" panose="02020603050405020304" pitchFamily="18" charset="0"/>
            </a:endParaRPr>
          </a:p>
          <a:p>
            <a:pPr marL="285750" indent="-285750">
              <a:buFont typeface="Arial" panose="020B0604020202020204" pitchFamily="34" charset="0"/>
              <a:buChar char="•"/>
            </a:pPr>
            <a:r>
              <a:rPr lang="zh-TW" altLang="zh-TW" dirty="0">
                <a:latin typeface="微軟正黑體" pitchFamily="34" charset="-120"/>
                <a:ea typeface="微軟正黑體" pitchFamily="34" charset="-120"/>
              </a:rPr>
              <a:t>刻板印象威脅</a:t>
            </a:r>
            <a:r>
              <a:rPr lang="zh-TW" altLang="zh-TW" dirty="0">
                <a:latin typeface="微軟正黑體" pitchFamily="34" charset="-120"/>
                <a:ea typeface="微軟正黑體" pitchFamily="34" charset="-120"/>
                <a:cs typeface="Times New Roman" panose="02020603050405020304" pitchFamily="18" charset="0"/>
              </a:rPr>
              <a:t>不同種族群體中也普遍存在</a:t>
            </a:r>
            <a:r>
              <a:rPr lang="en-US" altLang="zh-TW" dirty="0">
                <a:latin typeface="微軟正黑體" pitchFamily="34" charset="-120"/>
                <a:ea typeface="微軟正黑體" pitchFamily="34" charset="-120"/>
                <a:cs typeface="Times New Roman" panose="02020603050405020304" pitchFamily="18" charset="0"/>
              </a:rPr>
              <a:t>(Steele &amp; Aronson, 1995)</a:t>
            </a:r>
          </a:p>
          <a:p>
            <a:endParaRPr lang="en-US" altLang="zh-TW" dirty="0">
              <a:latin typeface="微軟正黑體" pitchFamily="34" charset="-120"/>
              <a:ea typeface="微軟正黑體" pitchFamily="34" charset="-120"/>
              <a:cs typeface="Times New Roman" panose="02020603050405020304" pitchFamily="18" charset="0"/>
            </a:endParaRPr>
          </a:p>
          <a:p>
            <a:pPr marL="285750" indent="-285750">
              <a:buFont typeface="Arial" panose="020B0604020202020204" pitchFamily="34" charset="0"/>
              <a:buChar char="•"/>
            </a:pPr>
            <a:r>
              <a:rPr lang="en-US" altLang="zh-TW" dirty="0" err="1">
                <a:latin typeface="微軟正黑體" pitchFamily="34" charset="-120"/>
                <a:ea typeface="微軟正黑體" pitchFamily="34" charset="-120"/>
                <a:cs typeface="Times New Roman" panose="02020603050405020304" pitchFamily="18" charset="0"/>
              </a:rPr>
              <a:t>Claypoole</a:t>
            </a:r>
            <a:r>
              <a:rPr lang="en-US" altLang="zh-TW" dirty="0">
                <a:latin typeface="微軟正黑體" pitchFamily="34" charset="-120"/>
                <a:ea typeface="微軟正黑體" pitchFamily="34" charset="-120"/>
                <a:cs typeface="Times New Roman" panose="02020603050405020304" pitchFamily="18" charset="0"/>
              </a:rPr>
              <a:t> and </a:t>
            </a:r>
            <a:r>
              <a:rPr lang="en-US" altLang="zh-TW" dirty="0" err="1">
                <a:latin typeface="微軟正黑體" pitchFamily="34" charset="-120"/>
                <a:ea typeface="微軟正黑體" pitchFamily="34" charset="-120"/>
                <a:cs typeface="Times New Roman" panose="02020603050405020304" pitchFamily="18" charset="0"/>
              </a:rPr>
              <a:t>Szalma</a:t>
            </a:r>
            <a:r>
              <a:rPr lang="en-US" altLang="zh-TW" dirty="0">
                <a:latin typeface="微軟正黑體" pitchFamily="34" charset="-120"/>
                <a:ea typeface="微軟正黑體" pitchFamily="34" charset="-120"/>
                <a:cs typeface="Times New Roman" panose="02020603050405020304" pitchFamily="18" charset="0"/>
              </a:rPr>
              <a:t> (2018)</a:t>
            </a:r>
            <a:r>
              <a:rPr lang="zh-TW" altLang="zh-TW" dirty="0">
                <a:latin typeface="微軟正黑體" pitchFamily="34" charset="-120"/>
                <a:ea typeface="微軟正黑體" pitchFamily="34" charset="-120"/>
                <a:cs typeface="Times New Roman" panose="02020603050405020304" pitchFamily="18" charset="0"/>
              </a:rPr>
              <a:t>認為社交促進可以減輕警戒作業中的壓力，但是在存在刻板印象威脅的情況下，似乎仍然會出現個人績效監控和壓力，從而降低了社交促進的好處。</a:t>
            </a:r>
            <a:endParaRPr lang="zh-TW" altLang="en-US" dirty="0">
              <a:latin typeface="微軟正黑體" pitchFamily="34" charset="-120"/>
              <a:ea typeface="微軟正黑體" pitchFamily="34" charset="-120"/>
              <a:cs typeface="Times New Roman" panose="02020603050405020304" pitchFamily="18" charset="0"/>
            </a:endParaRPr>
          </a:p>
        </p:txBody>
      </p:sp>
    </p:spTree>
    <p:extLst>
      <p:ext uri="{BB962C8B-B14F-4D97-AF65-F5344CB8AC3E}">
        <p14:creationId xmlns:p14="http://schemas.microsoft.com/office/powerpoint/2010/main" val="1709561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B2EB4103-AC06-4696-BDAD-0A9BE997B3CB}"/>
              </a:ext>
            </a:extLst>
          </p:cNvPr>
          <p:cNvSpPr txBox="1"/>
          <p:nvPr/>
        </p:nvSpPr>
        <p:spPr>
          <a:xfrm>
            <a:off x="0" y="0"/>
            <a:ext cx="1732577" cy="400110"/>
          </a:xfrm>
          <a:prstGeom prst="rect">
            <a:avLst/>
          </a:prstGeom>
          <a:noFill/>
        </p:spPr>
        <p:txBody>
          <a:bodyPr wrap="square" rtlCol="0">
            <a:spAutoFit/>
          </a:bodyPr>
          <a:lstStyle/>
          <a:p>
            <a:pPr algn="just"/>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1. Introduction</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矩形 1"/>
          <p:cNvSpPr/>
          <p:nvPr/>
        </p:nvSpPr>
        <p:spPr>
          <a:xfrm>
            <a:off x="467544" y="649107"/>
            <a:ext cx="8208912" cy="923330"/>
          </a:xfrm>
          <a:prstGeom prst="rect">
            <a:avLst/>
          </a:prstGeom>
        </p:spPr>
        <p:txBody>
          <a:bodyPr wrap="square">
            <a:spAutoFit/>
          </a:bodyPr>
          <a:lstStyle/>
          <a:p>
            <a:pPr algn="just"/>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警戒作業</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(Vigilance Tasks)</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是指那些需要持續關注的任務，以便發現和應對罕見的、不可預測的事件</a:t>
            </a:r>
            <a:r>
              <a:rPr lang="en-US" altLang="zh-TW" dirty="0">
                <a:latin typeface="Times New Roman" panose="02020603050405020304" pitchFamily="18" charset="0"/>
                <a:cs typeface="Times New Roman" panose="02020603050405020304" pitchFamily="18" charset="0"/>
              </a:rPr>
              <a:t>(Hancock</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&amp;</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Warm, 1989; Warm, </a:t>
            </a:r>
            <a:r>
              <a:rPr lang="en-US" altLang="zh-TW" dirty="0" err="1">
                <a:latin typeface="Times New Roman" panose="02020603050405020304" pitchFamily="18" charset="0"/>
                <a:cs typeface="Times New Roman" panose="02020603050405020304" pitchFamily="18" charset="0"/>
              </a:rPr>
              <a:t>Finomore</a:t>
            </a:r>
            <a:r>
              <a:rPr lang="en-US" altLang="zh-TW" dirty="0">
                <a:latin typeface="Times New Roman" panose="02020603050405020304" pitchFamily="18" charset="0"/>
                <a:cs typeface="Times New Roman" panose="02020603050405020304" pitchFamily="18" charset="0"/>
              </a:rPr>
              <a:t>, </a:t>
            </a:r>
            <a:r>
              <a:rPr lang="en-US" altLang="zh-TW" dirty="0" err="1">
                <a:latin typeface="Times New Roman" panose="02020603050405020304" pitchFamily="18" charset="0"/>
                <a:cs typeface="Times New Roman" panose="02020603050405020304" pitchFamily="18" charset="0"/>
              </a:rPr>
              <a:t>Vidulich</a:t>
            </a:r>
            <a:r>
              <a:rPr lang="en-US" altLang="zh-TW" dirty="0">
                <a:latin typeface="Times New Roman" panose="02020603050405020304" pitchFamily="18" charset="0"/>
                <a:cs typeface="Times New Roman" panose="02020603050405020304" pitchFamily="18" charset="0"/>
              </a:rPr>
              <a:t>, &amp; Funke, 2015; </a:t>
            </a:r>
            <a:r>
              <a:rPr lang="en-US" altLang="zh-TW" dirty="0" err="1">
                <a:latin typeface="Times New Roman" panose="02020603050405020304" pitchFamily="18" charset="0"/>
                <a:cs typeface="Times New Roman" panose="02020603050405020304" pitchFamily="18" charset="0"/>
              </a:rPr>
              <a:t>Funkeet</a:t>
            </a:r>
            <a:r>
              <a:rPr lang="en-US" altLang="zh-TW" dirty="0">
                <a:latin typeface="Times New Roman" panose="02020603050405020304" pitchFamily="18" charset="0"/>
                <a:cs typeface="Times New Roman" panose="02020603050405020304" pitchFamily="18" charset="0"/>
              </a:rPr>
              <a:t> al., 2016)</a:t>
            </a:r>
            <a:endParaRPr lang="zh-TW" altLang="en-US" dirty="0">
              <a:latin typeface="Times New Roman" panose="02020603050405020304" pitchFamily="18" charset="0"/>
              <a:cs typeface="Times New Roman" panose="02020603050405020304" pitchFamily="18" charset="0"/>
            </a:endParaRPr>
          </a:p>
        </p:txBody>
      </p:sp>
      <p:sp>
        <p:nvSpPr>
          <p:cNvPr id="3" name="矩形 2"/>
          <p:cNvSpPr/>
          <p:nvPr/>
        </p:nvSpPr>
        <p:spPr>
          <a:xfrm>
            <a:off x="467544" y="1842088"/>
            <a:ext cx="8208912" cy="646331"/>
          </a:xfrm>
          <a:prstGeom prst="rect">
            <a:avLst/>
          </a:prstGeom>
        </p:spPr>
        <p:txBody>
          <a:bodyPr wrap="square">
            <a:spAutoFit/>
          </a:bodyPr>
          <a:lstStyle/>
          <a:p>
            <a:pPr algn="just"/>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警</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戒</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是一種人為因素，不僅因為它在許多操作環境中非常</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重要</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，而且因為研究表明保持警</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戒</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性是一項挑戰</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見</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Warm, </a:t>
            </a:r>
            <a:r>
              <a:rPr lang="en-US" altLang="zh-TW" dirty="0" err="1">
                <a:latin typeface="Times New Roman" panose="02020603050405020304" pitchFamily="18" charset="0"/>
                <a:ea typeface="微軟正黑體" panose="020B0604030504040204" pitchFamily="34" charset="-120"/>
                <a:cs typeface="Times New Roman" panose="02020603050405020304" pitchFamily="18" charset="0"/>
              </a:rPr>
              <a:t>Finomore</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dirty="0" err="1">
                <a:latin typeface="Times New Roman" panose="02020603050405020304" pitchFamily="18" charset="0"/>
                <a:ea typeface="微軟正黑體" panose="020B0604030504040204" pitchFamily="34" charset="-120"/>
                <a:cs typeface="Times New Roman" panose="02020603050405020304" pitchFamily="18" charset="0"/>
              </a:rPr>
              <a:t>Vidulich</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 &amp; Funke, 2015</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評論</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t>。</a:t>
            </a:r>
            <a:endParaRPr lang="zh-TW" altLang="en-US" dirty="0"/>
          </a:p>
        </p:txBody>
      </p:sp>
      <p:sp>
        <p:nvSpPr>
          <p:cNvPr id="5" name="矩形 4"/>
          <p:cNvSpPr/>
          <p:nvPr/>
        </p:nvSpPr>
        <p:spPr>
          <a:xfrm>
            <a:off x="467544" y="2758070"/>
            <a:ext cx="8208912" cy="646331"/>
          </a:xfrm>
          <a:prstGeom prst="rect">
            <a:avLst/>
          </a:prstGeom>
        </p:spPr>
        <p:txBody>
          <a:bodyPr wrap="square">
            <a:spAutoFit/>
          </a:bodyPr>
          <a:lstStyle/>
          <a:p>
            <a:pPr algn="just"/>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警戒作業的表現會隨著時間的</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推移</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而下降，完成這類任務的個體通常會經歷高</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工作量負荷</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和壓力</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(Warm, Parasuraman, &amp; Matthews, 2008)</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 name="矩形 6">
            <a:extLst>
              <a:ext uri="{FF2B5EF4-FFF2-40B4-BE49-F238E27FC236}">
                <a16:creationId xmlns:a16="http://schemas.microsoft.com/office/drawing/2014/main" id="{33A2FD1E-DA1A-4AFA-8223-6CEEA7729110}"/>
              </a:ext>
            </a:extLst>
          </p:cNvPr>
          <p:cNvSpPr/>
          <p:nvPr/>
        </p:nvSpPr>
        <p:spPr>
          <a:xfrm>
            <a:off x="467544" y="3674051"/>
            <a:ext cx="8064896" cy="923330"/>
          </a:xfrm>
          <a:prstGeom prst="rect">
            <a:avLst/>
          </a:prstGeom>
        </p:spPr>
        <p:txBody>
          <a:bodyPr wrap="square">
            <a:spAutoFit/>
          </a:bodyPr>
          <a:lstStyle/>
          <a:p>
            <a:pPr algn="just"/>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警</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戒</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與壓力之間的關係尤其值得關注，因為短期任務</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中，</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壓力的新增往往與績效下降相關；持續工作</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的</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相關壓力會對健康和績效產生持久影響</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(Warm et al., 2008)</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866102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B2EB4103-AC06-4696-BDAD-0A9BE997B3CB}"/>
              </a:ext>
            </a:extLst>
          </p:cNvPr>
          <p:cNvSpPr txBox="1"/>
          <p:nvPr/>
        </p:nvSpPr>
        <p:spPr>
          <a:xfrm>
            <a:off x="0" y="0"/>
            <a:ext cx="1732577" cy="400110"/>
          </a:xfrm>
          <a:prstGeom prst="rect">
            <a:avLst/>
          </a:prstGeom>
          <a:noFill/>
        </p:spPr>
        <p:txBody>
          <a:bodyPr wrap="square" rtlCol="0">
            <a:spAutoFit/>
          </a:bodyPr>
          <a:lstStyle/>
          <a:p>
            <a:pPr algn="just"/>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1. Introduction</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 name="矩形 6"/>
          <p:cNvSpPr/>
          <p:nvPr/>
        </p:nvSpPr>
        <p:spPr>
          <a:xfrm>
            <a:off x="539552" y="1052780"/>
            <a:ext cx="8064896" cy="923330"/>
          </a:xfrm>
          <a:prstGeom prst="rect">
            <a:avLst/>
          </a:prstGeom>
        </p:spPr>
        <p:txBody>
          <a:bodyPr wrap="square">
            <a:spAutoFit/>
          </a:bodyPr>
          <a:lstStyle/>
          <a:p>
            <a:pPr algn="just"/>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警戒作業中另一個潛在的、尚未探索的壓力源是由於</a:t>
            </a:r>
            <a:r>
              <a:rPr lang="zh-TW" altLang="zh-TW" dirty="0">
                <a:solidFill>
                  <a:schemeClr val="tx2"/>
                </a:solidFill>
                <a:latin typeface="Times New Roman" panose="02020603050405020304" pitchFamily="18" charset="0"/>
                <a:ea typeface="微軟正黑體" panose="020B0604030504040204" pitchFamily="34" charset="-120"/>
                <a:cs typeface="Times New Roman" panose="02020603050405020304" pitchFamily="18" charset="0"/>
              </a:rPr>
              <a:t>群體成員</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或</a:t>
            </a:r>
            <a:r>
              <a:rPr lang="zh-TW" altLang="zh-TW" dirty="0">
                <a:solidFill>
                  <a:schemeClr val="tx2"/>
                </a:solidFill>
                <a:latin typeface="Times New Roman" panose="02020603050405020304" pitchFamily="18" charset="0"/>
                <a:ea typeface="微軟正黑體" panose="020B0604030504040204" pitchFamily="34" charset="-120"/>
                <a:cs typeface="Times New Roman" panose="02020603050405020304" pitchFamily="18" charset="0"/>
              </a:rPr>
              <a:t>個體差異</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導致的警戒績效期望值的變化</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，如</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某個特定群體的成員</a:t>
            </a:r>
            <a:r>
              <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男性或女性、專家或新手</a:t>
            </a:r>
            <a:r>
              <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8" name="矩形 7"/>
          <p:cNvSpPr/>
          <p:nvPr/>
        </p:nvSpPr>
        <p:spPr>
          <a:xfrm>
            <a:off x="539552" y="2110085"/>
            <a:ext cx="8064896" cy="923330"/>
          </a:xfrm>
          <a:prstGeom prst="rect">
            <a:avLst/>
          </a:prstGeom>
        </p:spPr>
        <p:txBody>
          <a:bodyPr wrap="square">
            <a:spAutoFit/>
          </a:bodyPr>
          <a:lstStyle/>
          <a:p>
            <a:pPr algn="just"/>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壓力交易理論</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(Transactional theory of stress)</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假設壓力來自</a:t>
            </a:r>
            <a:r>
              <a:rPr lang="zh-TW" altLang="zh-TW" dirty="0">
                <a:solidFill>
                  <a:schemeClr val="tx2"/>
                </a:solidFill>
                <a:latin typeface="Times New Roman" panose="02020603050405020304" pitchFamily="18" charset="0"/>
                <a:ea typeface="微軟正黑體" panose="020B0604030504040204" pitchFamily="34" charset="-120"/>
                <a:cs typeface="Times New Roman" panose="02020603050405020304" pitchFamily="18" charset="0"/>
              </a:rPr>
              <a:t>自我和環境評估的過程</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；當遇到任務時，個人會評估任務的需求，並根據自我評估的個人能力權衡這些需求</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(Warm, Parasuraman, &amp; Matthews, 2008)</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9" name="矩形 8"/>
          <p:cNvSpPr/>
          <p:nvPr/>
        </p:nvSpPr>
        <p:spPr>
          <a:xfrm>
            <a:off x="539552" y="3167389"/>
            <a:ext cx="8064896" cy="923330"/>
          </a:xfrm>
          <a:prstGeom prst="rect">
            <a:avLst/>
          </a:prstGeom>
        </p:spPr>
        <p:txBody>
          <a:bodyPr wrap="square">
            <a:spAutoFit/>
          </a:bodyPr>
          <a:lstStyle/>
          <a:p>
            <a:pPr algn="just"/>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當新增任務需求，</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高負荷、高壓力的情況下，壓力會影響資訊處理資源的可用性，也會影響個人對努力、動機和目標的</a:t>
            </a:r>
            <a:r>
              <a:rPr lang="zh-TW" altLang="zh-TW" dirty="0">
                <a:solidFill>
                  <a:schemeClr val="tx2"/>
                </a:solidFill>
                <a:latin typeface="Times New Roman" panose="02020603050405020304" pitchFamily="18" charset="0"/>
                <a:ea typeface="微軟正黑體" panose="020B0604030504040204" pitchFamily="34" charset="-120"/>
                <a:cs typeface="Times New Roman" panose="02020603050405020304" pitchFamily="18" charset="0"/>
              </a:rPr>
              <a:t>自上而下</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的調節</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(Warm, Parasuraman, &amp; Matthews, 2008) </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40560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78460" y="422841"/>
            <a:ext cx="7776864" cy="1754326"/>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對自我特徵</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之</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負面刻板印象的提醒</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會影響到一個人在任務中的壓力，這種現象被稱為刻板印象威脅</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(stereotype threat)(Steele &amp; Aronson, 1995)</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gn="just">
              <a:lnSpc>
                <a:spcPct val="150000"/>
              </a:lnSpc>
              <a:buFont typeface="Arial" panose="020B0604020202020204" pitchFamily="34" charset="0"/>
              <a:buChar char="•"/>
            </a:pP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刻板印象威脅也可以用來製造人為的性別差異</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例如，</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Spencer, Steele, &amp; Quinn, 2008; Rydell, McConnell, </a:t>
            </a:r>
            <a:r>
              <a:rPr lang="en-US" altLang="zh-TW" dirty="0" err="1">
                <a:latin typeface="Times New Roman" panose="02020603050405020304" pitchFamily="18" charset="0"/>
                <a:ea typeface="微軟正黑體" panose="020B0604030504040204" pitchFamily="34" charset="-120"/>
                <a:cs typeface="Times New Roman" panose="02020603050405020304" pitchFamily="18" charset="0"/>
              </a:rPr>
              <a:t>Beilock</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 2009)</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矩形 4"/>
          <p:cNvSpPr/>
          <p:nvPr/>
        </p:nvSpPr>
        <p:spPr>
          <a:xfrm>
            <a:off x="4319785" y="2355726"/>
            <a:ext cx="4035539" cy="2240485"/>
          </a:xfrm>
          <a:prstGeom prst="rect">
            <a:avLst/>
          </a:prstGeom>
        </p:spPr>
        <p:txBody>
          <a:bodyPr wrap="square">
            <a:spAutoFit/>
          </a:bodyPr>
          <a:lstStyle/>
          <a:p>
            <a:pPr algn="just">
              <a:lnSpc>
                <a:spcPct val="150000"/>
              </a:lnSpc>
            </a:pP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Spencer, Steele, and Quinn (1998)</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研究了在刻板印象威脅下女性數學表現的差異。</a:t>
            </a:r>
            <a:r>
              <a:rPr lang="zh-TW" altLang="zh-TW"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結果顯示</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受刻板印象威脅的女性</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在數學考試中的表現比</a:t>
            </a:r>
            <a:r>
              <a:rPr lang="zh-TW" altLang="en-US"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未</a:t>
            </a:r>
            <a:r>
              <a:rPr lang="zh-TW" altLang="zh-TW"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受到刻板印象威脅的女性</a:t>
            </a:r>
            <a:r>
              <a:rPr lang="zh-TW" altLang="zh-TW" sz="2400"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差</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p>
        </p:txBody>
      </p:sp>
      <p:sp>
        <p:nvSpPr>
          <p:cNvPr id="6" name="文字方塊 5">
            <a:extLst>
              <a:ext uri="{FF2B5EF4-FFF2-40B4-BE49-F238E27FC236}">
                <a16:creationId xmlns:a16="http://schemas.microsoft.com/office/drawing/2014/main" id="{B2EB4103-AC06-4696-BDAD-0A9BE997B3CB}"/>
              </a:ext>
            </a:extLst>
          </p:cNvPr>
          <p:cNvSpPr txBox="1"/>
          <p:nvPr/>
        </p:nvSpPr>
        <p:spPr>
          <a:xfrm>
            <a:off x="0" y="0"/>
            <a:ext cx="1732577" cy="400110"/>
          </a:xfrm>
          <a:prstGeom prst="rect">
            <a:avLst/>
          </a:prstGeom>
          <a:noFill/>
        </p:spPr>
        <p:txBody>
          <a:bodyPr wrap="square" rtlCol="0">
            <a:spAutoFit/>
          </a:bodyPr>
          <a:lstStyle/>
          <a:p>
            <a:pPr algn="just"/>
            <a:r>
              <a:rPr lang="en-US" altLang="zh-TW" sz="2000" dirty="0">
                <a:latin typeface="Times New Roman" panose="02020603050405020304" pitchFamily="18" charset="0"/>
                <a:ea typeface="微軟正黑體" panose="020B0604030504040204" pitchFamily="34" charset="-120"/>
                <a:cs typeface="Times New Roman" panose="02020603050405020304" pitchFamily="18" charset="0"/>
              </a:rPr>
              <a:t>1. Introduction</a:t>
            </a:r>
            <a:endParaRPr lang="zh-TW" altLang="en-US" sz="2000" dirty="0">
              <a:latin typeface="Times New Roman" panose="02020603050405020304" pitchFamily="18" charset="0"/>
              <a:ea typeface="微軟正黑體" panose="020B0604030504040204" pitchFamily="34" charset="-120"/>
              <a:cs typeface="Times New Roman" panose="02020603050405020304" pitchFamily="18" charset="0"/>
            </a:endParaRPr>
          </a:p>
        </p:txBody>
      </p:sp>
      <p:grpSp>
        <p:nvGrpSpPr>
          <p:cNvPr id="11" name="群組 10">
            <a:extLst>
              <a:ext uri="{FF2B5EF4-FFF2-40B4-BE49-F238E27FC236}">
                <a16:creationId xmlns:a16="http://schemas.microsoft.com/office/drawing/2014/main" id="{E8ECADC3-9EC0-497E-97D6-A020054F27B4}"/>
              </a:ext>
            </a:extLst>
          </p:cNvPr>
          <p:cNvGrpSpPr/>
          <p:nvPr/>
        </p:nvGrpSpPr>
        <p:grpSpPr>
          <a:xfrm>
            <a:off x="395536" y="3075807"/>
            <a:ext cx="3890570" cy="1191399"/>
            <a:chOff x="2514332" y="2343524"/>
            <a:chExt cx="3890570" cy="1191399"/>
          </a:xfrm>
        </p:grpSpPr>
        <p:sp>
          <p:nvSpPr>
            <p:cNvPr id="2" name="橢圓 1">
              <a:extLst>
                <a:ext uri="{FF2B5EF4-FFF2-40B4-BE49-F238E27FC236}">
                  <a16:creationId xmlns:a16="http://schemas.microsoft.com/office/drawing/2014/main" id="{EA0952F3-8F96-4A6E-99C2-046B270FDA0D}"/>
                </a:ext>
              </a:extLst>
            </p:cNvPr>
            <p:cNvSpPr/>
            <p:nvPr/>
          </p:nvSpPr>
          <p:spPr>
            <a:xfrm>
              <a:off x="2915816" y="2343524"/>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a:extLst>
                <a:ext uri="{FF2B5EF4-FFF2-40B4-BE49-F238E27FC236}">
                  <a16:creationId xmlns:a16="http://schemas.microsoft.com/office/drawing/2014/main" id="{FB94F15B-AB0B-4D8D-ABA3-268C53665623}"/>
                </a:ext>
              </a:extLst>
            </p:cNvPr>
            <p:cNvSpPr/>
            <p:nvPr/>
          </p:nvSpPr>
          <p:spPr>
            <a:xfrm>
              <a:off x="4932040" y="2343524"/>
              <a:ext cx="914400" cy="914400"/>
            </a:xfrm>
            <a:prstGeom prst="rec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文字方塊 7">
              <a:extLst>
                <a:ext uri="{FF2B5EF4-FFF2-40B4-BE49-F238E27FC236}">
                  <a16:creationId xmlns:a16="http://schemas.microsoft.com/office/drawing/2014/main" id="{82263AB0-F4E4-4A00-917B-702901CEFE2E}"/>
                </a:ext>
              </a:extLst>
            </p:cNvPr>
            <p:cNvSpPr txBox="1"/>
            <p:nvPr/>
          </p:nvSpPr>
          <p:spPr>
            <a:xfrm>
              <a:off x="2514332" y="3257924"/>
              <a:ext cx="1723549" cy="276999"/>
            </a:xfrm>
            <a:prstGeom prst="rect">
              <a:avLst/>
            </a:prstGeom>
            <a:noFill/>
          </p:spPr>
          <p:txBody>
            <a:bodyPr wrap="none" rtlCol="0">
              <a:spAutoFit/>
            </a:bodyPr>
            <a:lstStyle/>
            <a:p>
              <a:r>
                <a:rPr lang="zh-TW" altLang="zh-TW" sz="1200" dirty="0">
                  <a:latin typeface="Times New Roman" panose="02020603050405020304" pitchFamily="18" charset="0"/>
                  <a:ea typeface="微軟正黑體" panose="020B0604030504040204" pitchFamily="34" charset="-120"/>
                  <a:cs typeface="Times New Roman" panose="02020603050405020304" pitchFamily="18" charset="0"/>
                </a:rPr>
                <a:t>受刻板印象威脅的女性</a:t>
              </a:r>
              <a:endParaRPr lang="zh-TW" altLang="en-US" sz="1200" dirty="0"/>
            </a:p>
          </p:txBody>
        </p:sp>
        <p:sp>
          <p:nvSpPr>
            <p:cNvPr id="10" name="文字方塊 9">
              <a:extLst>
                <a:ext uri="{FF2B5EF4-FFF2-40B4-BE49-F238E27FC236}">
                  <a16:creationId xmlns:a16="http://schemas.microsoft.com/office/drawing/2014/main" id="{83C46C89-FBC4-4020-90D3-13E3058614E0}"/>
                </a:ext>
              </a:extLst>
            </p:cNvPr>
            <p:cNvSpPr txBox="1"/>
            <p:nvPr/>
          </p:nvSpPr>
          <p:spPr>
            <a:xfrm>
              <a:off x="4527465" y="3257924"/>
              <a:ext cx="1877437" cy="276999"/>
            </a:xfrm>
            <a:prstGeom prst="rect">
              <a:avLst/>
            </a:prstGeom>
            <a:noFill/>
          </p:spPr>
          <p:txBody>
            <a:bodyPr wrap="none" rtlCol="0">
              <a:spAutoFit/>
            </a:bodyPr>
            <a:lstStyle/>
            <a:p>
              <a:r>
                <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rPr>
                <a:t>未</a:t>
              </a:r>
              <a:r>
                <a:rPr lang="zh-TW" altLang="zh-TW" sz="1200" dirty="0">
                  <a:latin typeface="Times New Roman" panose="02020603050405020304" pitchFamily="18" charset="0"/>
                  <a:ea typeface="微軟正黑體" panose="020B0604030504040204" pitchFamily="34" charset="-120"/>
                  <a:cs typeface="Times New Roman" panose="02020603050405020304" pitchFamily="18" charset="0"/>
                </a:rPr>
                <a:t>受刻板印象威脅的女性</a:t>
              </a:r>
              <a:endParaRPr lang="zh-TW" altLang="en-US" sz="1200" dirty="0"/>
            </a:p>
          </p:txBody>
        </p:sp>
      </p:grpSp>
      <p:sp>
        <p:nvSpPr>
          <p:cNvPr id="12" name="乘號 11">
            <a:extLst>
              <a:ext uri="{FF2B5EF4-FFF2-40B4-BE49-F238E27FC236}">
                <a16:creationId xmlns:a16="http://schemas.microsoft.com/office/drawing/2014/main" id="{E06383B7-D5E8-49F5-99C0-E5C2DA361A21}"/>
              </a:ext>
            </a:extLst>
          </p:cNvPr>
          <p:cNvSpPr/>
          <p:nvPr/>
        </p:nvSpPr>
        <p:spPr>
          <a:xfrm>
            <a:off x="797020" y="2627364"/>
            <a:ext cx="914400" cy="914400"/>
          </a:xfrm>
          <a:prstGeom prst="mathMultiply">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489348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9202BB9E-D3FE-4EA0-AD40-4F3E5486A32C}"/>
              </a:ext>
            </a:extLst>
          </p:cNvPr>
          <p:cNvSpPr txBox="1"/>
          <p:nvPr/>
        </p:nvSpPr>
        <p:spPr>
          <a:xfrm>
            <a:off x="0" y="0"/>
            <a:ext cx="1581666" cy="369332"/>
          </a:xfrm>
          <a:prstGeom prst="rect">
            <a:avLst/>
          </a:prstGeom>
          <a:noFill/>
        </p:spPr>
        <p:txBody>
          <a:bodyPr wrap="square" rtlCol="0">
            <a:spAutoFit/>
          </a:bodyPr>
          <a:lstStyle/>
          <a:p>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2. Method</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矩形 1"/>
          <p:cNvSpPr/>
          <p:nvPr/>
        </p:nvSpPr>
        <p:spPr>
          <a:xfrm>
            <a:off x="611560" y="862414"/>
            <a:ext cx="8136904" cy="3631763"/>
          </a:xfrm>
          <a:prstGeom prst="rect">
            <a:avLst/>
          </a:prstGeom>
        </p:spPr>
        <p:txBody>
          <a:bodyPr wrap="square">
            <a:spAutoFit/>
          </a:bodyPr>
          <a:lstStyle/>
          <a:p>
            <a:pPr algn="just"/>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實驗分組順序：</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algn="just"/>
            <a:r>
              <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Step1.</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140</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名實驗參與者，男生為</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51</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名；女生為</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89</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名。</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algn="just"/>
            <a:r>
              <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Step2.</a:t>
            </a:r>
            <a:r>
              <a:rPr lang="en-US" altLang="zh-TW" sz="1800" dirty="0">
                <a:effectLst/>
                <a:latin typeface="Times New Roman" panose="02020603050405020304" pitchFamily="18" charset="0"/>
                <a:ea typeface="微軟正黑體" panose="020B0604030504040204" pitchFamily="34" charset="-120"/>
              </a:rPr>
              <a:t>140</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名實驗參與者中，</a:t>
            </a:r>
            <a:r>
              <a:rPr lang="en-US" altLang="zh-TW" sz="1800" dirty="0">
                <a:effectLst/>
                <a:latin typeface="Times New Roman" panose="02020603050405020304" pitchFamily="18" charset="0"/>
                <a:ea typeface="微軟正黑體" panose="020B0604030504040204" pitchFamily="34" charset="-120"/>
              </a:rPr>
              <a:t>103</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位是兩人一組</a:t>
            </a:r>
            <a:r>
              <a:rPr lang="zh-TW" altLang="en-US" sz="18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800" dirty="0">
                <a:effectLst/>
                <a:latin typeface="Times New Roman" panose="02020603050405020304" pitchFamily="18" charset="0"/>
                <a:ea typeface="微軟正黑體" panose="020B0604030504040204" pitchFamily="34" charset="-120"/>
              </a:rPr>
              <a:t>37</a:t>
            </a:r>
            <a:r>
              <a:rPr lang="zh-TW" altLang="zh-TW" sz="1800" dirty="0">
                <a:effectLst/>
                <a:latin typeface="Times New Roman" panose="02020603050405020304" pitchFamily="18" charset="0"/>
                <a:ea typeface="微軟正黑體" panose="020B0604030504040204" pitchFamily="34" charset="-120"/>
                <a:cs typeface="Times New Roman" panose="02020603050405020304" pitchFamily="18" charset="0"/>
              </a:rPr>
              <a:t>名是單獨完成。</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algn="just"/>
            <a:r>
              <a:rPr lang="en-US" altLang="zh-TW" sz="1400" i="1"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sz="1400" i="1"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為了檢驗現時的假設，所有參與者的數據都被單獨處理，忽略了參與者是否是兩人小組的一部分</a:t>
            </a:r>
            <a:r>
              <a:rPr lang="en-US" altLang="zh-TW" sz="1400" i="1"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1400" i="1"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endParaRPr>
          </a:p>
          <a:p>
            <a:pPr algn="just"/>
            <a:r>
              <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Step3.</a:t>
            </a:r>
          </a:p>
          <a:p>
            <a:pPr algn="just"/>
            <a:r>
              <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76</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名參與者</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(26</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名男性，</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50</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名女性</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被隨機分配到</a:t>
            </a:r>
            <a:r>
              <a:rPr lang="zh-TW" altLang="zh-TW" dirty="0">
                <a:solidFill>
                  <a:schemeClr val="tx2"/>
                </a:solidFill>
                <a:latin typeface="Times New Roman" panose="02020603050405020304" pitchFamily="18" charset="0"/>
                <a:ea typeface="微軟正黑體" panose="020B0604030504040204" pitchFamily="34" charset="-120"/>
                <a:cs typeface="Times New Roman" panose="02020603050405020304" pitchFamily="18" charset="0"/>
              </a:rPr>
              <a:t>刻板印象威脅條件</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b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1800" dirty="0">
                <a:effectLst/>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64</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名參與者</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(25</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名男性，</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49</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名女性</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被隨機分配到</a:t>
            </a:r>
            <a:r>
              <a:rPr lang="zh-TW" altLang="zh-TW"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對照組</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無刻板印象威脅</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條件。</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儀器設備與量表：</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使用</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E-Prime 3.0</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培訓和任務，並使用</a:t>
            </a:r>
            <a:r>
              <a:rPr lang="en-US" altLang="zh-TW" dirty="0" err="1">
                <a:latin typeface="Times New Roman" panose="02020603050405020304" pitchFamily="18" charset="0"/>
                <a:ea typeface="微軟正黑體" panose="020B0604030504040204" pitchFamily="34" charset="-120"/>
                <a:cs typeface="Times New Roman" panose="02020603050405020304" pitchFamily="18" charset="0"/>
              </a:rPr>
              <a:t>Qualtrics</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進行調查。</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鄧迪壓力狀態問卷</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(Dundee Stress State Questionnaire, DSSQ; Matthews et al., 1999)</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DSSQ</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由</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90</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個項目組成，對這些項目的</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結果</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可用於產生任務前和任務後的</a:t>
            </a:r>
            <a:r>
              <a:rPr lang="zh-TW" altLang="zh-TW" dirty="0">
                <a:solidFill>
                  <a:schemeClr val="tx2"/>
                </a:solidFill>
                <a:latin typeface="Times New Roman" panose="02020603050405020304" pitchFamily="18" charset="0"/>
                <a:ea typeface="微軟正黑體" panose="020B0604030504040204" pitchFamily="34" charset="-120"/>
                <a:cs typeface="Times New Roman" panose="02020603050405020304" pitchFamily="18" charset="0"/>
              </a:rPr>
              <a:t>投入、擔憂和苦惱</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9" name="文字方塊 8">
            <a:extLst>
              <a:ext uri="{FF2B5EF4-FFF2-40B4-BE49-F238E27FC236}">
                <a16:creationId xmlns:a16="http://schemas.microsoft.com/office/drawing/2014/main" id="{13F86BE2-CA7E-4AE8-A377-08042FC8CB44}"/>
              </a:ext>
            </a:extLst>
          </p:cNvPr>
          <p:cNvSpPr txBox="1"/>
          <p:nvPr/>
        </p:nvSpPr>
        <p:spPr>
          <a:xfrm>
            <a:off x="539552" y="430624"/>
            <a:ext cx="5328592" cy="369332"/>
          </a:xfrm>
          <a:prstGeom prst="rect">
            <a:avLst/>
          </a:prstGeom>
          <a:noFill/>
        </p:spPr>
        <p:txBody>
          <a:bodyPr wrap="square">
            <a:spAutoFit/>
          </a:bodyPr>
          <a:lstStyle/>
          <a:p>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Participants &amp; Experimental Design</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參與者與實驗設計</a:t>
            </a:r>
          </a:p>
        </p:txBody>
      </p:sp>
    </p:spTree>
    <p:extLst>
      <p:ext uri="{BB962C8B-B14F-4D97-AF65-F5344CB8AC3E}">
        <p14:creationId xmlns:p14="http://schemas.microsoft.com/office/powerpoint/2010/main" val="3818783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58" y="483518"/>
            <a:ext cx="6947451"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6356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9202BB9E-D3FE-4EA0-AD40-4F3E5486A32C}"/>
              </a:ext>
            </a:extLst>
          </p:cNvPr>
          <p:cNvSpPr txBox="1"/>
          <p:nvPr/>
        </p:nvSpPr>
        <p:spPr>
          <a:xfrm>
            <a:off x="0" y="0"/>
            <a:ext cx="1581666" cy="369332"/>
          </a:xfrm>
          <a:prstGeom prst="rect">
            <a:avLst/>
          </a:prstGeom>
          <a:noFill/>
        </p:spPr>
        <p:txBody>
          <a:bodyPr wrap="square" rtlCol="0">
            <a:spAutoFit/>
          </a:bodyPr>
          <a:lstStyle/>
          <a:p>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2. Method</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矩形 1"/>
          <p:cNvSpPr/>
          <p:nvPr/>
        </p:nvSpPr>
        <p:spPr>
          <a:xfrm>
            <a:off x="467544" y="369332"/>
            <a:ext cx="7920880" cy="1615827"/>
          </a:xfrm>
          <a:prstGeom prst="rect">
            <a:avLst/>
          </a:prstGeom>
        </p:spPr>
        <p:txBody>
          <a:bodyPr wrap="square">
            <a:spAutoFit/>
          </a:bodyPr>
          <a:lstStyle/>
          <a:p>
            <a:pPr algn="just">
              <a:lnSpc>
                <a:spcPct val="150000"/>
              </a:lnSpc>
            </a:pP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實驗程序：</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gn="just">
              <a:lnSpc>
                <a:spcPct val="150000"/>
              </a:lnSpc>
              <a:buFont typeface="+mj-lt"/>
              <a:buAutoNum type="arabicPeriod"/>
            </a:pP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參與者進入實驗站，坐在距離顯示器</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76.2</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公分，並填寫任務前</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DSSQ</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問卷。</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gn="just">
              <a:lnSpc>
                <a:spcPct val="150000"/>
              </a:lnSpc>
              <a:buFont typeface="+mj-lt"/>
              <a:buAutoNum type="arabicPeriod"/>
            </a:pP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進行</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警戒作業的指導和培訓</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，以電腦指令呈現監控數字。</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algn="just"/>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 name="矩形 2"/>
          <p:cNvSpPr/>
          <p:nvPr/>
        </p:nvSpPr>
        <p:spPr>
          <a:xfrm>
            <a:off x="467544" y="1707654"/>
            <a:ext cx="8424936" cy="2950808"/>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警戒作業</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刺激物</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為</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兩位數</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(Font=Calibri</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Font-Size=48)</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，參與者</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計算這兩個數位之間的數學差，並確定數學差的絕對值。</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gn="just">
              <a:lnSpc>
                <a:spcPct val="150000"/>
              </a:lnSpc>
              <a:buFont typeface="Arial" panose="020B0604020202020204" pitchFamily="34" charset="0"/>
              <a:buChar char="•"/>
            </a:pP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參與者被要求記住這個值直到下一個數位，因為檢測的關鍵訊號是兩個連續的兩個數位</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有</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相同的絕對差值。</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marL="285750" indent="-285750" algn="just">
              <a:lnSpc>
                <a:spcPct val="150000"/>
              </a:lnSpc>
              <a:buFont typeface="Arial" panose="020B0604020202020204" pitchFamily="34" charset="0"/>
              <a:buChar char="•"/>
            </a:pP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例如，如果</a:t>
            </a:r>
            <a:r>
              <a:rPr lang="zh-TW" altLang="zh-TW"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數位</a:t>
            </a:r>
            <a:r>
              <a:rPr lang="en-US" altLang="zh-TW"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26(</a:t>
            </a:r>
            <a:r>
              <a:rPr lang="zh-TW" altLang="zh-TW"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絕對差值</a:t>
            </a:r>
            <a:r>
              <a:rPr lang="en-US" altLang="zh-TW"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=4)</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後面是</a:t>
            </a:r>
            <a:r>
              <a:rPr lang="zh-TW" altLang="zh-TW"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數位</a:t>
            </a:r>
            <a:r>
              <a:rPr lang="en-US" altLang="zh-TW"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73(</a:t>
            </a:r>
            <a:r>
              <a:rPr lang="zh-TW" altLang="zh-TW"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絕對差值</a:t>
            </a:r>
            <a:r>
              <a:rPr lang="en-US" altLang="zh-TW"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=4)</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，則這表示一個</a:t>
            </a:r>
            <a:r>
              <a:rPr lang="zh-TW" altLang="zh-TW" dirty="0">
                <a:solidFill>
                  <a:schemeClr val="tx2"/>
                </a:solidFill>
                <a:latin typeface="Times New Roman" panose="02020603050405020304" pitchFamily="18" charset="0"/>
                <a:ea typeface="微軟正黑體" panose="020B0604030504040204" pitchFamily="34" charset="-120"/>
                <a:cs typeface="Times New Roman" panose="02020603050405020304" pitchFamily="18" charset="0"/>
              </a:rPr>
              <a:t>關鍵刺激</a:t>
            </a:r>
            <a:r>
              <a:rPr lang="en-US" altLang="zh-TW" dirty="0">
                <a:solidFill>
                  <a:schemeClr val="tx2"/>
                </a:solidFill>
                <a:latin typeface="Times New Roman" panose="02020603050405020304" pitchFamily="18" charset="0"/>
                <a:ea typeface="微軟正黑體" panose="020B0604030504040204" pitchFamily="34" charset="-120"/>
                <a:cs typeface="Times New Roman" panose="02020603050405020304" pitchFamily="18" charset="0"/>
              </a:rPr>
              <a:t>(critical stimulus)</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。參與者被要求通過按鍵盤上的箭頭鍵對關鍵刺激做出反應。</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反之，不對中性刺激進行反應。</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232790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9202BB9E-D3FE-4EA0-AD40-4F3E5486A32C}"/>
              </a:ext>
            </a:extLst>
          </p:cNvPr>
          <p:cNvSpPr txBox="1"/>
          <p:nvPr/>
        </p:nvSpPr>
        <p:spPr>
          <a:xfrm>
            <a:off x="0" y="0"/>
            <a:ext cx="1581666" cy="369332"/>
          </a:xfrm>
          <a:prstGeom prst="rect">
            <a:avLst/>
          </a:prstGeom>
          <a:noFill/>
        </p:spPr>
        <p:txBody>
          <a:bodyPr wrap="square" rtlCol="0">
            <a:spAutoFit/>
          </a:bodyPr>
          <a:lstStyle/>
          <a:p>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2. Method</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矩形 1"/>
          <p:cNvSpPr/>
          <p:nvPr/>
        </p:nvSpPr>
        <p:spPr>
          <a:xfrm>
            <a:off x="467544" y="627534"/>
            <a:ext cx="7920880" cy="3416320"/>
          </a:xfrm>
          <a:prstGeom prst="rect">
            <a:avLst/>
          </a:prstGeom>
        </p:spPr>
        <p:txBody>
          <a:bodyPr wrap="square">
            <a:spAutoFit/>
          </a:bodyPr>
          <a:lstStyle/>
          <a:p>
            <a:pPr algn="just">
              <a:lnSpc>
                <a:spcPct val="150000"/>
              </a:lnSpc>
            </a:pP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實驗程序：</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nSpc>
                <a:spcPct val="150000"/>
              </a:lnSpc>
              <a:buFont typeface="+mj-lt"/>
              <a:buAutoNum type="arabicPeriod" startAt="3"/>
            </a:pP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進行</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3</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分</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22</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秒的</a:t>
            </a:r>
            <a:r>
              <a:rPr lang="zh-TW" altLang="en-US"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短暫練習</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刺激以每分鐘</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30</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個刺激的速度在螢幕上顯示。每個刺激持續時間為</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1500</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毫秒</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(1.5</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秒</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，隨後是</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500</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毫秒的刺激間隔</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(inter-stimulus interval, ISI)</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a:t>
            </a:r>
            <a:b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b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在這</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100</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個刺激中，</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5</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個是關鍵刺激，其餘是中性刺激</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大約</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5%</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的訊號概率</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b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b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刺激隨機出現，每個刺激後，在螢幕上呈現是否判斷正確。</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marL="342900" indent="-342900" algn="just">
              <a:lnSpc>
                <a:spcPct val="150000"/>
              </a:lnSpc>
              <a:buFont typeface="+mj-lt"/>
              <a:buAutoNum type="arabicPeriod" startAt="3"/>
            </a:pPr>
            <a:r>
              <a:rPr lang="zh-TW" altLang="en-US"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正式實驗</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40</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分</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2</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秒</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包括</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1201</a:t>
            </a:r>
            <a:r>
              <a:rPr lang="zh-TW" altLang="zh-TW" dirty="0">
                <a:latin typeface="Times New Roman" panose="02020603050405020304" pitchFamily="18" charset="0"/>
                <a:ea typeface="微軟正黑體" panose="020B0604030504040204" pitchFamily="34" charset="-120"/>
                <a:cs typeface="Times New Roman" panose="02020603050405020304" pitchFamily="18" charset="0"/>
              </a:rPr>
              <a:t>個刺激</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，不同於練習，不會在螢幕上呈現判斷是否正確。</a:t>
            </a:r>
          </a:p>
        </p:txBody>
      </p:sp>
    </p:spTree>
    <p:extLst>
      <p:ext uri="{BB962C8B-B14F-4D97-AF65-F5344CB8AC3E}">
        <p14:creationId xmlns:p14="http://schemas.microsoft.com/office/powerpoint/2010/main" val="926211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EC678615-F83B-4428-AD38-FBC066B05438}"/>
              </a:ext>
            </a:extLst>
          </p:cNvPr>
          <p:cNvSpPr txBox="1"/>
          <p:nvPr/>
        </p:nvSpPr>
        <p:spPr>
          <a:xfrm>
            <a:off x="0" y="0"/>
            <a:ext cx="1095172" cy="369332"/>
          </a:xfrm>
          <a:prstGeom prst="rect">
            <a:avLst/>
          </a:prstGeom>
          <a:noFill/>
        </p:spPr>
        <p:txBody>
          <a:bodyPr wrap="none" rtlCol="0">
            <a:spAutoFit/>
          </a:bodyPr>
          <a:lstStyle/>
          <a:p>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3. Results</a:t>
            </a:r>
            <a:endParaRPr lang="zh-TW" altLang="en-US"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矩形 1"/>
          <p:cNvSpPr/>
          <p:nvPr/>
        </p:nvSpPr>
        <p:spPr>
          <a:xfrm>
            <a:off x="2217078" y="576064"/>
            <a:ext cx="4464496" cy="369332"/>
          </a:xfrm>
          <a:prstGeom prst="rect">
            <a:avLst/>
          </a:prstGeom>
        </p:spPr>
        <p:txBody>
          <a:bodyPr wrap="square">
            <a:spAutoFit/>
          </a:bodyPr>
          <a:lstStyle/>
          <a:p>
            <a:r>
              <a:rPr lang="zh-TW" altLang="en-US" dirty="0">
                <a:latin typeface="微軟正黑體" panose="020B0604030504040204" pitchFamily="34" charset="-120"/>
                <a:ea typeface="微軟正黑體" panose="020B0604030504040204" pitchFamily="34" charset="-120"/>
              </a:rPr>
              <a:t>比較任務前後量表分數差異</a:t>
            </a:r>
          </a:p>
        </p:txBody>
      </p:sp>
      <p:pic>
        <p:nvPicPr>
          <p:cNvPr id="5" name="圖片 4"/>
          <p:cNvPicPr/>
          <p:nvPr/>
        </p:nvPicPr>
        <p:blipFill>
          <a:blip r:embed="rId3">
            <a:extLst>
              <a:ext uri="{28A0092B-C50C-407E-A947-70E740481C1C}">
                <a14:useLocalDpi xmlns:a14="http://schemas.microsoft.com/office/drawing/2010/main" val="0"/>
              </a:ext>
            </a:extLst>
          </a:blip>
          <a:stretch>
            <a:fillRect/>
          </a:stretch>
        </p:blipFill>
        <p:spPr>
          <a:xfrm>
            <a:off x="2109066" y="1131590"/>
            <a:ext cx="4680520" cy="3291830"/>
          </a:xfrm>
          <a:prstGeom prst="rect">
            <a:avLst/>
          </a:prstGeom>
        </p:spPr>
      </p:pic>
    </p:spTree>
    <p:extLst>
      <p:ext uri="{BB962C8B-B14F-4D97-AF65-F5344CB8AC3E}">
        <p14:creationId xmlns:p14="http://schemas.microsoft.com/office/powerpoint/2010/main" val="76257721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4632</TotalTime>
  <Words>1438</Words>
  <Application>Microsoft Office PowerPoint</Application>
  <PresentationFormat>如螢幕大小 (16:9)</PresentationFormat>
  <Paragraphs>76</Paragraphs>
  <Slides>12</Slides>
  <Notes>5</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未知的使用者</cp:lastModifiedBy>
  <cp:revision>41</cp:revision>
  <dcterms:created xsi:type="dcterms:W3CDTF">2020-10-06T06:01:06Z</dcterms:created>
  <dcterms:modified xsi:type="dcterms:W3CDTF">2020-11-09T06:00:31Z</dcterms:modified>
</cp:coreProperties>
</file>