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36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089-21D2-4671-8E9F-D02B2F5BE867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7498-981B-4816-840F-DACB296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12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這篇主要是在研究在各種緊急程度的交通狀況下，高度自動駕駛的過程</a:t>
            </a:r>
            <a:endParaRPr lang="en-US" altLang="zh-TW" dirty="0" smtClean="0"/>
          </a:p>
          <a:p>
            <a:r>
              <a:rPr lang="zh-TW" altLang="en-US" dirty="0" smtClean="0"/>
              <a:t>以及使用聽覺、視覺、觸覺的</a:t>
            </a:r>
            <a:r>
              <a:rPr lang="en-US" altLang="zh-TW" dirty="0" smtClean="0"/>
              <a:t>tor</a:t>
            </a:r>
            <a:r>
              <a:rPr lang="zh-TW" altLang="en-US" dirty="0" smtClean="0"/>
              <a:t>接管請求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56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男性聲音被認為是最緊急的聽覺訊息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其次是女性聲音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但其實差異不大 男性受測者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女性</a:t>
            </a:r>
            <a:r>
              <a:rPr lang="en-US" altLang="zh-TW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495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喇叭聲被認為是最煩人聽覺信息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97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蜂鳴率低的聲音最不緊急</a:t>
            </a:r>
            <a:endParaRPr lang="en-US" altLang="zh-TW" dirty="0" smtClean="0"/>
          </a:p>
          <a:p>
            <a:r>
              <a:rPr lang="zh-TW" altLang="en-US" dirty="0" smtClean="0"/>
              <a:t>蜂鳴率高的聲音是最緊急的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持續時間短不緊急</a:t>
            </a:r>
            <a:endParaRPr lang="en-US" altLang="zh-TW" dirty="0" smtClean="0"/>
          </a:p>
          <a:p>
            <a:r>
              <a:rPr lang="zh-TW" altLang="en-US" dirty="0" smtClean="0"/>
              <a:t>持續時間長較緊急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576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對於緊急程度最高的情況，交通事故、自動化失敗，聽覺，視覺和触覺的組合是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的首選類型。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對於緊急程度最低的情況，到達高速公路出口、改道，選擇聽覺消息作為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的首選類型。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對於中等緊急情況的道路施工，聽覺和触覺信息的組合是最有利的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8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聽覺是最優選的選項（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道路施工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 = 634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改道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 = 625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 = 604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其次是聽覺和視覺消息（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道路施工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 = 318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改道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：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 = 329;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 = 346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這三種情況（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改道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道路施工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）之間沒有明顯的區別，因為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手動模式切換為自動模式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表明事件已經結束。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66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中等收入國家（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1026-12,475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美元），高收入國家（大於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12,476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美元）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張圖上無法從收入中得到沒有可解釋的趨勢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喇叭鳴叫聲長緊迫性小，喇叭鳴叫聲短緊迫性高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7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dirty="0" smtClean="0"/>
              <a:t>1.</a:t>
            </a:r>
            <a:r>
              <a:rPr lang="zh-TW" altLang="en-US" sz="1400" dirty="0" smtClean="0"/>
              <a:t>在高度自動化駕駛中，允許駕駛員將手和腳從方向盤和踏板上移開，並且可以從事非駕駛任務，例如使用手機，看書或休息。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70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自動化無法應對的情況（按緊迫性增加的順序）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在第一種情況下，自動化可以提前很長時間發布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，從而使駕駛員有足夠的時間恢復手動控制，而在最後一種情況下，交通狀況突然發生變化，從而使駕駛員幾乎沒有時間接管汽車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18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高度自動化下顯示的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接管請求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視覺顯示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儀表板上提供有關車輛狀態的視覺信息（例如，速度，轉速）以及警告（溫度過高）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聽覺顯示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用於警告外部環境中的危險，例如停車時接近其他物體，或與其他車輛間格太近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觸覺顯示器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與視覺和聽覺顯示器相比，觸覺顯示器在汽車領域的使用率較低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震動觸覺顯示器可以以私人方式提供信息，缺點是與聽覺顯示器相比它們只能捕獲有限的信息，可能不適合發布多個警報。車道偏離警告系統，該系統通過振動方向盤來警告駕駛員。在高度自動化的模式下，駕駛員可能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手從方向盤上移開，應考慮為駕駛員提供振動的其他位置，例如座椅靠背，座椅底板或安全帶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多模式顯示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在嘈雜的環境中，多模式比單模式更能提醒駕駛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0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因為低信任可能造成不使用自動化，而高信任則可能導致對自動化的濫用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5.CrowdFlower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是一個平台，現在名稱為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r>
              <a:rPr lang="zh-TW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學術研究人員可以使用該平台訪問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線上貢獻者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Contributors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研究人員上傳任務，然後由 “貢獻者” 成任務，以換取少量的金錢獎勵。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7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問卷問題分六個部分</a:t>
            </a:r>
            <a:endParaRPr lang="en-US" altLang="zh-TW" sz="12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45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第四部分集中於視覺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。為受測者提供了以下插圖：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）儀表板上的綠色圖標；（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）擋風玻璃底部的燈帶；（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）帶綠色圖標的抬頭顯示器；（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）較亮的儀表板，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並以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的的李克特量表進行詢問，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表補同意，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表強烈同意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第五部分觸覺性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的問題。下圖四個振動位置，（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）靠背，（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）座椅，（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）安全帶和（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）方向盤。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的的李克特量表進行詢問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第六部分提出了五種不同緊急程度的接管方案：（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）施工，（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）高速公路出口，（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）變更車道，（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）自動化故障（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）前方有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交通事故</a:t>
            </a:r>
            <a:endParaRPr lang="en-US" altLang="zh-TW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對於每種情況，都要求受訪者使用哪種顯示器來接收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，並被告知自動化已準備好再次收回控制權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74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CrowdFlower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中，研究人員可以指定目標貢獻者所在的國家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地區。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2.CrowdFlower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貢獻者根據其以前的貢獻有多可靠，進一步分成各種性能類別。最高速第一級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11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在聽覺訊息之間觀察到很大的差異，語音訊息比抽象聲音更容易接受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女性和男性聲音是最優先的聽覺選擇，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而喇叭聲音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是最不好的聽覺選擇。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在視覺顯示中，帶有綠色圖標的抬頭顯示器得分最高，其次是儀表板上有綠色的的圖標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受測者不太喜歡較亮的儀表板，和擋風玻璃底部的燈條。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受測者對調查中顯示的所有四種觸覺信息表示相似的接受度。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7498-981B-4816-840F-DACB2965B5E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08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83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10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42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9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3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6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34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9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56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57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0339-2987-4ACE-8355-19785BDE3B9F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E371-66A8-472B-BE94-3B28B51CD6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9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wdflower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Take-over requests in highly </a:t>
            </a:r>
            <a:r>
              <a:rPr lang="en-US" altLang="zh-TW" sz="4000" b="1" dirty="0" smtClean="0"/>
              <a:t>automated </a:t>
            </a:r>
            <a:r>
              <a:rPr lang="en-US" altLang="zh-TW" sz="4000" b="1" dirty="0"/>
              <a:t>driving: </a:t>
            </a:r>
            <a:r>
              <a:rPr lang="en-US" altLang="zh-TW" sz="4000" b="1" dirty="0" smtClean="0"/>
              <a:t>A</a:t>
            </a:r>
            <a:r>
              <a:rPr lang="zh-TW" altLang="en-US" sz="4000" b="1" dirty="0" smtClean="0"/>
              <a:t> </a:t>
            </a:r>
            <a:r>
              <a:rPr lang="en-US" altLang="zh-TW" sz="4000" b="1" dirty="0" smtClean="0"/>
              <a:t>crowdsourcing </a:t>
            </a:r>
            <a:r>
              <a:rPr lang="en-US" altLang="zh-TW" sz="4000" b="1" dirty="0"/>
              <a:t>survey on </a:t>
            </a:r>
            <a:r>
              <a:rPr lang="en-US" altLang="zh-TW" sz="4000" b="1" dirty="0" smtClean="0"/>
              <a:t>auditory</a:t>
            </a:r>
            <a:r>
              <a:rPr lang="en-US" altLang="zh-TW" sz="4000" b="1" dirty="0"/>
              <a:t>, </a:t>
            </a:r>
            <a:r>
              <a:rPr lang="en-US" altLang="zh-TW" sz="4000" b="1" dirty="0" err="1"/>
              <a:t>vibrotactile</a:t>
            </a:r>
            <a:r>
              <a:rPr lang="en-US" altLang="zh-TW" sz="4000" b="1" dirty="0"/>
              <a:t>, and </a:t>
            </a:r>
            <a:r>
              <a:rPr lang="en-US" altLang="zh-TW" sz="4000" b="1" dirty="0" smtClean="0"/>
              <a:t>visual</a:t>
            </a:r>
            <a:r>
              <a:rPr lang="zh-TW" altLang="en-US" sz="4000" b="1" dirty="0" smtClean="0"/>
              <a:t> </a:t>
            </a:r>
            <a:r>
              <a:rPr lang="en-US" altLang="zh-TW" sz="4000" b="1" dirty="0" smtClean="0"/>
              <a:t>displays</a:t>
            </a:r>
            <a:endParaRPr lang="zh-TW" altLang="en-US" sz="4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P. </a:t>
            </a:r>
            <a:r>
              <a:rPr lang="en-US" altLang="zh-TW" dirty="0" err="1" smtClean="0"/>
              <a:t>Bazilinskyy</a:t>
            </a:r>
            <a:r>
              <a:rPr lang="en-US" altLang="zh-TW" dirty="0" smtClean="0"/>
              <a:t>, </a:t>
            </a:r>
            <a:r>
              <a:rPr lang="en-US" altLang="zh-TW" dirty="0"/>
              <a:t>S.M. </a:t>
            </a:r>
            <a:r>
              <a:rPr lang="en-US" altLang="zh-TW" dirty="0" err="1" smtClean="0"/>
              <a:t>Petermeijer</a:t>
            </a:r>
            <a:r>
              <a:rPr lang="en-US" altLang="zh-TW" dirty="0" smtClean="0"/>
              <a:t>, </a:t>
            </a:r>
            <a:r>
              <a:rPr lang="en-US" altLang="zh-TW" dirty="0"/>
              <a:t>V. </a:t>
            </a:r>
            <a:r>
              <a:rPr lang="en-US" altLang="zh-TW" dirty="0" err="1" smtClean="0"/>
              <a:t>Petrovych</a:t>
            </a:r>
            <a:r>
              <a:rPr lang="en-US" altLang="zh-TW" dirty="0" smtClean="0"/>
              <a:t>, </a:t>
            </a:r>
            <a:r>
              <a:rPr lang="en-US" altLang="zh-TW" dirty="0"/>
              <a:t>D. </a:t>
            </a:r>
            <a:r>
              <a:rPr lang="en-US" altLang="zh-TW" dirty="0" err="1" smtClean="0"/>
              <a:t>Dodou</a:t>
            </a:r>
            <a:r>
              <a:rPr lang="en-US" altLang="zh-TW" dirty="0" smtClean="0"/>
              <a:t>, </a:t>
            </a:r>
            <a:r>
              <a:rPr lang="en-US" altLang="zh-TW" dirty="0"/>
              <a:t>J.C.F. de Winter </a:t>
            </a:r>
            <a:endParaRPr lang="en-US" altLang="zh-TW" dirty="0" smtClean="0"/>
          </a:p>
          <a:p>
            <a:r>
              <a:rPr lang="en-US" altLang="zh-TW" dirty="0"/>
              <a:t>Transportation Research Part F 56 (2018) 82–98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8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3.1 </a:t>
            </a:r>
            <a:r>
              <a:rPr lang="en-US" altLang="zh-TW" b="1" dirty="0"/>
              <a:t>Number of respondents and respondent </a:t>
            </a:r>
            <a:r>
              <a:rPr lang="en-US" altLang="zh-TW" b="1" dirty="0" smtClean="0"/>
              <a:t>satisfaction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本研究共調查了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名受測者。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14:01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4:49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GMT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）之間收集的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（非常不滿意）到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（非常滿意）的總體評分為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受測者平均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完成問卷（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11.1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median=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9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3.2Data filtering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閱讀說明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的受測者（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18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）和表示未滿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且未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遵守調查說明的回答者（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5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）被排除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在外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了在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Q25-Q29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中選擇了錯誤的聽覺聲音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的受測者（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en-US" altLang="zh-TW" sz="8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Q25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204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en-US" altLang="zh-TW" sz="8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Q26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281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en-US" altLang="zh-TW" sz="8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Q27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513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en-US" altLang="zh-TW" sz="8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Q28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597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en-US" altLang="zh-TW" sz="80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Q29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508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個沒有被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CrowdFlower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國家認可的受測者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排除了 “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我不想回答”或“我聽不清楚錄音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 ，及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未報告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年齡的受測者（</a:t>
            </a:r>
            <a:r>
              <a:rPr lang="en-US" altLang="zh-TW" sz="8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711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排除“認為哪一年您的居住國中大多數汽車將能夠全自動駕駛？”回答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之前（</a:t>
            </a:r>
            <a:r>
              <a:rPr lang="en-US" altLang="zh-TW" sz="8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 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35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刪除了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1308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個調查，剩下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1692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個完成的調查需要進一步分析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1371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3.3 </a:t>
            </a:r>
            <a:r>
              <a:rPr lang="en-US" altLang="zh-TW" b="1" dirty="0"/>
              <a:t>Sample characteristics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樣本的平均年齡為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32.9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10.4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摩托車駕照的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平均年齡為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3.8; 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1692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位受測者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位受測者是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男性，而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國家。受測者人數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最多的國家是印度（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169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），西班牙（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83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），美國（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1692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名受測者中，有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565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名位於中等收入國家（人均國民總收入：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1026-12,475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美元），有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1127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名位於高收入國家（人均國民總收入：大於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12,476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(The World Bank, 2016)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5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3.4 </a:t>
            </a:r>
            <a:r>
              <a:rPr lang="en-US" altLang="zh-TW" b="1" dirty="0"/>
              <a:t>Respondents’ opinion on auditory, visual, and </a:t>
            </a:r>
            <a:r>
              <a:rPr lang="en-US" altLang="zh-TW" b="1" dirty="0" err="1"/>
              <a:t>vibrotactile</a:t>
            </a:r>
            <a:r>
              <a:rPr lang="en-US" altLang="zh-TW" b="1" dirty="0"/>
              <a:t> TORs in highly automated driving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中等收入國家和高收入國家的受測者（</a:t>
            </a:r>
            <a:r>
              <a:rPr lang="en-US" altLang="zh-TW" sz="2000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565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1127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），對特定的聽覺、視覺或觸覺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感受強烈度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12" y="2877964"/>
            <a:ext cx="7437776" cy="375955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632200" y="3022600"/>
            <a:ext cx="1143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46500" y="3268836"/>
            <a:ext cx="1143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946400" y="4298950"/>
            <a:ext cx="1143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746375" y="4797603"/>
            <a:ext cx="1143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3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3.4 Respondents’ opinion on auditory, visual, and </a:t>
            </a:r>
            <a:r>
              <a:rPr lang="en-US" altLang="zh-TW" b="1" dirty="0" err="1" smtClean="0"/>
              <a:t>vibrotactile</a:t>
            </a:r>
            <a:r>
              <a:rPr lang="en-US" altLang="zh-TW" b="1" dirty="0" smtClean="0"/>
              <a:t> TORs in highly automated driving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聽覺上，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將特定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聽覺訊息選擇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煩人的受測者比例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0" y="2955664"/>
            <a:ext cx="7785911" cy="39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3.4 Respondents’ opinion on auditory, visual, and </a:t>
            </a:r>
            <a:r>
              <a:rPr lang="en-US" altLang="zh-TW" b="1" dirty="0" err="1" smtClean="0"/>
              <a:t>vibrotactile</a:t>
            </a:r>
            <a:r>
              <a:rPr lang="en-US" altLang="zh-TW" b="1" dirty="0" smtClean="0"/>
              <a:t> TORs in highly automated driving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Beep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聲作為蜂鳴率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函數緊急程度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緊急度與蜂鳴率之間存在著線性相關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（</a:t>
            </a:r>
            <a:r>
              <a:rPr lang="en-US" altLang="zh-TW" sz="20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 = .999;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0.66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4" y="2511036"/>
            <a:ext cx="4782217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3.5 </a:t>
            </a:r>
            <a:r>
              <a:rPr lang="en-US" altLang="zh-TW" b="1" dirty="0"/>
              <a:t>Respondents’ opinion on TORs as a function of the level of urgency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在五個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景中，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對受測者的比例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緊急程度高→聽、視、觸覺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緊急程度低→聽覺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緊急程度中→聽、觸覺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552" y="2376011"/>
            <a:ext cx="6342327" cy="42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3.5 Respondents’ opinion on TORs as a function of the level of urgency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針對改道、道路施工、交通事故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從手動模式切換為自動模式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對於他們希望接收的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消息的類型意見受測者的比例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聽覺是最優選的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其次是聽覺和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6" y="2851719"/>
            <a:ext cx="5582548" cy="38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3.6 </a:t>
            </a:r>
            <a:r>
              <a:rPr lang="en-US" altLang="zh-TW" b="1" dirty="0"/>
              <a:t>National comparisons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國家收入與喇叭鳴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之間的關係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89" y="2525994"/>
            <a:ext cx="7876822" cy="41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4.Conclusions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）高緊急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情況，多模式警告是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最佳的選擇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）在提供的五種聲音中，口頭信息比抽象聲音更受人們接受，且女性的聲音比男性的聲音更可被接受。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）以嗶聲表示的消息，脈衝間隔較短的嗶聲被認為更緊急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）低緊急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，及確認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系統已準備好從手動模式切換回自動模式，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聽覺顯示是最佳的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收入水平的國家之間的行為並無明顯差異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0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1.1Introduction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Flemisch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et al., 2006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被定義為一種既可以縱向控制又可以橫向控制的技術，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並且駕駛員不再需要對汽車進行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監控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(Gasser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Westhoff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2012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自動化在給定的交通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狀況條件下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達到其運行極限時，自動化會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發出接管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請求（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TOR, Take-over requests)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要求駕駛員收回對車輛的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控制權</a:t>
            </a:r>
            <a:r>
              <a:rPr lang="da-DK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(Gasser &amp; Westhoff, 2012; Hoeger et al., 2011</a:t>
            </a:r>
            <a:r>
              <a:rPr lang="da-DK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1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1.1Introduction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自動化無法應對的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自動駕駛汽車在到達駕駛目標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高速公路出口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駕駛汽車正在接近慢速行駛的汽車，因此必須更改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車道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前方道路上正在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進行施工，且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至少一條車道是封閉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自動駕駛故障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自動駕駛汽車前發生了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4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1.2 </a:t>
            </a:r>
            <a:r>
              <a:rPr lang="en-US" altLang="zh-TW" b="1" dirty="0"/>
              <a:t>Displays for take-over requests in highly automated driving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板上提供有關車輛狀態的視覺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信息以及警告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警告外部環境中的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危險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觸覺顯示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與視覺和聽覺顯示器相比，觸覺顯示器在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汽車的使用率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多模式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聽覺、視覺和觸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顯示器可以組合成多模式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顯示器。多模式與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單模式顯示相比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，提高了警告和緊迫性效果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Politis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Brewster, and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Pollick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, 2014, 2015a, 2015b)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2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1.3 </a:t>
            </a:r>
            <a:r>
              <a:rPr lang="en-US" altLang="zh-TW" b="1" dirty="0"/>
              <a:t>Aim of the paper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本研究的目的是研究在各種緊急程度的交通情況下，高度自動駕駛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自動化和自我報告的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駕駛違規信任相關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自動化駕駛過程中，女性聲音比男性聲音更受男性的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Bazilinskyy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De Winter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2015)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道路駕駛安全的因素，調查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了收入水平不同的國家之間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是否一致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(World Health Organization, 2015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調查使用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CrowdFlower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2.1Methods- </a:t>
            </a:r>
            <a:r>
              <a:rPr lang="en-US" altLang="zh-TW" b="1" dirty="0"/>
              <a:t>Survey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CrowdFlower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www.crowdflower.com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）進行了包含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個問題的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告知調查將花費大約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高度自動駕駛被定義為“自動駕駛汽車既控制速度又控制轉向。駕駛員無需注視道路。如果自動化無法處理情況，它將提出接管請求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，要求駕駛員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必須接管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並且他們必須年滿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歲才能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06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2.2 </a:t>
            </a:r>
            <a:r>
              <a:rPr lang="en-US" altLang="zh-TW" b="1" dirty="0"/>
              <a:t>Survey structure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8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受測者的年齡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性別、獲得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駕駛汽車或摩托車執照的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駕駛習慣和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行為等一般性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Q2-15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風格（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Q9–Q15)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 Winter (2013)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行為問卷（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DBQ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）違規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8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的信任（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Q16-Q24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)(Merritt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8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Heimbaugh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sz="8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LaChapell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and Lee 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en-US" altLang="zh-TW" sz="8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8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問題（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Q25–Q46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），聽覺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MP3</a:t>
            </a: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文件的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2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2.2 Survey structure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第四部分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Q47–Q52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）集中於視覺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第五部分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Q53-Q57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）關於觸覺性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第六部分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Q58-Q65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）提出了五種不同緊急程度的接管方案。對於每種情況，都要求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使用哪種顯示器來接收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，並被告知自動化已準備好再次收回控制權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Q66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）哪一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年大多數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汽車能夠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在其居住國完全自動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Q67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）受測者提供建議，幫助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工程師製造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安全、愉悅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的自動駕駛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01" y="835962"/>
            <a:ext cx="6393499" cy="17094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3" y="5334099"/>
            <a:ext cx="4123255" cy="12854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21" y="5260206"/>
            <a:ext cx="4025486" cy="15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2.3Configuration </a:t>
            </a:r>
            <a:r>
              <a:rPr lang="en-US" altLang="zh-TW" b="1" dirty="0"/>
              <a:t>of CrowdFlower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允許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所有國家的貢獻者參與調查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Highest speed–Level 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貢獻者。這種經驗水平佔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CrowdFlower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已完成工作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CrowdFlower, 2015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每位受測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$ 0.20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USD)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我們收集了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個調查，總費用為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$ 798.00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9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2088</Words>
  <Application>Microsoft Office PowerPoint</Application>
  <PresentationFormat>寬螢幕</PresentationFormat>
  <Paragraphs>152</Paragraphs>
  <Slides>19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Office 佈景主題</vt:lpstr>
      <vt:lpstr>Take-over requests in highly automated driving: A crowdsourcing survey on auditory, vibrotactile, and visual displays</vt:lpstr>
      <vt:lpstr>1.1Introduction</vt:lpstr>
      <vt:lpstr>1.1Introduction</vt:lpstr>
      <vt:lpstr>1.2 Displays for take-over requests in highly automated driving</vt:lpstr>
      <vt:lpstr>1.3 Aim of the paper</vt:lpstr>
      <vt:lpstr>2.1Methods- Survey</vt:lpstr>
      <vt:lpstr>2.2 Survey structure</vt:lpstr>
      <vt:lpstr>2.2 Survey structure</vt:lpstr>
      <vt:lpstr>2.3Configuration of CrowdFlower</vt:lpstr>
      <vt:lpstr>3.1 Number of respondents and respondent satisfaction</vt:lpstr>
      <vt:lpstr>3.2Data filtering</vt:lpstr>
      <vt:lpstr>3.3 Sample characteristics</vt:lpstr>
      <vt:lpstr>3.4 Respondents’ opinion on auditory, visual, and vibrotactile TORs in highly automated driving</vt:lpstr>
      <vt:lpstr>3.4 Respondents’ opinion on auditory, visual, and vibrotactile TORs in highly automated driving</vt:lpstr>
      <vt:lpstr>3.4 Respondents’ opinion on auditory, visual, and vibrotactile TORs in highly automated driving</vt:lpstr>
      <vt:lpstr>3.5 Respondents’ opinion on TORs as a function of the level of urgency</vt:lpstr>
      <vt:lpstr>3.5 Respondents’ opinion on TORs as a function of the level of urgency</vt:lpstr>
      <vt:lpstr>3.6 National comparisons</vt:lpstr>
      <vt:lpstr>4.Conclusions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Take-over requests in highly automated driving: A crowdsourcing survey on uditory, vibrotactile, and visual displays</dc:title>
  <dc:creator>彭詩芸</dc:creator>
  <cp:lastModifiedBy>彭詩芸</cp:lastModifiedBy>
  <cp:revision>35</cp:revision>
  <dcterms:created xsi:type="dcterms:W3CDTF">2019-10-03T12:27:32Z</dcterms:created>
  <dcterms:modified xsi:type="dcterms:W3CDTF">2019-10-07T06:01:06Z</dcterms:modified>
</cp:coreProperties>
</file>