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44" r:id="rId4"/>
    <p:sldMasterId id="2147483768" r:id="rId5"/>
    <p:sldMasterId id="2147483780" r:id="rId6"/>
    <p:sldMasterId id="2147483792" r:id="rId7"/>
    <p:sldMasterId id="2147483804" r:id="rId8"/>
  </p:sldMasterIdLst>
  <p:notesMasterIdLst>
    <p:notesMasterId r:id="rId24"/>
  </p:notesMasterIdLst>
  <p:sldIdLst>
    <p:sldId id="256" r:id="rId9"/>
    <p:sldId id="264" r:id="rId10"/>
    <p:sldId id="302" r:id="rId11"/>
    <p:sldId id="303" r:id="rId12"/>
    <p:sldId id="304" r:id="rId13"/>
    <p:sldId id="296" r:id="rId14"/>
    <p:sldId id="309" r:id="rId15"/>
    <p:sldId id="306" r:id="rId16"/>
    <p:sldId id="307" r:id="rId17"/>
    <p:sldId id="301" r:id="rId18"/>
    <p:sldId id="278" r:id="rId19"/>
    <p:sldId id="279" r:id="rId20"/>
    <p:sldId id="280" r:id="rId21"/>
    <p:sldId id="310" r:id="rId22"/>
    <p:sldId id="295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8527" autoAdjust="0"/>
  </p:normalViewPr>
  <p:slideViewPr>
    <p:cSldViewPr>
      <p:cViewPr varScale="1">
        <p:scale>
          <a:sx n="66" d="100"/>
          <a:sy n="66" d="100"/>
        </p:scale>
        <p:origin x="-516" y="-108"/>
      </p:cViewPr>
      <p:guideLst>
        <p:guide orient="horz" pos="799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D0FDA-5CF8-4BB7-B374-B28C138A4E06}" type="datetimeFigureOut">
              <a:rPr lang="zh-CN" altLang="en-US" smtClean="0"/>
              <a:t>2015/3/4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F208D-7B29-44B5-96E9-9A2F8E240D9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961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zh-CN" altLang="en-US" smtClean="0"/>
          </a:p>
        </p:txBody>
      </p:sp>
      <p:sp>
        <p:nvSpPr>
          <p:cNvPr id="1208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E74D334D-DB2D-4218-B371-5566A6A6D125}" type="slidenum">
              <a:rPr lang="en-US" altLang="zh-CN">
                <a:solidFill>
                  <a:prstClr val="black"/>
                </a:solidFill>
                <a:latin typeface="Calibri" pitchFamily="34" charset="0"/>
              </a:rPr>
              <a:pPr eaLnBrk="1" hangingPunct="1"/>
              <a:t>1</a:t>
            </a:fld>
            <a:endParaRPr lang="en-US" altLang="zh-CN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zh-CN" altLang="en-US" smtClean="0"/>
          </a:p>
        </p:txBody>
      </p:sp>
      <p:sp>
        <p:nvSpPr>
          <p:cNvPr id="1218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99535002-7937-4544-9553-C32BC7CF2B2E}" type="slidenum">
              <a:rPr lang="en-US" altLang="zh-CN">
                <a:solidFill>
                  <a:prstClr val="black"/>
                </a:solidFill>
                <a:latin typeface="Calibri" pitchFamily="34" charset="0"/>
              </a:rPr>
              <a:pPr eaLnBrk="1" hangingPunct="1"/>
              <a:t>2</a:t>
            </a:fld>
            <a:endParaRPr lang="en-US" altLang="zh-CN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CN" altLang="en-US" dirty="0" smtClean="0"/>
          </a:p>
        </p:txBody>
      </p:sp>
      <p:sp>
        <p:nvSpPr>
          <p:cNvPr id="983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fld id="{55EA4C12-EE11-475A-8ED5-AA857541921B}" type="slidenum">
              <a:rPr lang="en-US" altLang="zh-CN" sz="1200">
                <a:latin typeface="Calibri" pitchFamily="34" charset="0"/>
                <a:ea typeface="宋体" pitchFamily="2" charset="-122"/>
              </a:rPr>
              <a:pPr eaLnBrk="1" hangingPunct="1"/>
              <a:t>3</a:t>
            </a:fld>
            <a:endParaRPr lang="en-US" altLang="zh-CN" sz="1200" dirty="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CN" altLang="en-US" smtClean="0"/>
          </a:p>
        </p:txBody>
      </p:sp>
      <p:sp>
        <p:nvSpPr>
          <p:cNvPr id="1228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3FA868DD-2170-40B7-9180-E549E6EDB593}" type="slidenum">
              <a:rPr lang="en-US" altLang="zh-CN">
                <a:solidFill>
                  <a:prstClr val="black"/>
                </a:solidFill>
                <a:latin typeface="Calibri" pitchFamily="34" charset="0"/>
              </a:rPr>
              <a:pPr eaLnBrk="1" hangingPunct="1"/>
              <a:t>8</a:t>
            </a:fld>
            <a:endParaRPr lang="en-US" altLang="zh-CN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F208D-7B29-44B5-96E9-9A2F8E240D98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2982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352AFF4-6682-4EEC-BF4E-8FB0AB89957F}" type="slidenum">
              <a:rPr kumimoji="1" lang="en-US" altLang="zh-CN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kumimoji="1" lang="en-US" altLang="zh-CN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altLang="zh-CN" dirty="0" smtClean="0">
                <a:latin typeface="Times New Roman" pitchFamily="18" charset="0"/>
              </a:rPr>
              <a:t>Therefore, we decided to first figure out  Who we are.</a:t>
            </a:r>
          </a:p>
          <a:p>
            <a:pPr eaLnBrk="1" hangingPunct="1"/>
            <a:r>
              <a:rPr kumimoji="0" lang="en-US" altLang="zh-CN" dirty="0" smtClean="0">
                <a:latin typeface="Times New Roman" pitchFamily="18" charset="0"/>
              </a:rPr>
              <a:t>After a series of discussion in the management team, we have defined our mission:</a:t>
            </a:r>
          </a:p>
          <a:p>
            <a:pPr eaLnBrk="1" hangingPunct="1"/>
            <a:r>
              <a:rPr kumimoji="0" lang="en-US" altLang="zh-CN" dirty="0" smtClean="0">
                <a:latin typeface="Times New Roman" pitchFamily="18" charset="0"/>
              </a:rPr>
              <a:t>To create maximum and sustainable value, at this stage, we must invest in the long-term and equip ourselves.</a:t>
            </a:r>
          </a:p>
          <a:p>
            <a:pPr eaLnBrk="1" hangingPunct="1"/>
            <a:r>
              <a:rPr kumimoji="0" lang="en-US" altLang="zh-CN" dirty="0" smtClean="0">
                <a:latin typeface="Times New Roman" pitchFamily="18" charset="0"/>
              </a:rPr>
              <a:t>Expertise: to be good at what we do, either making shoes or training business leaders. It is the ability to deliver our mission.</a:t>
            </a:r>
          </a:p>
          <a:p>
            <a:pPr eaLnBrk="1" hangingPunct="1"/>
            <a:r>
              <a:rPr kumimoji="0" lang="en-US" altLang="zh-CN" dirty="0" smtClean="0">
                <a:latin typeface="Times New Roman" pitchFamily="18" charset="0"/>
              </a:rPr>
              <a:t>Passion: to believe in and love what we do. </a:t>
            </a:r>
          </a:p>
          <a:p>
            <a:pPr eaLnBrk="1" hangingPunct="1"/>
            <a:r>
              <a:rPr kumimoji="0" lang="en-US" altLang="zh-CN" dirty="0" smtClean="0">
                <a:latin typeface="Times New Roman" pitchFamily="18" charset="0"/>
              </a:rPr>
              <a:t>Respect and trust: With the amount of people we have, if we can cultivate respect and trust across all levels, it will be a critical competitive advantage.</a:t>
            </a:r>
          </a:p>
          <a:p>
            <a:pPr eaLnBrk="1" hangingPunct="1"/>
            <a:r>
              <a:rPr kumimoji="0" lang="en-US" altLang="zh-CN" dirty="0" smtClean="0">
                <a:latin typeface="Times New Roman" pitchFamily="18" charset="0"/>
              </a:rPr>
              <a:t>To boil this down to a single goal statement for the next 3 to 5 years: to become a world-class lean manufacturer. When we get there, that marks the maturity of the organization. </a:t>
            </a:r>
          </a:p>
          <a:p>
            <a:pPr eaLnBrk="1" hangingPunct="1"/>
            <a:endParaRPr kumimoji="0" lang="en-US" altLang="zh-CN" dirty="0" smtClean="0">
              <a:latin typeface="Times New Roman" pitchFamily="18" charset="0"/>
            </a:endParaRPr>
          </a:p>
          <a:p>
            <a:pPr eaLnBrk="1" hangingPunct="1"/>
            <a:endParaRPr kumimoji="0" lang="en-US" altLang="zh-CN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zh-CN" altLang="en-US" smtClean="0"/>
          </a:p>
        </p:txBody>
      </p:sp>
      <p:sp>
        <p:nvSpPr>
          <p:cNvPr id="1228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7D367F40-CC16-40BB-8878-0C11F3541132}" type="slidenum">
              <a:rPr lang="en-US" altLang="zh-CN">
                <a:solidFill>
                  <a:prstClr val="black"/>
                </a:solidFill>
                <a:latin typeface="Calibri" pitchFamily="34" charset="0"/>
              </a:rPr>
              <a:pPr eaLnBrk="1" hangingPunct="1"/>
              <a:t>14</a:t>
            </a:fld>
            <a:endParaRPr lang="en-US" altLang="zh-CN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zh-CN" altLang="en-US" smtClean="0"/>
          </a:p>
        </p:txBody>
      </p:sp>
      <p:sp>
        <p:nvSpPr>
          <p:cNvPr id="156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F44BE993-CF4D-4BB4-A3FB-296C5873E092}" type="slidenum">
              <a:rPr lang="en-US" altLang="zh-CN">
                <a:solidFill>
                  <a:prstClr val="black"/>
                </a:solidFill>
                <a:latin typeface="Calibri" pitchFamily="34" charset="0"/>
              </a:rPr>
              <a:pPr eaLnBrk="1" hangingPunct="1"/>
              <a:t>15</a:t>
            </a:fld>
            <a:endParaRPr lang="en-US" altLang="zh-CN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70BBD-9891-4F32-B60A-BD2C1EE7CFF7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7DA5E-0AD4-43E1-A6EE-0D54C35108B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1669578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及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23EEB-79B6-4605-A2D8-2462CF4EC79A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38174-2D9A-4C0F-9B41-63E2FB063C7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3969960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片段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9415E-74B9-479E-BC6F-BF54D3CFA89E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84B8E-44DD-4DF3-9D2A-3F91467B1A4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5811896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7CED0-DB4A-4DB3-ABE9-4EC034D57CE3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31F11-C063-45D6-839B-EDDD3DC6403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6066972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对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E0E71-C16C-4A32-A83D-8BCA51BD12FE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17504-6B4C-4BA2-B577-EBBA919EE5A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8464821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5633-11CE-4036-9CFA-28551E2D5D83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3818-FBD2-4326-B9AE-BB55A7DB361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7650966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52B49-A227-4F9D-9350-59FC4D33E7A7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1DF1-3FA9-4893-8705-6E80E528323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5306810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带提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76BBA-4E3E-46BF-AFBC-9C5762145E65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22C59-35F3-45CB-A2A7-516E539B751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8067127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带题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A50C6-0E61-4902-976A-8FD359C5A32A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9A5FC-209E-417E-997A-76877DA85EC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8247182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B93F2-CAAF-490F-B0C9-2B3B1FC55A50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5664D-ACD4-4641-901E-0EB73A4D8E9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9892637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662F-F8C4-4193-B439-B9C2733AB268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37C94-88B2-4319-8B1B-A59169C480B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5867673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 按一下以編輯母片子標題樣式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CA191-8246-4389-9CAC-71435D3C807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2015/3/4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C20DC-D7DB-4F2D-AEE7-D1BAFFE4F3B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8690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12F51-2643-4D2C-A474-FC27AC651538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2015/3/4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7FA97-E93F-4135-AD4D-E8527F66BC6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294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42284-8C57-4FEB-88A4-A6C78A1F18B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2015/3/4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35D5-CA9B-429C-A00C-BAF70EBBDC8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8761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C908-6631-41AB-9251-6BA2BE60D6B3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2015/3/4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A26E0-37D7-4459-9FEB-6CD235D8F7B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7807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4C2A4-D4C0-4485-9700-34A26C7258A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2015/3/4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1A522-B97E-43FF-BA6C-F90C8E35E8F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14395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C888F-505B-46CE-A059-DB9AF560105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2015/3/4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FE7E5-A0A4-4DB7-9460-A04EFF5A546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8189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11E73-9C47-41B2-88C6-AE78161C92D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2015/3/4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E2EE4-8E53-4A78-8E37-FE4E4FAE0E6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1451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F49C7-144E-47E4-A810-BAEF35823B5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2015/3/4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8C359-F7BF-4862-8839-6B6345679FF8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5765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5DE58-893D-435F-8921-8A1F147AB9D8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2015/3/4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6B0B3-1ACA-4FD5-8972-CFC97BF8874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6570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1A8E8-638C-4D2D-9860-E7F1D08DAA0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2015/3/4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11D11-AE4F-424F-B50D-0E344057638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4625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694E0-5317-4937-9BD7-54197C48A57F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2015/3/4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90F0C-9626-4122-B97D-4958D1846C78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1247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05963-E22E-4F7F-BC00-90CE472CBBD0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987D3-B864-4A2C-9548-887AABDEEA7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1360661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及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6ED14-D22A-4DCE-AB51-98884DF35EAE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C534A-69E9-48B9-BA04-7E24D61A2F3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527005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片段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9E3A2-9649-4039-B097-EA3319C1DF81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C5EA4-7AD6-4FD4-B463-526AF87D02F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4102974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20A70-5931-46C1-89F8-A4AB9087BEAD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2D992-0455-412B-BDE8-4027ECEBE90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5180411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对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A9730-1438-481A-91E5-763F7AFCE3EA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2912-9ADF-463E-B413-733FE082126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2310990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0BDC4-A004-4DAA-B728-81C84AE68E7E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9A519-873E-4DAC-8C65-B77299710F6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9653931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3832-61A8-4DE9-A2D2-3C61830E9488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4EB41-3AD2-4E2E-87D7-57455C229A5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0614686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带提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D087B-6186-405A-A80D-D91473B5E0FF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A113-6C3B-46C6-867C-BA5E5436272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5085697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带题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A9C9F-D6BC-4246-8405-8869503E8177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3FE73-97E6-4FA3-A0A8-8D5A9A1DBDC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2372702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66E02-6139-4418-8A5C-1A39BACE5225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D03DC-5FB4-4E39-A087-253C2C95391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2874526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790DE-AAE5-4FCD-81A8-DD55DBAEFBD2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6C8A-FFFC-4293-B851-BE1152DA4F9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9456129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 按一下以編輯母片子標題樣式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332E9-6A8B-4F4C-BA4B-D3896A5D9970}" type="datetimeFigureOut">
              <a:rPr lang="zh-TW" altLang="en-US"/>
              <a:pPr>
                <a:defRPr/>
              </a:pPr>
              <a:t>2015/3/4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9922-F14D-4F3C-823F-BF258E865294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300111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002B3-9E80-4598-9278-CBE2D1D1B0FB}" type="datetimeFigureOut">
              <a:rPr lang="zh-TW" altLang="en-US"/>
              <a:pPr>
                <a:defRPr/>
              </a:pPr>
              <a:t>2015/3/4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91A8E-1DBF-40EE-988B-296182BC846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776952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D7D1A-1EF5-4B6D-95FB-2009E7B783A4}" type="datetimeFigureOut">
              <a:rPr lang="zh-TW" altLang="en-US"/>
              <a:pPr>
                <a:defRPr/>
              </a:pPr>
              <a:t>2015/3/4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21FCF-DEAE-4A49-B0C3-5FBCC450428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801640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154D7-3AC7-4781-A962-00350B5BF7EC}" type="datetimeFigureOut">
              <a:rPr lang="zh-TW" altLang="en-US"/>
              <a:pPr>
                <a:defRPr/>
              </a:pPr>
              <a:t>2015/3/4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59BCE-1A4C-4703-AA72-9890B9734874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065800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BCFC8-CBA0-4110-9DD3-9442727B97E3}" type="datetimeFigureOut">
              <a:rPr lang="zh-TW" altLang="en-US"/>
              <a:pPr>
                <a:defRPr/>
              </a:pPr>
              <a:t>2015/3/4</a:t>
            </a:fld>
            <a:endParaRPr lang="zh-TW" altLang="en-US" dirty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50F9-C882-4F9E-860B-EB67E798865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02546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2015/3/4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823BA-0DBE-4FC1-9CF2-F69DB517A8E4}" type="datetimeFigureOut">
              <a:rPr lang="zh-TW" altLang="en-US"/>
              <a:pPr>
                <a:defRPr/>
              </a:pPr>
              <a:t>2015/3/4</a:t>
            </a:fld>
            <a:endParaRPr lang="zh-TW" altLang="en-US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CB014-3707-43BC-84D3-E457E98ED96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987929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DFE20-2FE8-49B1-BBBA-4CA56CBAFD17}" type="datetimeFigureOut">
              <a:rPr lang="zh-TW" altLang="en-US"/>
              <a:pPr>
                <a:defRPr/>
              </a:pPr>
              <a:t>2015/3/4</a:t>
            </a:fld>
            <a:endParaRPr lang="zh-TW" altLang="en-US" dirty="0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F9491-A316-4D38-9D2D-1F3DA7849C7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528121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C3EF4-4EDC-4F41-BF0E-8ED2AC655EAE}" type="datetimeFigureOut">
              <a:rPr lang="zh-TW" altLang="en-US"/>
              <a:pPr>
                <a:defRPr/>
              </a:pPr>
              <a:t>2015/3/4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94BE1-C44E-4D6F-8A24-93DDBA0A0D0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621688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A777-E2BB-4D89-AA6F-43DC91ADB0CF}" type="datetimeFigureOut">
              <a:rPr lang="zh-TW" altLang="en-US"/>
              <a:pPr>
                <a:defRPr/>
              </a:pPr>
              <a:t>2015/3/4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62EA3-BAE3-4AB1-AC88-F00B26F9C92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87222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5F735-315F-4111-A398-DA201382105E}" type="datetimeFigureOut">
              <a:rPr lang="zh-TW" altLang="en-US"/>
              <a:pPr>
                <a:defRPr/>
              </a:pPr>
              <a:t>2015/3/4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25ECF-87E5-44AC-AB24-075A1A3226D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1284402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DF22C-AFB1-47C8-9E44-B2A50E5A0C2E}" type="datetimeFigureOut">
              <a:rPr lang="zh-TW" altLang="en-US"/>
              <a:pPr>
                <a:defRPr/>
              </a:pPr>
              <a:t>2015/3/4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45CD3-6162-4A20-9CC6-C535BA33F6A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130044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B279-5455-4A5E-B18E-6032517EFF04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3C8BD-577B-47B6-B77B-D8B211D451A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577439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及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B27A9-CAC0-471B-A4CA-8F2547DA4C0E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350BF-7877-436C-862D-3327E1C4E82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676411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片段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2A454-EC04-4C22-B8C1-ACA8F651DD30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81DF5-1D12-4044-A0E0-A1C7B1FFDAE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475747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8FDDF-F47B-4645-95AF-7DBAE2DB1203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FA30E-F2A3-4B15-96B9-B238765AF5A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1221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2015/3/4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对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86440-79B5-4FEC-BA90-76AAA7D65618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9FDD2-B046-4E11-8695-F497A76A31E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448675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5D0A8-E8F9-4A0E-9765-F83C9714B3FD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D0BE-A881-4C42-8D1E-E21A57CD8AA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3196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DD25A-8D2C-48D7-A22F-42572838A500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0B7BA-8916-4975-87E8-712660A0B74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147231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带提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091BA-C225-45AB-ADF0-D56644A9B3E4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B12BD-8FAA-4123-9B34-C9F1B4880FA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557002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带题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5DEF7-A5C5-40C0-B8BC-798F76BA1103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185F5-A0F2-408F-8F1D-097817FD9CE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291439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0406B-5A13-45C1-A788-1BC0CE7672B6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183DF-F4F0-4244-9DE9-EC2F25F2F87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41810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1DF21-7F3D-42BA-AABD-18218561EEE9}" type="datetimeFigureOut">
              <a:rPr lang="en-US" altLang="zh-CN"/>
              <a:pPr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F3B8A-0C8A-4A5F-9BC6-1F9589EE363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670139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 按一下以編輯母片子標題樣式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05589-44DC-4045-9FF8-5E412E9E2567}" type="datetimeFigureOut">
              <a:rPr lang="zh-TW" altLang="en-US"/>
              <a:pPr>
                <a:defRPr/>
              </a:pPr>
              <a:t>2015/3/4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BB39C-C431-4BFA-A836-9E8EDEE8EB7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2697994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1948C-E91B-4F85-9AD7-7355CDE59398}" type="datetimeFigureOut">
              <a:rPr lang="zh-TW" altLang="en-US"/>
              <a:pPr>
                <a:defRPr/>
              </a:pPr>
              <a:t>2015/3/4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C7AB1-4CED-4F4F-95B5-898F46998D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1616558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5D00A-E296-47D5-BF05-D4A5ACF2EFBE}" type="datetimeFigureOut">
              <a:rPr lang="zh-TW" altLang="en-US"/>
              <a:pPr>
                <a:defRPr/>
              </a:pPr>
              <a:t>2015/3/4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C82C6-073A-43B9-91E6-B3A11F51DA6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92395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2015/3/4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61A8F-B54B-4650-B119-591519CFEEA4}" type="datetimeFigureOut">
              <a:rPr lang="zh-TW" altLang="en-US"/>
              <a:pPr>
                <a:defRPr/>
              </a:pPr>
              <a:t>2015/3/4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50FC8-6140-45D2-9A40-BDC6F7B4BA2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5479482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B3E30-E067-40BE-A3E1-741D41C3A021}" type="datetimeFigureOut">
              <a:rPr lang="zh-TW" altLang="en-US"/>
              <a:pPr>
                <a:defRPr/>
              </a:pPr>
              <a:t>2015/3/4</a:t>
            </a:fld>
            <a:endParaRPr lang="zh-TW" altLang="en-US" dirty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870A9-B854-46C6-A724-BF8745B6B90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6958980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B5142-EDC8-4FDC-A942-37AD91BDDDF5}" type="datetimeFigureOut">
              <a:rPr lang="zh-TW" altLang="en-US"/>
              <a:pPr>
                <a:defRPr/>
              </a:pPr>
              <a:t>2015/3/4</a:t>
            </a:fld>
            <a:endParaRPr lang="zh-TW" altLang="en-US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6BFE9-1662-4B57-9842-7102C90ED48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1439487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25F60-0348-4C13-8E68-0FB5B8605B7F}" type="datetimeFigureOut">
              <a:rPr lang="zh-TW" altLang="en-US"/>
              <a:pPr>
                <a:defRPr/>
              </a:pPr>
              <a:t>2015/3/4</a:t>
            </a:fld>
            <a:endParaRPr lang="zh-TW" altLang="en-US" dirty="0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96E18-EA49-4D22-B167-32C535E2028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9010850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E15B7-9669-44CD-AEF2-9817E7AE1B7A}" type="datetimeFigureOut">
              <a:rPr lang="zh-TW" altLang="en-US"/>
              <a:pPr>
                <a:defRPr/>
              </a:pPr>
              <a:t>2015/3/4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36B34-877C-4703-92DB-DFCA7701C28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4815371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0045E-E1C4-4D88-A7DA-4E8D7C5BEF2A}" type="datetimeFigureOut">
              <a:rPr lang="zh-TW" altLang="en-US"/>
              <a:pPr>
                <a:defRPr/>
              </a:pPr>
              <a:t>2015/3/4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C307-9874-4F1E-9499-389EC09D3174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1727538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CF41D-5A4A-4417-AF28-7DEE56A24BF4}" type="datetimeFigureOut">
              <a:rPr lang="zh-TW" altLang="en-US"/>
              <a:pPr>
                <a:defRPr/>
              </a:pPr>
              <a:t>2015/3/4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01F35-AF69-418C-B0AA-A20202EA956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96213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772A-0EF5-4DA1-A9DF-C04630D03E24}" type="datetimeFigureOut">
              <a:rPr lang="zh-TW" altLang="en-US"/>
              <a:pPr>
                <a:defRPr/>
              </a:pPr>
              <a:t>2015/3/4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94C20-FE6C-4848-BDC4-1A83EB1F470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8151931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EE75-6AE1-42FD-9A19-EA17BF69F534}" type="datetimeFigureOut">
              <a:rPr lang="en-US" altLang="zh-CN"/>
              <a:pPr>
                <a:defRPr/>
              </a:pPr>
              <a:t>3/4/2015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A903B-A306-4C91-AD37-55CC1BC9EB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5031446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及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415A-8D90-432B-8078-F63DF54B6619}" type="datetimeFigureOut">
              <a:rPr lang="en-US" altLang="zh-CN"/>
              <a:pPr>
                <a:defRPr/>
              </a:pPr>
              <a:t>3/4/2015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63C92-5563-4908-9BC3-1EDB569D4E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920947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片段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CCED4-EA69-453B-99F2-48AC8F982C1F}" type="datetimeFigureOut">
              <a:rPr lang="en-US" altLang="zh-CN"/>
              <a:pPr>
                <a:defRPr/>
              </a:pPr>
              <a:t>3/4/2015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F3B77-737A-49BD-B11B-1637F155E8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0825777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33476-090D-4E54-9A4B-2603C93DE381}" type="datetimeFigureOut">
              <a:rPr lang="en-US" altLang="zh-CN"/>
              <a:pPr>
                <a:defRPr/>
              </a:pPr>
              <a:t>3/4/2015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BF2FA-B440-452D-A0AF-B153A2F87D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5256197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对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1F6C-7904-4D34-845D-2A38EC390C95}" type="datetimeFigureOut">
              <a:rPr lang="en-US" altLang="zh-CN"/>
              <a:pPr>
                <a:defRPr/>
              </a:pPr>
              <a:t>3/4/2015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39616-4DAC-48C9-9F00-33A3B77E89D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5257022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0F25B-B69B-45D8-BE84-8022472A5350}" type="datetimeFigureOut">
              <a:rPr lang="en-US" altLang="zh-CN"/>
              <a:pPr>
                <a:defRPr/>
              </a:pPr>
              <a:t>3/4/2015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A1AC-923F-4672-AFFE-C5675E824A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6050060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EDBEA-2368-4D6B-8823-0C45B022CD62}" type="datetimeFigureOut">
              <a:rPr lang="en-US" altLang="zh-CN"/>
              <a:pPr>
                <a:defRPr/>
              </a:pPr>
              <a:t>3/4/2015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79B38-6BB4-4C03-A886-E502E65445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3581153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带提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7A23-9C80-465C-A144-1C8735858A08}" type="datetimeFigureOut">
              <a:rPr lang="en-US" altLang="zh-CN"/>
              <a:pPr>
                <a:defRPr/>
              </a:pPr>
              <a:t>3/4/2015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65E86-F7E8-4B4E-B49B-859B60B6C4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6279757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带题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69D87-F1BA-423E-AFBB-B25F2B9E0050}" type="datetimeFigureOut">
              <a:rPr lang="en-US" altLang="zh-CN"/>
              <a:pPr>
                <a:defRPr/>
              </a:pPr>
              <a:t>3/4/2015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AFC46-0158-406D-A203-286A0B59F5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6145608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AC22F-F462-4CF4-A38D-98412C80D8DF}" type="datetimeFigureOut">
              <a:rPr lang="en-US" altLang="zh-CN"/>
              <a:pPr>
                <a:defRPr/>
              </a:pPr>
              <a:t>3/4/2015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A680-9CE0-4C2F-89CE-D58405D8236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3356653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5FC6-0F44-47EF-A21A-C47F22D6F51D}" type="datetimeFigureOut">
              <a:rPr lang="en-US" altLang="zh-CN"/>
              <a:pPr>
                <a:defRPr/>
              </a:pPr>
              <a:t>3/4/2015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C19C3-E211-4578-807C-4973C553E6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798539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2015/3/4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  <a:endParaRPr lang="en-US" altLang="zh-C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D6832A5-AAC8-468C-804C-7AFFBBDEFA46}" type="datetimeFigureOut">
              <a:rPr lang="en-US" altLang="zh-CN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6F79785-924A-4A94-942F-8F63A58988A3}" type="slidenum">
              <a:rPr lang="en-US" altLang="zh-CN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827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新細明體" pitchFamily="18" charset="-12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新細明體" pitchFamily="18" charset="-12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新細明體" pitchFamily="18" charset="-12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新細明體" pitchFamily="18" charset="-12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新細明體" pitchFamily="18" charset="-12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新細明體" pitchFamily="18" charset="-12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843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1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0BBCA9D-7CFF-4CDB-B7C9-6DD243AE7148}" type="datetimeFigureOut">
              <a:rPr lang="zh-TW" alt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2015/3/4</a:t>
            </a:fld>
            <a:endParaRPr lang="zh-TW" alt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1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CF31981-9CF0-45EE-80B6-77E609B816DC}" type="slidenum">
              <a:rPr lang="zh-TW" alt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032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  <a:endParaRPr lang="en-US" altLang="zh-CN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798AFDD-323E-47C1-8FDF-33C4E1C9467B}" type="datetimeFigureOut">
              <a:rPr lang="en-US" altLang="zh-CN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2BA943D-34F6-4CF9-ADD1-7EC4006E0C2A}" type="slidenum">
              <a:rPr lang="en-US" altLang="zh-CN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9029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新細明體" pitchFamily="18" charset="-12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新細明體" pitchFamily="18" charset="-12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新細明體" pitchFamily="18" charset="-12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新細明體" pitchFamily="18" charset="-12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新細明體" pitchFamily="18" charset="-12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新細明體" pitchFamily="18" charset="-12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741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1"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4407936-359F-44E7-9686-DE948A8EAAB8}" type="datetimeFigureOut">
              <a:rPr lang="zh-TW" altLang="en-US">
                <a:latin typeface="Arial" pitchFamily="34" charset="0"/>
                <a:ea typeface="宋体" pitchFamily="2" charset="-122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2015/3/4</a:t>
            </a:fld>
            <a:endParaRPr lang="zh-TW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1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1"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9CE3941-1DC2-4CDA-93E6-D2947DED080F}" type="slidenum">
              <a:rPr lang="zh-TW" altLang="en-US">
                <a:latin typeface="Arial" pitchFamily="34" charset="0"/>
                <a:ea typeface="宋体" pitchFamily="2" charset="-122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 dirty="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454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新細明體" pitchFamily="18" charset="-12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新細明體" pitchFamily="18" charset="-12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新細明體" pitchFamily="18" charset="-12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新細明體" pitchFamily="18" charset="-12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新細明體" pitchFamily="18" charset="-12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新細明體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新細明體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新細明體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新細明體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新細明體" pitchFamily="18" charset="-12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新細明體" pitchFamily="18" charset="-12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新細明體" pitchFamily="18" charset="-12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新細明體" pitchFamily="18" charset="-12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新細明體" pitchFamily="18" charset="-12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  <a:endParaRPr lang="en-US" altLang="zh-C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926DDC8-B4E1-4F54-BC2C-F7568F5B56DB}" type="datetimeFigureOut">
              <a:rPr lang="en-US" altLang="zh-CN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3/4/2015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77105C2-0256-4608-BBF7-6C4B76A6CBAC}" type="slidenum">
              <a:rPr lang="en-US" altLang="zh-CN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8945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PMingLiU" pitchFamily="18" charset="-12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PMingLiU" pitchFamily="18" charset="-12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PMingLiU" pitchFamily="18" charset="-12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PMingLiU" pitchFamily="18" charset="-12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PMingLiU" pitchFamily="18" charset="-12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PMingLiU" pitchFamily="18" charset="-12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PMingLiU" pitchFamily="18" charset="-12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PMingLiU" pitchFamily="18" charset="-12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PMingLiU" pitchFamily="18" charset="-12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741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1"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535D1D3-D08E-4EE6-81F6-B486749E0A4A}" type="datetimeFigureOut">
              <a:rPr lang="zh-TW" altLang="en-US">
                <a:latin typeface="Arial" pitchFamily="34" charset="0"/>
                <a:ea typeface="宋体" pitchFamily="2" charset="-122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2015/3/4</a:t>
            </a:fld>
            <a:endParaRPr lang="zh-TW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1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1"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BA31D63-718A-4E1B-9B09-8DED7799EFDB}" type="slidenum">
              <a:rPr lang="zh-TW" altLang="en-US">
                <a:latin typeface="Arial" pitchFamily="34" charset="0"/>
                <a:ea typeface="宋体" pitchFamily="2" charset="-122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 dirty="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349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新細明體" pitchFamily="18" charset="-12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新細明體" pitchFamily="18" charset="-12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新細明體" pitchFamily="18" charset="-12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新細明體" pitchFamily="18" charset="-12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新細明體" pitchFamily="18" charset="-12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新細明體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新細明體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新細明體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新細明體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新細明體" pitchFamily="18" charset="-12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新細明體" pitchFamily="18" charset="-12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新細明體" pitchFamily="18" charset="-12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新細明體" pitchFamily="18" charset="-12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新細明體" pitchFamily="18" charset="-12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  <a:endParaRPr lang="en-US" altLang="zh-C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
</a:t>
            </a:r>
            <a:r>
              <a:rPr lang="zh-TW" altLang="en-US" smtClean="0"/>
              <a:t>第二等级
第三等级
第四等级
第五等级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401F18E-6F15-4C31-88EC-59BA41BAC6A2}" type="datetimeFigureOut">
              <a:rPr lang="en-US" altLang="zh-CN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3/4/2015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C5B709C-7F36-49AF-8A71-1070BB02EFF4}" type="slidenum">
              <a:rPr lang="en-US" altLang="zh-CN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176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PMingLiU" pitchFamily="18" charset="-12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PMingLiU" pitchFamily="18" charset="-12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PMingLiU" pitchFamily="18" charset="-12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PMingLiU" pitchFamily="18" charset="-12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PMingLiU" pitchFamily="18" charset="-12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PMingLiU" pitchFamily="18" charset="-12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PMingLiU" pitchFamily="18" charset="-12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PMingLiU" pitchFamily="18" charset="-12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PMingLiU" pitchFamily="18" charset="-12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microsoft.com/office/2007/relationships/hdphoto" Target="../media/hdphoto1.wdp"/><Relationship Id="rId18" Type="http://schemas.openxmlformats.org/officeDocument/2006/relationships/image" Target="../media/image16.png"/><Relationship Id="rId3" Type="http://schemas.openxmlformats.org/officeDocument/2006/relationships/image" Target="../media/image2.jpeg"/><Relationship Id="rId21" Type="http://schemas.openxmlformats.org/officeDocument/2006/relationships/image" Target="../media/image19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5.jpeg"/><Relationship Id="rId3" Type="http://schemas.openxmlformats.org/officeDocument/2006/relationships/image" Target="../media/image12.png"/><Relationship Id="rId7" Type="http://schemas.openxmlformats.org/officeDocument/2006/relationships/image" Target="../media/image13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17.png"/><Relationship Id="rId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jpeg"/><Relationship Id="rId1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jpeg"/><Relationship Id="rId2" Type="http://schemas.openxmlformats.org/officeDocument/2006/relationships/image" Target="../media/image34.jpeg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Relationship Id="rId14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2.jpeg"/><Relationship Id="rId3" Type="http://schemas.openxmlformats.org/officeDocument/2006/relationships/image" Target="../media/image55.jpeg"/><Relationship Id="rId7" Type="http://schemas.microsoft.com/office/2007/relationships/hdphoto" Target="../media/hdphoto3.wdp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jpe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60.jpeg"/><Relationship Id="rId4" Type="http://schemas.openxmlformats.org/officeDocument/2006/relationships/image" Target="../media/image56.jpeg"/><Relationship Id="rId9" Type="http://schemas.openxmlformats.org/officeDocument/2006/relationships/image" Target="../media/image59.jpeg"/><Relationship Id="rId1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公司大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313"/>
            <a:ext cx="9144000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kumimoji="0" lang="zh-CN" altLang="en-US" dirty="0" smtClean="0">
              <a:ea typeface="宋体" pitchFamily="2" charset="-122"/>
            </a:endParaRPr>
          </a:p>
        </p:txBody>
      </p:sp>
      <p:sp>
        <p:nvSpPr>
          <p:cNvPr id="7168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kumimoji="0" lang="en-US" altLang="zh-CN" smtClean="0">
              <a:solidFill>
                <a:srgbClr val="898989"/>
              </a:solidFill>
              <a:ea typeface="宋体" pitchFamily="2" charset="-122"/>
            </a:endParaRPr>
          </a:p>
        </p:txBody>
      </p:sp>
      <p:sp>
        <p:nvSpPr>
          <p:cNvPr id="8" name="矩形 6"/>
          <p:cNvSpPr/>
          <p:nvPr/>
        </p:nvSpPr>
        <p:spPr>
          <a:xfrm>
            <a:off x="0" y="1262063"/>
            <a:ext cx="9144000" cy="16573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zh-CN" altLang="en-US" dirty="0">
              <a:solidFill>
                <a:prstClr val="black"/>
              </a:solidFill>
              <a:latin typeface="Arial" charset="0"/>
              <a:cs typeface="宋体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838200" y="139541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广硕</a:t>
            </a:r>
            <a:r>
              <a:rPr lang="zh-TW" alt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集团简介</a:t>
            </a:r>
            <a:endParaRPr lang="en-US" altLang="zh-TW" sz="66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5370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3"/>
          <p:cNvSpPr txBox="1">
            <a:spLocks noChangeArrowheads="1"/>
          </p:cNvSpPr>
          <p:nvPr/>
        </p:nvSpPr>
        <p:spPr bwMode="auto">
          <a:xfrm>
            <a:off x="576263" y="1669590"/>
            <a:ext cx="3003550" cy="363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4572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zh-CN" altLang="en-US" sz="32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广州荣诚</a:t>
            </a:r>
            <a:endParaRPr kumimoji="1" lang="en-US" altLang="zh-CN" sz="3200" dirty="0" smtClean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zh-CN" altLang="en-US" sz="32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清远诚展</a:t>
            </a:r>
            <a:endParaRPr kumimoji="1" lang="en-US" altLang="zh-CN" sz="3200" dirty="0" smtClean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zh-CN" altLang="en-US" sz="32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湖南得阳</a:t>
            </a:r>
            <a:r>
              <a:rPr kumimoji="1" lang="en-US" altLang="zh-CN" sz="32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zh-CN" altLang="en-US" sz="32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衡阳荣诚</a:t>
            </a:r>
            <a:endParaRPr kumimoji="1" lang="en-US" altLang="zh-CN" sz="3200" dirty="0" smtClean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zh-CN" altLang="en-US" sz="32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越南鞋美</a:t>
            </a:r>
            <a:endParaRPr kumimoji="1" lang="en-US" altLang="zh-CN" sz="3200" dirty="0" smtClean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zh-CN" altLang="en-US" sz="32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柬埔寨盟达</a:t>
            </a:r>
            <a:r>
              <a:rPr kumimoji="1" lang="en-US" altLang="zh-CN" sz="32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grpSp>
        <p:nvGrpSpPr>
          <p:cNvPr id="16" name="组合 19"/>
          <p:cNvGrpSpPr>
            <a:grpSpLocks/>
          </p:cNvGrpSpPr>
          <p:nvPr/>
        </p:nvGrpSpPr>
        <p:grpSpPr bwMode="auto">
          <a:xfrm>
            <a:off x="729358" y="462158"/>
            <a:ext cx="3063875" cy="747712"/>
            <a:chOff x="5046203" y="5875338"/>
            <a:chExt cx="3183397" cy="747712"/>
          </a:xfrm>
        </p:grpSpPr>
        <p:pic>
          <p:nvPicPr>
            <p:cNvPr id="17" name="Picture 60" descr="EVNLOGO 拷贝"/>
            <p:cNvPicPr>
              <a:picLocks noChangeAspect="1" noChangeArrowheads="1"/>
            </p:cNvPicPr>
            <p:nvPr/>
          </p:nvPicPr>
          <p:blipFill>
            <a:blip r:embed="rId2">
              <a:lum bright="-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203" y="5875338"/>
              <a:ext cx="673560" cy="74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7"/>
            <p:cNvSpPr/>
            <p:nvPr/>
          </p:nvSpPr>
          <p:spPr>
            <a:xfrm>
              <a:off x="5719170" y="6092825"/>
              <a:ext cx="2510430" cy="3127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457200" fontAlgn="base">
                <a:lnSpc>
                  <a:spcPct val="15000"/>
                </a:lnSpc>
                <a:spcBef>
                  <a:spcPct val="45000"/>
                </a:spcBef>
                <a:spcAft>
                  <a:spcPct val="0"/>
                </a:spcAft>
                <a:defRPr/>
              </a:pPr>
              <a:endParaRPr lang="en-US" altLang="zh-TW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宋体" pitchFamily="2" charset="-122"/>
              </a:endParaRPr>
            </a:p>
            <a:p>
              <a:pPr defTabSz="457200" fontAlgn="base">
                <a:lnSpc>
                  <a:spcPct val="15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EVERVAN </a:t>
              </a:r>
              <a:r>
                <a:rPr lang="en-US" altLang="zh-CN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GROUP</a:t>
              </a:r>
              <a:endParaRPr lang="en-US" altLang="zh-TW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980" y="2904074"/>
            <a:ext cx="3090142" cy="343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635896" y="2845376"/>
            <a:ext cx="4091135" cy="3535952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内容占位符 2"/>
          <p:cNvSpPr txBox="1">
            <a:spLocks/>
          </p:cNvSpPr>
          <p:nvPr/>
        </p:nvSpPr>
        <p:spPr bwMode="auto">
          <a:xfrm>
            <a:off x="3574721" y="1556792"/>
            <a:ext cx="3692401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产量</a:t>
            </a:r>
            <a:r>
              <a:rPr lang="en-US" altLang="zh-CN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:</a:t>
            </a:r>
            <a:r>
              <a:rPr lang="en-US" altLang="zh-CN" sz="3200" b="1" dirty="0" smtClean="0">
                <a:solidFill>
                  <a:srgbClr val="FF0000"/>
                </a:solidFill>
                <a:latin typeface="Impact" pitchFamily="34" charset="0"/>
                <a:ea typeface="黑体" pitchFamily="49" charset="-122"/>
              </a:rPr>
              <a:t>20</a:t>
            </a:r>
            <a:r>
              <a:rPr lang="en-US" altLang="zh-CN" sz="3200" dirty="0" smtClean="0">
                <a:solidFill>
                  <a:srgbClr val="FF0000"/>
                </a:solidFill>
                <a:latin typeface="Impact" pitchFamily="34" charset="0"/>
              </a:rPr>
              <a:t>0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万</a:t>
            </a:r>
            <a:r>
              <a:rPr lang="en-US" altLang="zh-CN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月</a:t>
            </a:r>
            <a:endParaRPr lang="en-US" altLang="zh-CN" sz="3200" b="1" dirty="0" smtClean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人数</a:t>
            </a:r>
            <a:r>
              <a:rPr lang="en-US" altLang="zh-CN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:</a:t>
            </a:r>
            <a:r>
              <a:rPr lang="en-US" altLang="zh-CN" sz="3200" dirty="0" smtClean="0">
                <a:solidFill>
                  <a:srgbClr val="FF0000"/>
                </a:solidFill>
                <a:latin typeface="Impact" pitchFamily="34" charset="0"/>
              </a:rPr>
              <a:t>19,000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638468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npo000038"/>
          <p:cNvPicPr>
            <a:picLocks noChangeAspect="1" noChangeArrowheads="1"/>
          </p:cNvPicPr>
          <p:nvPr/>
        </p:nvPicPr>
        <p:blipFill>
          <a:blip r:embed="rId3">
            <a:lum bright="76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7345363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71713"/>
            <a:ext cx="7345363" cy="838200"/>
          </a:xfrm>
        </p:spPr>
        <p:txBody>
          <a:bodyPr/>
          <a:lstStyle/>
          <a:p>
            <a:pPr marL="174625" indent="-174625" eaLnBrk="1" hangingPunct="1">
              <a:spcBef>
                <a:spcPct val="35000"/>
              </a:spcBef>
              <a:buFontTx/>
              <a:buNone/>
            </a:pP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         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成为世界级的精实工厂</a:t>
            </a:r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258888" y="6515100"/>
            <a:ext cx="10080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200" dirty="0" smtClean="0">
                <a:solidFill>
                  <a:prstClr val="white"/>
                </a:solidFill>
                <a:latin typeface="Lucida Sans Unicode" pitchFamily="34" charset="0"/>
                <a:ea typeface="新細明體" pitchFamily="18" charset="-120"/>
              </a:rPr>
              <a:t>Philosophy</a:t>
            </a:r>
          </a:p>
        </p:txBody>
      </p:sp>
      <p:sp>
        <p:nvSpPr>
          <p:cNvPr id="94213" name="AutoShape 5"/>
          <p:cNvSpPr>
            <a:spLocks noChangeArrowheads="1"/>
          </p:cNvSpPr>
          <p:nvPr/>
        </p:nvSpPr>
        <p:spPr bwMode="auto">
          <a:xfrm>
            <a:off x="7739063" y="6619875"/>
            <a:ext cx="109537" cy="82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prstClr val="black"/>
              </a:solidFill>
            </a:endParaRPr>
          </a:p>
        </p:txBody>
      </p:sp>
      <p:sp>
        <p:nvSpPr>
          <p:cNvPr id="94214" name="AutoShape 6"/>
          <p:cNvSpPr>
            <a:spLocks noChangeArrowheads="1"/>
          </p:cNvSpPr>
          <p:nvPr/>
        </p:nvSpPr>
        <p:spPr bwMode="auto">
          <a:xfrm>
            <a:off x="7586663" y="6619875"/>
            <a:ext cx="109537" cy="82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prstClr val="black"/>
              </a:solidFill>
            </a:endParaRPr>
          </a:p>
        </p:txBody>
      </p:sp>
      <p:sp>
        <p:nvSpPr>
          <p:cNvPr id="94215" name="AutoShape 7"/>
          <p:cNvSpPr>
            <a:spLocks noChangeArrowheads="1"/>
          </p:cNvSpPr>
          <p:nvPr/>
        </p:nvSpPr>
        <p:spPr bwMode="auto">
          <a:xfrm>
            <a:off x="7281863" y="6619875"/>
            <a:ext cx="109537" cy="82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prstClr val="black"/>
              </a:solidFill>
            </a:endParaRPr>
          </a:p>
        </p:txBody>
      </p:sp>
      <p:sp>
        <p:nvSpPr>
          <p:cNvPr id="359433" name="Rectangle 9"/>
          <p:cNvSpPr>
            <a:spLocks noChangeArrowheads="1"/>
          </p:cNvSpPr>
          <p:nvPr/>
        </p:nvSpPr>
        <p:spPr bwMode="auto">
          <a:xfrm>
            <a:off x="611560" y="466408"/>
            <a:ext cx="33369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34" charset="0"/>
                <a:ea typeface="黑体" charset="0"/>
                <a:cs typeface="黑体" charset="0"/>
              </a:rPr>
              <a:t>经营理念</a:t>
            </a:r>
            <a:endParaRPr lang="en-US" altLang="zh-CN" sz="4400" b="1" dirty="0"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itchFamily="34" charset="0"/>
              <a:ea typeface="黑体" charset="0"/>
              <a:cs typeface="黑体" charset="0"/>
            </a:endParaRPr>
          </a:p>
        </p:txBody>
      </p:sp>
      <p:sp>
        <p:nvSpPr>
          <p:cNvPr id="359434" name="Text Box 10"/>
          <p:cNvSpPr txBox="1">
            <a:spLocks noChangeArrowheads="1"/>
          </p:cNvSpPr>
          <p:nvPr/>
        </p:nvSpPr>
        <p:spPr bwMode="auto">
          <a:xfrm>
            <a:off x="1335088" y="1508125"/>
            <a:ext cx="2016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i="1" u="sng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黑体" charset="0"/>
                <a:cs typeface="黑体" charset="0"/>
              </a:rPr>
              <a:t>企业愿景</a:t>
            </a:r>
            <a:endParaRPr lang="en-US" altLang="zh-CN" sz="2800" b="1" i="1" u="sng" dirty="0">
              <a:solidFill>
                <a:srgbClr val="C0504D"/>
              </a:solidFill>
              <a:effectLst>
                <a:outerShdw blurRad="38100" dist="38100" dir="2700000" algn="tl">
                  <a:srgbClr val="DDDDDD"/>
                </a:outerShdw>
              </a:effectLst>
              <a:ea typeface="黑体" charset="0"/>
              <a:cs typeface="黑体" charset="0"/>
            </a:endParaRPr>
          </a:p>
        </p:txBody>
      </p:sp>
      <p:sp>
        <p:nvSpPr>
          <p:cNvPr id="359435" name="Rectangle 11"/>
          <p:cNvSpPr>
            <a:spLocks noChangeArrowheads="1"/>
          </p:cNvSpPr>
          <p:nvPr/>
        </p:nvSpPr>
        <p:spPr bwMode="auto">
          <a:xfrm>
            <a:off x="323850" y="3848100"/>
            <a:ext cx="88201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黑体" charset="0"/>
              </a:rPr>
              <a:t>     </a:t>
            </a:r>
            <a:r>
              <a:rPr lang="zh-CN" altLang="en-US" sz="2800" b="1" dirty="0" smtClean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PMingLiU" charset="0"/>
              </a:rPr>
              <a:t>以质量、速度、创新，</a:t>
            </a:r>
            <a:r>
              <a:rPr lang="en-US" altLang="zh-CN" sz="2800" b="1" dirty="0" smtClean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黑体" charset="0"/>
              </a:rPr>
              <a:t>  </a:t>
            </a:r>
            <a:endParaRPr lang="en-US" altLang="zh-CN" sz="2800" b="1" dirty="0">
              <a:solidFill>
                <a:prstClr val="black"/>
              </a:solidFill>
              <a:latin typeface="黑体" pitchFamily="2" charset="-122"/>
              <a:ea typeface="黑体" pitchFamily="2" charset="-122"/>
              <a:cs typeface="黑体" charset="0"/>
            </a:endParaRPr>
          </a:p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黑体" charset="0"/>
              </a:rPr>
              <a:t>      </a:t>
            </a:r>
            <a:r>
              <a:rPr lang="zh-CN" altLang="en-US" sz="2800" b="1" dirty="0" smtClean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PMingLiU" charset="0"/>
              </a:rPr>
              <a:t>持续为</a:t>
            </a:r>
            <a:r>
              <a:rPr lang="zh-CN" altLang="en-US" sz="2800" b="1" dirty="0" smtClean="0">
                <a:solidFill>
                  <a:srgbClr val="EB4A11"/>
                </a:solidFill>
                <a:latin typeface="黑体" pitchFamily="2" charset="-122"/>
                <a:ea typeface="黑体" pitchFamily="2" charset="-122"/>
                <a:cs typeface="PMingLiU" charset="0"/>
              </a:rPr>
              <a:t>客户</a:t>
            </a:r>
            <a:r>
              <a:rPr lang="zh-CN" altLang="en-US" sz="2800" b="1" dirty="0" smtClean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PMingLiU" charset="0"/>
              </a:rPr>
              <a:t>、</a:t>
            </a:r>
            <a:r>
              <a:rPr lang="zh-CN" altLang="en-US" sz="2800" b="1" dirty="0" smtClean="0">
                <a:solidFill>
                  <a:srgbClr val="EB4A11"/>
                </a:solidFill>
                <a:latin typeface="黑体" pitchFamily="2" charset="-122"/>
                <a:ea typeface="黑体" pitchFamily="2" charset="-122"/>
                <a:cs typeface="PMingLiU" charset="0"/>
              </a:rPr>
              <a:t>员工</a:t>
            </a:r>
            <a:r>
              <a:rPr lang="zh-CN" altLang="en-US" sz="2800" b="1" dirty="0" smtClean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PMingLiU" charset="0"/>
              </a:rPr>
              <a:t>、</a:t>
            </a:r>
            <a:r>
              <a:rPr lang="zh-CN" altLang="en-US" sz="2800" b="1" dirty="0" smtClean="0">
                <a:solidFill>
                  <a:srgbClr val="EB4A11"/>
                </a:solidFill>
                <a:latin typeface="黑体" pitchFamily="2" charset="-122"/>
                <a:ea typeface="黑体" pitchFamily="2" charset="-122"/>
                <a:cs typeface="PMingLiU" charset="0"/>
              </a:rPr>
              <a:t>股东</a:t>
            </a:r>
            <a:r>
              <a:rPr lang="zh-CN" altLang="en-US" sz="2800" b="1" dirty="0" smtClean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PMingLiU" charset="0"/>
              </a:rPr>
              <a:t>和</a:t>
            </a:r>
            <a:r>
              <a:rPr lang="zh-CN" altLang="en-US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黑体" pitchFamily="2" charset="-122"/>
                <a:ea typeface="黑体" pitchFamily="2" charset="-122"/>
                <a:cs typeface="PMingLiU" charset="0"/>
              </a:rPr>
              <a:t>社会</a:t>
            </a:r>
            <a:r>
              <a:rPr lang="zh-CN" altLang="en-US" sz="2800" b="1" dirty="0" smtClean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PMingLiU" charset="0"/>
              </a:rPr>
              <a:t>创造最大价值。</a:t>
            </a:r>
            <a:endParaRPr lang="en-US" altLang="zh-CN" sz="2800" b="1" dirty="0">
              <a:solidFill>
                <a:prstClr val="black"/>
              </a:solidFill>
              <a:latin typeface="黑体" pitchFamily="2" charset="-122"/>
              <a:ea typeface="黑体" pitchFamily="2" charset="-122"/>
              <a:cs typeface="黑体" charset="0"/>
            </a:endParaRPr>
          </a:p>
        </p:txBody>
      </p:sp>
      <p:sp>
        <p:nvSpPr>
          <p:cNvPr id="359436" name="Text Box 12"/>
          <p:cNvSpPr txBox="1">
            <a:spLocks noChangeArrowheads="1"/>
          </p:cNvSpPr>
          <p:nvPr/>
        </p:nvSpPr>
        <p:spPr bwMode="auto">
          <a:xfrm>
            <a:off x="1289050" y="3354388"/>
            <a:ext cx="2016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i="1" u="sng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黑体" charset="0"/>
                <a:cs typeface="黑体" charset="0"/>
              </a:rPr>
              <a:t>企业使命</a:t>
            </a:r>
            <a:endParaRPr lang="en-US" altLang="zh-CN" sz="2800" b="1" i="1" u="sng" dirty="0">
              <a:solidFill>
                <a:srgbClr val="C0504D"/>
              </a:solidFill>
              <a:effectLst>
                <a:outerShdw blurRad="38100" dist="38100" dir="2700000" algn="tl">
                  <a:srgbClr val="DDDDDD"/>
                </a:outerShdw>
              </a:effectLst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42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3"/>
          <p:cNvSpPr txBox="1">
            <a:spLocks noChangeArrowheads="1"/>
          </p:cNvSpPr>
          <p:nvPr/>
        </p:nvSpPr>
        <p:spPr bwMode="auto">
          <a:xfrm>
            <a:off x="1187450" y="3861048"/>
            <a:ext cx="7129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rgbClr val="FF6600"/>
                </a:solidFill>
                <a:latin typeface="黑体" pitchFamily="49" charset="-122"/>
                <a:ea typeface="黑体" pitchFamily="49" charset="-122"/>
              </a:rPr>
              <a:t>以人为本</a:t>
            </a:r>
            <a:r>
              <a:rPr kumimoji="1" lang="en-US" altLang="zh-CN" sz="3200" b="1" dirty="0" smtClean="0">
                <a:solidFill>
                  <a:srgbClr val="FF6600"/>
                </a:solidFill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3200" b="1" dirty="0" smtClean="0">
                <a:solidFill>
                  <a:srgbClr val="FF6600"/>
                </a:solidFill>
                <a:latin typeface="黑体" pitchFamily="49" charset="-122"/>
                <a:ea typeface="黑体" pitchFamily="49" charset="-122"/>
              </a:rPr>
              <a:t>永续发展</a:t>
            </a:r>
            <a:r>
              <a:rPr lang="en-US" altLang="zh-CN" sz="3200" b="1" dirty="0" smtClean="0">
                <a:solidFill>
                  <a:srgbClr val="FF6600"/>
                </a:solidFill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3200" b="1" dirty="0" smtClean="0">
                <a:solidFill>
                  <a:srgbClr val="FF6600"/>
                </a:solidFill>
                <a:latin typeface="黑体" pitchFamily="49" charset="-122"/>
                <a:ea typeface="黑体" pitchFamily="49" charset="-122"/>
              </a:rPr>
              <a:t>专业热情</a:t>
            </a:r>
            <a:endParaRPr lang="en-US" altLang="zh-CN" sz="3200" b="1" dirty="0" smtClean="0">
              <a:solidFill>
                <a:srgbClr val="FF66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2806" name="Text Box 6"/>
          <p:cNvSpPr txBox="1">
            <a:spLocks noChangeArrowheads="1"/>
          </p:cNvSpPr>
          <p:nvPr/>
        </p:nvSpPr>
        <p:spPr bwMode="auto">
          <a:xfrm>
            <a:off x="1176338" y="1522413"/>
            <a:ext cx="2016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i="1" u="sng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黑体" charset="0"/>
                <a:cs typeface="黑体" charset="0"/>
              </a:rPr>
              <a:t>公司厂标</a:t>
            </a:r>
            <a:endParaRPr lang="en-US" altLang="zh-CN" sz="2800" b="1" i="1" u="sng" dirty="0">
              <a:solidFill>
                <a:srgbClr val="C0504D"/>
              </a:solidFill>
              <a:effectLst>
                <a:outerShdw blurRad="38100" dist="38100" dir="2700000" algn="tl">
                  <a:srgbClr val="DDDDDD"/>
                </a:outerShdw>
              </a:effectLst>
              <a:ea typeface="黑体" charset="0"/>
              <a:cs typeface="黑体" charset="0"/>
            </a:endParaRPr>
          </a:p>
        </p:txBody>
      </p:sp>
      <p:pic>
        <p:nvPicPr>
          <p:cNvPr id="95236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18512" r="9392" b="49023"/>
          <a:stretch>
            <a:fillRect/>
          </a:stretch>
        </p:blipFill>
        <p:spPr bwMode="auto">
          <a:xfrm>
            <a:off x="1524000" y="2001440"/>
            <a:ext cx="60960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11560" y="466408"/>
            <a:ext cx="33369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34" charset="0"/>
                <a:ea typeface="黑体" charset="0"/>
                <a:cs typeface="黑体" charset="0"/>
              </a:rPr>
              <a:t>经营理念</a:t>
            </a:r>
            <a:endParaRPr lang="en-US" altLang="zh-CN" sz="4400" b="1" dirty="0"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itchFamily="34" charset="0"/>
              <a:ea typeface="黑体" charset="0"/>
              <a:cs typeface="黑体" charset="0"/>
            </a:endParaRPr>
          </a:p>
        </p:txBody>
      </p:sp>
      <p:grpSp>
        <p:nvGrpSpPr>
          <p:cNvPr id="6" name="组合 19"/>
          <p:cNvGrpSpPr>
            <a:grpSpLocks/>
          </p:cNvGrpSpPr>
          <p:nvPr/>
        </p:nvGrpSpPr>
        <p:grpSpPr bwMode="auto">
          <a:xfrm>
            <a:off x="1808400" y="4802175"/>
            <a:ext cx="5784304" cy="1411609"/>
            <a:chOff x="5046203" y="5875338"/>
            <a:chExt cx="3183397" cy="747712"/>
          </a:xfrm>
        </p:grpSpPr>
        <p:pic>
          <p:nvPicPr>
            <p:cNvPr id="7" name="Picture 60" descr="EVNLOGO 拷贝"/>
            <p:cNvPicPr>
              <a:picLocks noChangeAspect="1" noChangeArrowheads="1"/>
            </p:cNvPicPr>
            <p:nvPr/>
          </p:nvPicPr>
          <p:blipFill>
            <a:blip r:embed="rId3">
              <a:lum bright="-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203" y="5875338"/>
              <a:ext cx="673560" cy="74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7"/>
            <p:cNvSpPr/>
            <p:nvPr/>
          </p:nvSpPr>
          <p:spPr>
            <a:xfrm>
              <a:off x="5719170" y="6092825"/>
              <a:ext cx="2510430" cy="335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457200" fontAlgn="base">
                <a:lnSpc>
                  <a:spcPct val="15000"/>
                </a:lnSpc>
                <a:spcBef>
                  <a:spcPct val="45000"/>
                </a:spcBef>
                <a:spcAft>
                  <a:spcPct val="0"/>
                </a:spcAft>
                <a:defRPr/>
              </a:pPr>
              <a:endParaRPr lang="en-US" altLang="zh-TW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宋体" pitchFamily="2" charset="-122"/>
              </a:endParaRPr>
            </a:p>
            <a:p>
              <a:pPr defTabSz="457200" fontAlgn="base">
                <a:lnSpc>
                  <a:spcPct val="15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EVERVAN </a:t>
              </a:r>
              <a:r>
                <a:rPr lang="en-US" altLang="zh-CN" sz="3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GROUP</a:t>
              </a:r>
              <a:endParaRPr lang="en-US" altLang="zh-TW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6757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539750" y="1906588"/>
            <a:ext cx="777240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i="1" dirty="0">
                <a:solidFill>
                  <a:prstClr val="black"/>
                </a:solidFill>
                <a:latin typeface="黑体" charset="0"/>
                <a:ea typeface="黑体" charset="0"/>
                <a:cs typeface="黑体" charset="0"/>
              </a:rPr>
              <a:t>	     </a:t>
            </a:r>
            <a:r>
              <a:rPr lang="zh-TW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黑体" charset="0"/>
                <a:ea typeface="黑体" charset="0"/>
                <a:cs typeface="黑体" charset="0"/>
              </a:rPr>
              <a:t>专业</a:t>
            </a:r>
            <a:r>
              <a:rPr lang="en-US" altLang="zh-C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黑体" charset="0"/>
                <a:ea typeface="黑体" charset="0"/>
                <a:cs typeface="黑体" charset="0"/>
              </a:rPr>
              <a:t>  </a:t>
            </a:r>
            <a:r>
              <a:rPr lang="zh-TW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黑体" charset="0"/>
                <a:ea typeface="黑体" charset="0"/>
                <a:cs typeface="黑体" charset="0"/>
              </a:rPr>
              <a:t>热情</a:t>
            </a:r>
            <a:r>
              <a:rPr lang="en-US" altLang="zh-C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黑体" charset="0"/>
                <a:ea typeface="黑体" charset="0"/>
                <a:cs typeface="黑体" charset="0"/>
              </a:rPr>
              <a:t>  </a:t>
            </a:r>
            <a:r>
              <a:rPr lang="zh-CN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黑体" charset="0"/>
                <a:ea typeface="黑体" charset="0"/>
                <a:cs typeface="黑体" charset="0"/>
              </a:rPr>
              <a:t>尊重</a:t>
            </a:r>
            <a:r>
              <a:rPr lang="en-US" altLang="zh-C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黑体" charset="0"/>
                <a:ea typeface="黑体" charset="0"/>
                <a:cs typeface="黑体" charset="0"/>
              </a:rPr>
              <a:t>  </a:t>
            </a:r>
            <a:r>
              <a:rPr lang="zh-CN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黑体" charset="0"/>
                <a:ea typeface="黑体" charset="0"/>
                <a:cs typeface="黑体" charset="0"/>
              </a:rPr>
              <a:t>互信</a:t>
            </a:r>
            <a:r>
              <a:rPr lang="en-US" altLang="zh-C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黑体" charset="0"/>
                <a:ea typeface="黑体" charset="0"/>
                <a:cs typeface="黑体" charset="0"/>
              </a:rPr>
              <a:t> </a:t>
            </a:r>
          </a:p>
        </p:txBody>
      </p:sp>
      <p:pic>
        <p:nvPicPr>
          <p:cNvPr id="96259" name="Picture 3" descr="npo00003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76"/>
          <a:stretch/>
        </p:blipFill>
        <p:spPr bwMode="auto">
          <a:xfrm>
            <a:off x="1187624" y="2817937"/>
            <a:ext cx="6865235" cy="356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1335088" y="1525588"/>
            <a:ext cx="2016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i="1" u="sng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黑体" charset="0"/>
                <a:cs typeface="黑体" charset="0"/>
              </a:rPr>
              <a:t>核心价值</a:t>
            </a:r>
            <a:endParaRPr lang="en-US" altLang="zh-CN" sz="2800" b="1" i="1" u="sng" dirty="0">
              <a:solidFill>
                <a:srgbClr val="C0504D"/>
              </a:solidFill>
              <a:effectLst>
                <a:outerShdw blurRad="38100" dist="38100" dir="2700000" algn="tl">
                  <a:srgbClr val="DDDDDD"/>
                </a:outerShdw>
              </a:effectLst>
              <a:ea typeface="黑体" charset="0"/>
              <a:cs typeface="黑体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11560" y="466408"/>
            <a:ext cx="33369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34" charset="0"/>
                <a:ea typeface="黑体" charset="0"/>
                <a:cs typeface="黑体" charset="0"/>
              </a:rPr>
              <a:t>经营理念</a:t>
            </a:r>
            <a:endParaRPr lang="en-US" altLang="zh-CN" sz="4400" b="1" dirty="0"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itchFamily="34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49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8638"/>
            <a:ext cx="9144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nk 23"/>
          <p:cNvPicPr>
            <a:picLocks noRot="1" noChangeAspect="1" noEditPoints="1"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3629025"/>
            <a:ext cx="14525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72025" y="3090863"/>
            <a:ext cx="348773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zh-TW" altLang="en-US" sz="40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垂直整合</a:t>
            </a:r>
            <a:endParaRPr lang="en-US" sz="4000" b="1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2025" y="4149725"/>
            <a:ext cx="348773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技术创新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4563" y="2084388"/>
            <a:ext cx="266858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zh-CN" altLang="en-US" sz="40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至善</a:t>
            </a:r>
            <a:r>
              <a:rPr lang="zh-TW" altLang="en-US" sz="40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哲学</a:t>
            </a:r>
            <a:endParaRPr lang="en-US" sz="4000" b="1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064000" y="1852613"/>
            <a:ext cx="911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6000" smtClean="0">
                <a:solidFill>
                  <a:srgbClr val="FF0000"/>
                </a:solidFill>
                <a:latin typeface="Impact" pitchFamily="34" charset="0"/>
              </a:rPr>
              <a:t>1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64000" y="2871788"/>
            <a:ext cx="911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6000" smtClean="0">
                <a:solidFill>
                  <a:srgbClr val="FF0000"/>
                </a:solidFill>
                <a:latin typeface="Impact" pitchFamily="34" charset="0"/>
              </a:rPr>
              <a:t>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64000" y="3924300"/>
            <a:ext cx="911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6000" smtClean="0">
                <a:solidFill>
                  <a:srgbClr val="FF0000"/>
                </a:solidFill>
                <a:latin typeface="Impact" pitchFamily="34" charset="0"/>
              </a:rPr>
              <a:t>3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11560" y="466408"/>
            <a:ext cx="33369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34" charset="0"/>
                <a:ea typeface="黑体" charset="0"/>
                <a:cs typeface="黑体" charset="0"/>
              </a:rPr>
              <a:t>经营理念</a:t>
            </a:r>
            <a:endParaRPr lang="en-US" altLang="zh-CN" sz="4400" b="1" dirty="0"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itchFamily="34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7115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49" y="272658"/>
            <a:ext cx="2396024" cy="65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2" name="Picture 4" descr="C:\Documents and Settings\jimchang\桌面\Runn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0"/>
            <a:ext cx="8448675" cy="4993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组合 19"/>
          <p:cNvGrpSpPr>
            <a:grpSpLocks/>
          </p:cNvGrpSpPr>
          <p:nvPr/>
        </p:nvGrpSpPr>
        <p:grpSpPr bwMode="auto">
          <a:xfrm>
            <a:off x="6538110" y="954529"/>
            <a:ext cx="2440026" cy="505242"/>
            <a:chOff x="5046203" y="5875338"/>
            <a:chExt cx="3751881" cy="747712"/>
          </a:xfrm>
        </p:grpSpPr>
        <p:pic>
          <p:nvPicPr>
            <p:cNvPr id="5" name="Picture 60" descr="EVNLOGO 拷贝"/>
            <p:cNvPicPr>
              <a:picLocks noChangeAspect="1" noChangeArrowheads="1"/>
            </p:cNvPicPr>
            <p:nvPr/>
          </p:nvPicPr>
          <p:blipFill>
            <a:blip r:embed="rId5" cstate="print">
              <a:lum bright="-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203" y="5875338"/>
              <a:ext cx="673560" cy="74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7"/>
            <p:cNvSpPr/>
            <p:nvPr/>
          </p:nvSpPr>
          <p:spPr>
            <a:xfrm>
              <a:off x="5719168" y="6092825"/>
              <a:ext cx="3078916" cy="391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fontAlgn="base">
                <a:lnSpc>
                  <a:spcPct val="15000"/>
                </a:lnSpc>
                <a:spcBef>
                  <a:spcPct val="45000"/>
                </a:spcBef>
                <a:spcAft>
                  <a:spcPct val="0"/>
                </a:spcAft>
                <a:defRPr/>
              </a:pPr>
              <a:endParaRPr lang="en-US" altLang="zh-TW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宋体" pitchFamily="2" charset="-122"/>
              </a:endParaRPr>
            </a:p>
            <a:p>
              <a:pPr defTabSz="457200" fontAlgn="base">
                <a:lnSpc>
                  <a:spcPct val="15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1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EVERVAN </a:t>
              </a:r>
              <a:r>
                <a:rPr lang="en-US" altLang="zh-CN" sz="1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GROUP</a:t>
              </a:r>
              <a:endParaRPr lang="en-US" altLang="zh-TW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7" name="TextBox 12"/>
          <p:cNvSpPr>
            <a:spLocks noChangeArrowheads="1"/>
          </p:cNvSpPr>
          <p:nvPr/>
        </p:nvSpPr>
        <p:spPr bwMode="auto">
          <a:xfrm>
            <a:off x="618809" y="332656"/>
            <a:ext cx="38811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1pPr>
            <a:lvl2pPr marL="742950" indent="-285750" algn="l" defTabSz="45720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2pPr>
            <a:lvl3pPr marL="1143000" indent="-228600" algn="l" defTabSz="4572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3pPr>
            <a:lvl4pPr marL="1600200" indent="-228600" algn="l" defTabSz="4572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4pPr>
            <a:lvl5pPr marL="2057400" indent="-228600" algn="l" defTabSz="4572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zh-CN" alt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sym typeface="Calibri" pitchFamily="34" charset="0"/>
              </a:rPr>
              <a:t>广硕集团</a:t>
            </a:r>
            <a:endParaRPr kumimoji="0" lang="en-US" altLang="zh-CN" sz="5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75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4" descr="npo00000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4498" r="2068" b="8604"/>
          <a:stretch>
            <a:fillRect/>
          </a:stretch>
        </p:blipFill>
        <p:spPr bwMode="auto">
          <a:xfrm>
            <a:off x="-1588" y="3203575"/>
            <a:ext cx="2270126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4" descr="npo00000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7443" r="12965" b="12965"/>
          <a:stretch>
            <a:fillRect/>
          </a:stretch>
        </p:blipFill>
        <p:spPr bwMode="auto">
          <a:xfrm>
            <a:off x="0" y="4749800"/>
            <a:ext cx="2270125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4321175"/>
            <a:ext cx="23399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72060"/>
          <a:stretch/>
        </p:blipFill>
        <p:spPr>
          <a:xfrm>
            <a:off x="4743393" y="1391669"/>
            <a:ext cx="2248661" cy="4419600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</p:spPr>
      </p:pic>
      <p:pic>
        <p:nvPicPr>
          <p:cNvPr id="79878" name="图片 7" descr="MC90043258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3224213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图片 7" descr="MC90043258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3992563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3" name="图片 23" descr="Untitle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" t="5759" r="4825" b="6264"/>
          <a:stretch>
            <a:fillRect/>
          </a:stretch>
        </p:blipFill>
        <p:spPr bwMode="auto">
          <a:xfrm>
            <a:off x="2344738" y="2730500"/>
            <a:ext cx="233997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0163" y="0"/>
            <a:ext cx="2268537" cy="6858000"/>
          </a:xfrm>
          <a:prstGeom prst="rect">
            <a:avLst/>
          </a:prstGeom>
          <a:noFill/>
          <a:ln w="57150">
            <a:solidFill>
              <a:srgbClr val="40404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743450" y="0"/>
            <a:ext cx="2268538" cy="6858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344738" y="-9525"/>
            <a:ext cx="2343150" cy="6858000"/>
          </a:xfrm>
          <a:prstGeom prst="rect">
            <a:avLst/>
          </a:prstGeom>
          <a:noFill/>
          <a:ln w="57150">
            <a:solidFill>
              <a:srgbClr val="00009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30163" y="6180138"/>
            <a:ext cx="40005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 flipV="1">
            <a:off x="407988" y="4772025"/>
            <a:ext cx="703262" cy="1430338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>
            <a:off x="1084263" y="4760913"/>
            <a:ext cx="1090612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51" name="Straight Connector 50"/>
          <p:cNvCxnSpPr>
            <a:cxnSpLocks noChangeShapeType="1"/>
          </p:cNvCxnSpPr>
          <p:nvPr/>
        </p:nvCxnSpPr>
        <p:spPr bwMode="auto">
          <a:xfrm flipV="1">
            <a:off x="2174875" y="3359150"/>
            <a:ext cx="703263" cy="1430338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54" name="Straight Connector 53"/>
          <p:cNvCxnSpPr>
            <a:cxnSpLocks noChangeShapeType="1"/>
          </p:cNvCxnSpPr>
          <p:nvPr/>
        </p:nvCxnSpPr>
        <p:spPr bwMode="auto">
          <a:xfrm>
            <a:off x="2857500" y="3348038"/>
            <a:ext cx="141922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55" name="Straight Connector 54"/>
          <p:cNvCxnSpPr>
            <a:cxnSpLocks noChangeShapeType="1"/>
          </p:cNvCxnSpPr>
          <p:nvPr/>
        </p:nvCxnSpPr>
        <p:spPr bwMode="auto">
          <a:xfrm flipV="1">
            <a:off x="4265613" y="1933575"/>
            <a:ext cx="703262" cy="1430338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56" name="Straight Connector 55"/>
          <p:cNvCxnSpPr>
            <a:cxnSpLocks noChangeShapeType="1"/>
          </p:cNvCxnSpPr>
          <p:nvPr/>
        </p:nvCxnSpPr>
        <p:spPr bwMode="auto">
          <a:xfrm>
            <a:off x="4943475" y="1933575"/>
            <a:ext cx="1643063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57" name="Straight Connector 56"/>
          <p:cNvCxnSpPr>
            <a:cxnSpLocks noChangeShapeType="1"/>
          </p:cNvCxnSpPr>
          <p:nvPr/>
        </p:nvCxnSpPr>
        <p:spPr bwMode="auto">
          <a:xfrm flipV="1">
            <a:off x="6586538" y="755650"/>
            <a:ext cx="588962" cy="1195388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58" name="Straight Connector 57"/>
          <p:cNvCxnSpPr>
            <a:cxnSpLocks noChangeShapeType="1"/>
          </p:cNvCxnSpPr>
          <p:nvPr/>
        </p:nvCxnSpPr>
        <p:spPr bwMode="auto">
          <a:xfrm>
            <a:off x="7175500" y="771525"/>
            <a:ext cx="19685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grpSp>
        <p:nvGrpSpPr>
          <p:cNvPr id="79897" name="Group 78"/>
          <p:cNvGrpSpPr>
            <a:grpSpLocks/>
          </p:cNvGrpSpPr>
          <p:nvPr/>
        </p:nvGrpSpPr>
        <p:grpSpPr bwMode="auto">
          <a:xfrm>
            <a:off x="1116013" y="4514850"/>
            <a:ext cx="468312" cy="468313"/>
            <a:chOff x="1251453" y="2407240"/>
            <a:chExt cx="467998" cy="467998"/>
          </a:xfrm>
        </p:grpSpPr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329188" y="2481803"/>
              <a:ext cx="323633" cy="325218"/>
            </a:xfrm>
            <a:prstGeom prst="ellipse">
              <a:avLst/>
            </a:prstGeom>
            <a:noFill/>
            <a:ln w="19050">
              <a:solidFill>
                <a:srgbClr val="40404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1403751" y="2546846"/>
              <a:ext cx="179267" cy="180853"/>
            </a:xfrm>
            <a:prstGeom prst="ellipse">
              <a:avLst/>
            </a:prstGeom>
            <a:solidFill>
              <a:srgbClr val="404040"/>
            </a:solidFill>
            <a:ln w="19050">
              <a:solidFill>
                <a:srgbClr val="40404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251453" y="2407240"/>
              <a:ext cx="467998" cy="467998"/>
            </a:xfrm>
            <a:prstGeom prst="ellipse">
              <a:avLst/>
            </a:prstGeom>
            <a:noFill/>
            <a:ln w="38100">
              <a:solidFill>
                <a:srgbClr val="40404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9898" name="Group 79"/>
          <p:cNvGrpSpPr>
            <a:grpSpLocks/>
          </p:cNvGrpSpPr>
          <p:nvPr/>
        </p:nvGrpSpPr>
        <p:grpSpPr bwMode="auto">
          <a:xfrm>
            <a:off x="2903538" y="3114675"/>
            <a:ext cx="468312" cy="466725"/>
            <a:chOff x="3137412" y="1951646"/>
            <a:chExt cx="467998" cy="467998"/>
          </a:xfrm>
        </p:grpSpPr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3215147" y="2026463"/>
              <a:ext cx="323633" cy="324733"/>
            </a:xfrm>
            <a:prstGeom prst="ellipse">
              <a:avLst/>
            </a:prstGeom>
            <a:noFill/>
            <a:ln w="19050">
              <a:solidFill>
                <a:srgbClr val="00009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3289710" y="2091727"/>
              <a:ext cx="179267" cy="179877"/>
            </a:xfrm>
            <a:prstGeom prst="ellipse">
              <a:avLst/>
            </a:prstGeom>
            <a:solidFill>
              <a:srgbClr val="000090"/>
            </a:solidFill>
            <a:ln w="19050">
              <a:solidFill>
                <a:srgbClr val="00009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3137412" y="1951646"/>
              <a:ext cx="467998" cy="467998"/>
            </a:xfrm>
            <a:prstGeom prst="ellips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9899" name="Group 81"/>
          <p:cNvGrpSpPr>
            <a:grpSpLocks/>
          </p:cNvGrpSpPr>
          <p:nvPr/>
        </p:nvGrpSpPr>
        <p:grpSpPr bwMode="auto">
          <a:xfrm>
            <a:off x="4970463" y="1700213"/>
            <a:ext cx="468312" cy="468312"/>
            <a:chOff x="5996523" y="995813"/>
            <a:chExt cx="467998" cy="467998"/>
          </a:xfrm>
        </p:grpSpPr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6074258" y="1070375"/>
              <a:ext cx="323633" cy="32522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6148821" y="1135419"/>
              <a:ext cx="179267" cy="18085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5996523" y="995813"/>
              <a:ext cx="467998" cy="46799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9900" name="Group 80"/>
          <p:cNvGrpSpPr>
            <a:grpSpLocks/>
          </p:cNvGrpSpPr>
          <p:nvPr/>
        </p:nvGrpSpPr>
        <p:grpSpPr bwMode="auto">
          <a:xfrm>
            <a:off x="7172325" y="538163"/>
            <a:ext cx="468313" cy="468312"/>
            <a:chOff x="5138995" y="998949"/>
            <a:chExt cx="467998" cy="467998"/>
          </a:xfrm>
        </p:grpSpPr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5216731" y="1073511"/>
              <a:ext cx="323632" cy="325220"/>
            </a:xfrm>
            <a:prstGeom prst="ellips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5291292" y="1138555"/>
              <a:ext cx="179267" cy="180854"/>
            </a:xfrm>
            <a:prstGeom prst="ellipse">
              <a:avLst/>
            </a:prstGeom>
            <a:solidFill>
              <a:srgbClr val="FF6600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5138995" y="998949"/>
              <a:ext cx="467998" cy="467998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79901" name="TextBox 88"/>
          <p:cNvSpPr txBox="1">
            <a:spLocks noChangeArrowheads="1"/>
          </p:cNvSpPr>
          <p:nvPr/>
        </p:nvSpPr>
        <p:spPr bwMode="auto">
          <a:xfrm>
            <a:off x="1525588" y="4376738"/>
            <a:ext cx="1036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FF6600"/>
                </a:solidFill>
                <a:latin typeface="Impact" pitchFamily="34" charset="0"/>
              </a:rPr>
              <a:t>1987</a:t>
            </a:r>
          </a:p>
        </p:txBody>
      </p:sp>
      <p:sp>
        <p:nvSpPr>
          <p:cNvPr id="79902" name="TextBox 89"/>
          <p:cNvSpPr txBox="1">
            <a:spLocks noChangeArrowheads="1"/>
          </p:cNvSpPr>
          <p:nvPr/>
        </p:nvSpPr>
        <p:spPr bwMode="auto">
          <a:xfrm>
            <a:off x="3371850" y="2898775"/>
            <a:ext cx="1036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FF6600"/>
                </a:solidFill>
                <a:latin typeface="Impact" pitchFamily="34" charset="0"/>
              </a:rPr>
              <a:t>2001</a:t>
            </a:r>
          </a:p>
        </p:txBody>
      </p:sp>
      <p:sp>
        <p:nvSpPr>
          <p:cNvPr id="79903" name="TextBox 90"/>
          <p:cNvSpPr txBox="1">
            <a:spLocks noChangeArrowheads="1"/>
          </p:cNvSpPr>
          <p:nvPr/>
        </p:nvSpPr>
        <p:spPr bwMode="auto">
          <a:xfrm>
            <a:off x="5535613" y="1439863"/>
            <a:ext cx="1035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FF6600"/>
                </a:solidFill>
                <a:latin typeface="Impact" pitchFamily="34" charset="0"/>
              </a:rPr>
              <a:t>2007</a:t>
            </a:r>
          </a:p>
        </p:txBody>
      </p:sp>
      <p:sp>
        <p:nvSpPr>
          <p:cNvPr id="79904" name="TextBox 91"/>
          <p:cNvSpPr txBox="1">
            <a:spLocks noChangeArrowheads="1"/>
          </p:cNvSpPr>
          <p:nvPr/>
        </p:nvSpPr>
        <p:spPr bwMode="auto">
          <a:xfrm>
            <a:off x="7821613" y="223838"/>
            <a:ext cx="1185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smtClean="0">
                <a:solidFill>
                  <a:srgbClr val="FF6600"/>
                </a:solidFill>
                <a:latin typeface="Impact" pitchFamily="34" charset="0"/>
              </a:rPr>
              <a:t>201</a:t>
            </a:r>
            <a:r>
              <a:rPr lang="en-US" altLang="zh-CN" sz="3600" dirty="0">
                <a:solidFill>
                  <a:srgbClr val="FF6600"/>
                </a:solidFill>
                <a:latin typeface="Impact" pitchFamily="34" charset="0"/>
                <a:ea typeface="新細明體" pitchFamily="18" charset="-120"/>
              </a:rPr>
              <a:t>5</a:t>
            </a:r>
            <a:endParaRPr lang="en-US" altLang="zh-CN" sz="3600" dirty="0" smtClean="0">
              <a:solidFill>
                <a:srgbClr val="FF6600"/>
              </a:solidFill>
              <a:latin typeface="Impact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68325" y="6048375"/>
            <a:ext cx="14176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zh-TW" altLang="en-US" sz="3200" b="1" dirty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+mj-cs"/>
              </a:rPr>
              <a:t>成立</a:t>
            </a:r>
            <a:endParaRPr lang="en-US" sz="3200" b="1" dirty="0">
              <a:solidFill>
                <a:prstClr val="black"/>
              </a:solidFill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79907" name="TextBox 95"/>
          <p:cNvSpPr txBox="1">
            <a:spLocks noChangeArrowheads="1"/>
          </p:cNvSpPr>
          <p:nvPr/>
        </p:nvSpPr>
        <p:spPr bwMode="auto">
          <a:xfrm>
            <a:off x="2736850" y="6048375"/>
            <a:ext cx="1419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迁厂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122863" y="6046788"/>
            <a:ext cx="14176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zh-TW" altLang="en-US" sz="3200" b="1" dirty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+mj-cs"/>
              </a:rPr>
              <a:t>全球化</a:t>
            </a:r>
            <a:endParaRPr lang="en-US" sz="3200" b="1" dirty="0">
              <a:solidFill>
                <a:prstClr val="black"/>
              </a:solidFill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431088" y="6065838"/>
            <a:ext cx="1417637" cy="579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zh-TW" altLang="en-US" sz="3200" b="1" dirty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+mj-cs"/>
              </a:rPr>
              <a:t>多元化</a:t>
            </a:r>
            <a:endParaRPr lang="en-US" sz="3200" b="1" dirty="0">
              <a:solidFill>
                <a:prstClr val="black"/>
              </a:solidFill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61975" y="393700"/>
            <a:ext cx="324485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我们的过去</a:t>
            </a:r>
            <a:endParaRPr lang="zh-TW" alt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3" name="Picture 7" descr="columbia_logo%5B1%5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" b="21474"/>
          <a:stretch>
            <a:fillRect/>
          </a:stretch>
        </p:blipFill>
        <p:spPr bwMode="auto">
          <a:xfrm>
            <a:off x="7075878" y="1470270"/>
            <a:ext cx="1094175" cy="6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36" descr="Crocs logo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486" y="1520383"/>
            <a:ext cx="900018" cy="53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11" cstate="print">
            <a:lum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334" y="1130364"/>
            <a:ext cx="1325023" cy="48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 descr="C:\Users\ab\Desktop\1101004_1_1_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78" t="32712" r="53493" b="50014"/>
          <a:stretch>
            <a:fillRect/>
          </a:stretch>
        </p:blipFill>
        <p:spPr bwMode="auto">
          <a:xfrm>
            <a:off x="8070755" y="4318000"/>
            <a:ext cx="910699" cy="46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t="14343" r="83388" b="76588"/>
          <a:stretch>
            <a:fillRect/>
          </a:stretch>
        </p:blipFill>
        <p:spPr bwMode="auto">
          <a:xfrm>
            <a:off x="8176371" y="3810330"/>
            <a:ext cx="967629" cy="37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5" descr="I:\jpeg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2323492"/>
            <a:ext cx="915486" cy="33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6" descr="I:\Mypsd_2109_201011252113560010B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5" r="1346" b="18391"/>
          <a:stretch>
            <a:fillRect/>
          </a:stretch>
        </p:blipFill>
        <p:spPr bwMode="auto">
          <a:xfrm>
            <a:off x="8230503" y="2181258"/>
            <a:ext cx="768007" cy="51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5" descr="under-armour-logo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39906" y="5286413"/>
            <a:ext cx="721451" cy="64835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9" name="Picture 3" descr="adidas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204344" y="5249697"/>
            <a:ext cx="808456" cy="72804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16556" r="82053" b="77992"/>
          <a:stretch>
            <a:fillRect/>
          </a:stretch>
        </p:blipFill>
        <p:spPr bwMode="auto">
          <a:xfrm>
            <a:off x="7078613" y="4553181"/>
            <a:ext cx="947836" cy="23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88" b="80809"/>
          <a:stretch>
            <a:fillRect/>
          </a:stretch>
        </p:blipFill>
        <p:spPr bwMode="auto">
          <a:xfrm>
            <a:off x="8159750" y="3110593"/>
            <a:ext cx="821704" cy="30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2" descr="C:\Users\ab\Desktop\201282713575_634816726250781250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588" y="2915838"/>
            <a:ext cx="616750" cy="61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" descr="C:\Users\ab\Desktop\20300099942591133050415589938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6" t="40374" r="26237" b="34538"/>
          <a:stretch/>
        </p:blipFill>
        <p:spPr bwMode="auto">
          <a:xfrm>
            <a:off x="7112683" y="3865383"/>
            <a:ext cx="980277" cy="31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059613" y="0"/>
            <a:ext cx="2084387" cy="68580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t="14343" r="83388" b="76588"/>
          <a:stretch>
            <a:fillRect/>
          </a:stretch>
        </p:blipFill>
        <p:spPr bwMode="auto">
          <a:xfrm>
            <a:off x="2871822" y="5097285"/>
            <a:ext cx="1935257" cy="74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7" descr="columbia_logo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" b="21474"/>
          <a:stretch>
            <a:fillRect/>
          </a:stretch>
        </p:blipFill>
        <p:spPr bwMode="auto">
          <a:xfrm>
            <a:off x="2715604" y="1554298"/>
            <a:ext cx="1921195" cy="121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36" descr="Crocs log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96" y="1411775"/>
            <a:ext cx="1844862" cy="110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5"/>
          <p:cNvPicPr>
            <a:picLocks noChangeAspect="1" noChangeArrowheads="1"/>
          </p:cNvPicPr>
          <p:nvPr/>
        </p:nvPicPr>
        <p:blipFill>
          <a:blip r:embed="rId6">
            <a:lum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27" y="1702463"/>
            <a:ext cx="1958975" cy="71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5" descr="I:\jpeg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11" y="3443602"/>
            <a:ext cx="1792991" cy="64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Picture 6" descr="I:\Mypsd_2109_201011252113560010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5" r="1346" b="18391"/>
          <a:stretch>
            <a:fillRect/>
          </a:stretch>
        </p:blipFill>
        <p:spPr bwMode="auto">
          <a:xfrm>
            <a:off x="7107309" y="1614142"/>
            <a:ext cx="1633290" cy="109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5" descr="under-armour-log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3949" y="3296724"/>
            <a:ext cx="886243" cy="796448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49" name="Picture 3" descr="adidas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39706" y="3168807"/>
            <a:ext cx="1168496" cy="105228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761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16556" r="82053" b="77992"/>
          <a:stretch>
            <a:fillRect/>
          </a:stretch>
        </p:blipFill>
        <p:spPr bwMode="auto">
          <a:xfrm>
            <a:off x="4913296" y="5266571"/>
            <a:ext cx="1895671" cy="47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88" b="80809"/>
          <a:stretch>
            <a:fillRect/>
          </a:stretch>
        </p:blipFill>
        <p:spPr bwMode="auto">
          <a:xfrm>
            <a:off x="2997900" y="3476311"/>
            <a:ext cx="1683102" cy="61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12"/>
          <p:cNvSpPr>
            <a:spLocks noChangeArrowheads="1"/>
          </p:cNvSpPr>
          <p:nvPr/>
        </p:nvSpPr>
        <p:spPr bwMode="auto">
          <a:xfrm>
            <a:off x="618808" y="499319"/>
            <a:ext cx="68794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1pPr>
            <a:lvl2pPr marL="742950" indent="-285750" algn="l" defTabSz="45720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2pPr>
            <a:lvl3pPr marL="1143000" indent="-228600" algn="l" defTabSz="4572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3pPr>
            <a:lvl4pPr marL="1600200" indent="-228600" algn="l" defTabSz="4572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4pPr>
            <a:lvl5pPr marL="2057400" indent="-228600" algn="l" defTabSz="4572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zh-CN" altLang="en-US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黑体" pitchFamily="49" charset="-122"/>
                <a:sym typeface="Calibri" pitchFamily="34" charset="0"/>
              </a:rPr>
              <a:t>服务</a:t>
            </a:r>
            <a:r>
              <a:rPr kumimoji="0" lang="en-US" altLang="zh-CN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黑体" pitchFamily="49" charset="-122"/>
                <a:sym typeface="Calibri" pitchFamily="34" charset="0"/>
              </a:rPr>
              <a:t>-</a:t>
            </a:r>
            <a:r>
              <a:rPr kumimoji="0" lang="zh-CN" altLang="en-US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黑体" pitchFamily="49" charset="-122"/>
                <a:sym typeface="Calibri" pitchFamily="34" charset="0"/>
              </a:rPr>
              <a:t>世界级品牌</a:t>
            </a:r>
            <a:endParaRPr kumimoji="0" lang="en-US" altLang="zh-CN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sym typeface="Calibri" pitchFamily="34" charset="0"/>
            </a:endParaRPr>
          </a:p>
        </p:txBody>
      </p:sp>
      <p:pic>
        <p:nvPicPr>
          <p:cNvPr id="1026" name="Picture 2" descr="C:\Users\ab\Desktop\201282713575_63481672625078125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36" y="4529160"/>
            <a:ext cx="1502939" cy="15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b\Desktop\20300099942591133050415589938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6" t="40374" r="26237" b="34538"/>
          <a:stretch/>
        </p:blipFill>
        <p:spPr bwMode="auto">
          <a:xfrm>
            <a:off x="6756750" y="5160331"/>
            <a:ext cx="2121046" cy="68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06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VP\__.JPG"/>
          <p:cNvPicPr>
            <a:picLocks noChangeAspect="1" noChangeArrowheads="1"/>
          </p:cNvPicPr>
          <p:nvPr/>
        </p:nvPicPr>
        <p:blipFill>
          <a:blip r:embed="rId2"/>
          <a:srcRect l="1791" r="12731"/>
          <a:stretch>
            <a:fillRect/>
          </a:stretch>
        </p:blipFill>
        <p:spPr bwMode="auto">
          <a:xfrm>
            <a:off x="35135" y="17253"/>
            <a:ext cx="9090025" cy="2212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H:\VP\1.JPG"/>
          <p:cNvPicPr>
            <a:picLocks noChangeAspect="1" noChangeArrowheads="1"/>
          </p:cNvPicPr>
          <p:nvPr/>
        </p:nvPicPr>
        <p:blipFill>
          <a:blip r:embed="rId3"/>
          <a:srcRect l="1744" r="15007"/>
          <a:stretch>
            <a:fillRect/>
          </a:stretch>
        </p:blipFill>
        <p:spPr bwMode="auto">
          <a:xfrm>
            <a:off x="39461" y="4645218"/>
            <a:ext cx="9090025" cy="2212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:\VP\NSE.JPG"/>
          <p:cNvPicPr>
            <a:picLocks noChangeAspect="1" noChangeArrowheads="1"/>
          </p:cNvPicPr>
          <p:nvPr/>
        </p:nvPicPr>
        <p:blipFill>
          <a:blip r:embed="rId4"/>
          <a:srcRect l="1942" r="5357"/>
          <a:stretch>
            <a:fillRect/>
          </a:stretch>
        </p:blipFill>
        <p:spPr bwMode="auto">
          <a:xfrm>
            <a:off x="39461" y="2322609"/>
            <a:ext cx="9090025" cy="2212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81000" y="1628800"/>
            <a:ext cx="35417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Rockwell" pitchFamily="18" charset="0"/>
              </a:rPr>
              <a:t>篮球鞋</a:t>
            </a:r>
            <a:r>
              <a:rPr lang="zh-CN" altLang="en-US" sz="3200" b="1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Rockwell" pitchFamily="18" charset="0"/>
              </a:rPr>
              <a:t>类</a:t>
            </a:r>
            <a:endParaRPr lang="en-US" altLang="zh-CN" sz="3200" b="1" u="sng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  <a:ea typeface="黑体" pitchFamily="2" charset="-122"/>
              <a:cs typeface="Rockwell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326" y="6300609"/>
            <a:ext cx="36869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Rockwell" pitchFamily="18" charset="0"/>
              </a:rPr>
              <a:t>足球鞋</a:t>
            </a:r>
            <a:r>
              <a:rPr lang="zh-CN" altLang="en-US" sz="32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Rockwell" pitchFamily="18" charset="0"/>
              </a:rPr>
              <a:t>类</a:t>
            </a:r>
            <a:endParaRPr lang="en-US" altLang="zh-CN" sz="3200" b="1" u="sng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  <a:ea typeface="黑体" pitchFamily="2" charset="-122"/>
              <a:cs typeface="Rockwell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150" y="3933056"/>
            <a:ext cx="39781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Rockwell"/>
              </a:rPr>
              <a:t>休闲鞋类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Rockwel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298" y="116632"/>
            <a:ext cx="39066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 dirty="0" smtClean="0">
                <a:ln w="25400">
                  <a:solidFill>
                    <a:srgbClr val="0070C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ea typeface="黑体" pitchFamily="2" charset="-122"/>
                <a:cs typeface="Rockwell" pitchFamily="18" charset="0"/>
              </a:rPr>
              <a:t>Nike </a:t>
            </a:r>
            <a:r>
              <a:rPr lang="zh-CN" altLang="en-US" sz="4400" b="1" dirty="0" smtClean="0">
                <a:ln w="25400">
                  <a:solidFill>
                    <a:srgbClr val="0070C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Rockwell" pitchFamily="18" charset="0"/>
              </a:rPr>
              <a:t>开发中心</a:t>
            </a:r>
            <a:endParaRPr lang="en-US" altLang="zh-CN" sz="4400" b="1" dirty="0">
              <a:ln w="25400">
                <a:solidFill>
                  <a:srgbClr val="0070C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  <a:ea typeface="黑体" pitchFamily="2" charset="-122"/>
              <a:cs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193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" t="3494" r="1429" b="3494"/>
          <a:stretch/>
        </p:blipFill>
        <p:spPr bwMode="auto">
          <a:xfrm>
            <a:off x="4586680" y="1747840"/>
            <a:ext cx="3193326" cy="2113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 descr="IMG_0562"/>
          <p:cNvPicPr>
            <a:picLocks noChangeAspect="1" noChangeArrowheads="1"/>
          </p:cNvPicPr>
          <p:nvPr/>
        </p:nvPicPr>
        <p:blipFill rotWithShape="1">
          <a:blip r:embed="rId3"/>
          <a:srcRect l="1" r="5914"/>
          <a:stretch/>
        </p:blipFill>
        <p:spPr bwMode="auto">
          <a:xfrm>
            <a:off x="667196" y="4489054"/>
            <a:ext cx="3179234" cy="2252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12"/>
          <p:cNvSpPr>
            <a:spLocks noChangeArrowheads="1"/>
          </p:cNvSpPr>
          <p:nvPr/>
        </p:nvSpPr>
        <p:spPr bwMode="auto">
          <a:xfrm>
            <a:off x="618808" y="465924"/>
            <a:ext cx="68794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1pPr>
            <a:lvl2pPr marL="742950" indent="-285750" algn="l" defTabSz="45720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2pPr>
            <a:lvl3pPr marL="1143000" indent="-228600" algn="l" defTabSz="4572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3pPr>
            <a:lvl4pPr marL="1600200" indent="-228600" algn="l" defTabSz="4572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4pPr>
            <a:lvl5pPr marL="2057400" indent="-228600" algn="l" defTabSz="4572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zh-CN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黑体" pitchFamily="49" charset="-122"/>
                <a:sym typeface="Calibri" pitchFamily="34" charset="0"/>
              </a:rPr>
              <a:t>多</a:t>
            </a:r>
            <a:r>
              <a:rPr kumimoji="0" lang="zh-CN" altLang="en-US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黑体" pitchFamily="49" charset="-122"/>
                <a:sym typeface="Calibri" pitchFamily="34" charset="0"/>
              </a:rPr>
              <a:t>品牌开发中心</a:t>
            </a:r>
            <a:endParaRPr kumimoji="0" lang="en-US" altLang="zh-CN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sym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808" y="123536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u="sng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户外鞋类开发中心</a:t>
            </a:r>
            <a:endParaRPr lang="zh-CN" altLang="en-US" sz="2400" b="1" u="sng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6680" y="123536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u="sng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卡洛驰开发中心</a:t>
            </a:r>
            <a:endParaRPr lang="zh-CN" altLang="en-US" sz="2400" b="1" u="sng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518" y="4076734"/>
            <a:ext cx="325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u="sng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安踏</a:t>
            </a:r>
            <a:r>
              <a:rPr lang="en-US" altLang="zh-CN" sz="2400" b="1" u="sng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u="sng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斐乐开发中心</a:t>
            </a:r>
            <a:endParaRPr lang="zh-CN" altLang="en-US" sz="2400" b="1" u="sng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Picture 3" descr="npo00002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6" r="2" b="5616"/>
          <a:stretch/>
        </p:blipFill>
        <p:spPr bwMode="auto">
          <a:xfrm>
            <a:off x="652262" y="1747840"/>
            <a:ext cx="3193326" cy="2113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1" r="5286"/>
          <a:stretch>
            <a:fillRect/>
          </a:stretch>
        </p:blipFill>
        <p:spPr bwMode="auto">
          <a:xfrm>
            <a:off x="4586680" y="4489054"/>
            <a:ext cx="3193326" cy="2251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4586680" y="4076733"/>
            <a:ext cx="402113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Rockwell" pitchFamily="18" charset="0"/>
              </a:rPr>
              <a:t>高尔夫球鞋</a:t>
            </a:r>
            <a:r>
              <a:rPr lang="en-US" altLang="zh-CN" sz="2400" u="sng" dirty="0">
                <a:solidFill>
                  <a:prstClr val="black"/>
                </a:solidFill>
                <a:latin typeface="Impact" panose="020B0806030902050204" pitchFamily="34" charset="0"/>
                <a:ea typeface="黑体" pitchFamily="2" charset="-122"/>
                <a:cs typeface="Rockwell" pitchFamily="18" charset="0"/>
              </a:rPr>
              <a:t>Adidas</a:t>
            </a:r>
            <a:r>
              <a:rPr lang="zh-CN" altLang="en-US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黑体" pitchFamily="2" charset="-122"/>
                <a:cs typeface="Rockwell" pitchFamily="18" charset="0"/>
              </a:rPr>
              <a:t>开发中心</a:t>
            </a:r>
            <a:endParaRPr lang="en-US" altLang="zh-CN" sz="2400" b="1" u="sng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  <a:ea typeface="黑体" pitchFamily="2" charset="-122"/>
              <a:cs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b\Desktop\tuxpL3R1eHBlY3guaW1hZ2VzLWFtYXpvbi5jb20vaW1hZ2VzL0kvNTF0aGRjYm1QTUwuX1NTNDUwXy5qcGc=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00439" y="4941169"/>
            <a:ext cx="1845872" cy="18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" name="image1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4248" y="4554791"/>
            <a:ext cx="2232249" cy="2232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12.jpg" descr="air_jordan_1_3"/>
          <p:cNvPicPr/>
          <p:nvPr/>
        </p:nvPicPr>
        <p:blipFill>
          <a:blip r:embed="rId4">
            <a:extLst/>
          </a:blip>
          <a:srcRect t="17657" r="4430" b="8800"/>
          <a:stretch>
            <a:fillRect/>
          </a:stretch>
        </p:blipFill>
        <p:spPr>
          <a:xfrm>
            <a:off x="539582" y="1484784"/>
            <a:ext cx="1529558" cy="8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age13.jpg" descr="Nike%20Mercurial%20Vapor%208%20VIII%20FG%20White%20Red%20Black%202012%20Euro%20UEFA%20European%20Championship%20(3)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9582" y="2504905"/>
            <a:ext cx="1600432" cy="1024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age14.png" descr="C:\Users\SunnyLiu\Desktop\0524简报群\Alpha Pro\Nike-Alpha-Pro-Cleat-Dolphins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36331" y="4537127"/>
            <a:ext cx="2161158" cy="1362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ge15.png" descr="IMG_0082副本"/>
          <p:cNvPicPr/>
          <p:nvPr/>
        </p:nvPicPr>
        <p:blipFill>
          <a:blip r:embed="rId7">
            <a:extLst/>
          </a:blip>
          <a:srcRect t="4749" b="6284"/>
          <a:stretch>
            <a:fillRect/>
          </a:stretch>
        </p:blipFill>
        <p:spPr>
          <a:xfrm>
            <a:off x="562492" y="5841505"/>
            <a:ext cx="1577522" cy="826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16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flipH="1">
            <a:off x="4881950" y="4811058"/>
            <a:ext cx="1476128" cy="676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17.png" descr="DSC_0198"/>
          <p:cNvPicPr/>
          <p:nvPr/>
        </p:nvPicPr>
        <p:blipFill>
          <a:blip r:embed="rId9">
            <a:extLst/>
          </a:blip>
          <a:srcRect l="5141" t="20403" r="2598" b="27882"/>
          <a:stretch>
            <a:fillRect/>
          </a:stretch>
        </p:blipFill>
        <p:spPr>
          <a:xfrm>
            <a:off x="4855947" y="3942502"/>
            <a:ext cx="1522799" cy="6851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18.png"/>
          <p:cNvPicPr/>
          <p:nvPr/>
        </p:nvPicPr>
        <p:blipFill>
          <a:blip r:embed="rId10">
            <a:extLst/>
          </a:blip>
          <a:srcRect b="44801"/>
          <a:stretch>
            <a:fillRect/>
          </a:stretch>
        </p:blipFill>
        <p:spPr>
          <a:xfrm flipH="1">
            <a:off x="2593192" y="2751278"/>
            <a:ext cx="1662319" cy="832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age19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566516" y="1539888"/>
            <a:ext cx="1529489" cy="860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age20.png"/>
          <p:cNvPicPr/>
          <p:nvPr/>
        </p:nvPicPr>
        <p:blipFill>
          <a:blip r:embed="rId12">
            <a:extLst/>
          </a:blip>
          <a:srcRect l="4927" t="13358" r="5824" b="4552"/>
          <a:stretch>
            <a:fillRect/>
          </a:stretch>
        </p:blipFill>
        <p:spPr>
          <a:xfrm flipH="1">
            <a:off x="550771" y="3647015"/>
            <a:ext cx="1498299" cy="918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age21.png"/>
          <p:cNvPicPr/>
          <p:nvPr/>
        </p:nvPicPr>
        <p:blipFill>
          <a:blip r:embed="rId13">
            <a:extLst/>
          </a:blip>
          <a:srcRect l="17914" t="24020" r="32856" b="23498"/>
          <a:stretch>
            <a:fillRect/>
          </a:stretch>
        </p:blipFill>
        <p:spPr>
          <a:xfrm>
            <a:off x="2511779" y="3802460"/>
            <a:ext cx="1816570" cy="1088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ge25.jpg" descr="flat boot.jp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 flipH="1">
            <a:off x="6942564" y="1600469"/>
            <a:ext cx="1500674" cy="886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ge26.jpg" descr="california shoe.jp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 flipH="1">
            <a:off x="4831815" y="5830666"/>
            <a:ext cx="1526263" cy="665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27.jpg" descr="cow suede boot.jpg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 flipH="1">
            <a:off x="7014928" y="3066545"/>
            <a:ext cx="1379395" cy="1310688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TextBox 12"/>
          <p:cNvSpPr>
            <a:spLocks noChangeArrowheads="1"/>
          </p:cNvSpPr>
          <p:nvPr/>
        </p:nvSpPr>
        <p:spPr bwMode="auto">
          <a:xfrm>
            <a:off x="618808" y="499319"/>
            <a:ext cx="68794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1pPr>
            <a:lvl2pPr marL="742950" indent="-285750" algn="l" defTabSz="45720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2pPr>
            <a:lvl3pPr marL="1143000" indent="-228600" algn="l" defTabSz="4572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3pPr>
            <a:lvl4pPr marL="1600200" indent="-228600" algn="l" defTabSz="4572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4pPr>
            <a:lvl5pPr marL="2057400" indent="-228600" algn="l" defTabSz="4572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zh-CN" altLang="en-US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黑体" pitchFamily="49" charset="-122"/>
                <a:sym typeface="Calibri" pitchFamily="34" charset="0"/>
              </a:rPr>
              <a:t>生产</a:t>
            </a:r>
            <a:r>
              <a:rPr kumimoji="0" lang="en-US" altLang="zh-CN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黑体" pitchFamily="49" charset="-122"/>
                <a:sym typeface="Calibri" pitchFamily="34" charset="0"/>
              </a:rPr>
              <a:t>-</a:t>
            </a:r>
            <a:r>
              <a:rPr kumimoji="0" lang="zh-CN" altLang="en-US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黑体" pitchFamily="49" charset="-122"/>
                <a:sym typeface="Calibri" pitchFamily="34" charset="0"/>
              </a:rPr>
              <a:t>世界级产品</a:t>
            </a:r>
            <a:endParaRPr kumimoji="0" lang="en-US" altLang="zh-CN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sym typeface="Calibri" pitchFamily="34" charset="0"/>
            </a:endParaRPr>
          </a:p>
        </p:txBody>
      </p:sp>
      <p:pic>
        <p:nvPicPr>
          <p:cNvPr id="1026" name="Picture 2" descr="C:\Users\gs111\Desktop\1311854977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855947" y="1562111"/>
            <a:ext cx="1682635" cy="7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s111\Desktop\1231588-600_1XL.pn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4" b="19971"/>
          <a:stretch/>
        </p:blipFill>
        <p:spPr bwMode="auto">
          <a:xfrm flipH="1">
            <a:off x="4788955" y="2496506"/>
            <a:ext cx="1816617" cy="126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图片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38" y="988715"/>
            <a:ext cx="9493251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5"/>
          <p:cNvSpPr txBox="1">
            <a:spLocks noChangeArrowheads="1"/>
          </p:cNvSpPr>
          <p:nvPr/>
        </p:nvSpPr>
        <p:spPr bwMode="auto">
          <a:xfrm>
            <a:off x="509588" y="1866271"/>
            <a:ext cx="80946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ea typeface="黑体" pitchFamily="2" charset="-122"/>
              </a:rPr>
              <a:t>广硕集团</a:t>
            </a:r>
            <a:endParaRPr lang="zh-CN" altLang="en-US" sz="66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  <a:ea typeface="黑体" pitchFamily="2" charset="-122"/>
            </a:endParaRPr>
          </a:p>
        </p:txBody>
      </p:sp>
      <p:pic>
        <p:nvPicPr>
          <p:cNvPr id="7475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18512" r="9392" b="49023"/>
          <a:stretch>
            <a:fillRect/>
          </a:stretch>
        </p:blipFill>
        <p:spPr bwMode="auto">
          <a:xfrm>
            <a:off x="755576" y="5093171"/>
            <a:ext cx="32400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19"/>
          <p:cNvGrpSpPr>
            <a:grpSpLocks/>
          </p:cNvGrpSpPr>
          <p:nvPr/>
        </p:nvGrpSpPr>
        <p:grpSpPr bwMode="auto">
          <a:xfrm>
            <a:off x="4932040" y="5219377"/>
            <a:ext cx="3063875" cy="747712"/>
            <a:chOff x="5046203" y="5875338"/>
            <a:chExt cx="3183397" cy="747712"/>
          </a:xfrm>
        </p:grpSpPr>
        <p:pic>
          <p:nvPicPr>
            <p:cNvPr id="6" name="Picture 60" descr="EVNLOGO 拷贝"/>
            <p:cNvPicPr>
              <a:picLocks noChangeAspect="1" noChangeArrowheads="1"/>
            </p:cNvPicPr>
            <p:nvPr/>
          </p:nvPicPr>
          <p:blipFill>
            <a:blip r:embed="rId4">
              <a:lum bright="-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203" y="5875338"/>
              <a:ext cx="673560" cy="74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7"/>
            <p:cNvSpPr/>
            <p:nvPr/>
          </p:nvSpPr>
          <p:spPr>
            <a:xfrm>
              <a:off x="5719170" y="6092825"/>
              <a:ext cx="2510430" cy="3127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457200" fontAlgn="base">
                <a:lnSpc>
                  <a:spcPct val="15000"/>
                </a:lnSpc>
                <a:spcBef>
                  <a:spcPct val="45000"/>
                </a:spcBef>
                <a:spcAft>
                  <a:spcPct val="0"/>
                </a:spcAft>
                <a:defRPr/>
              </a:pPr>
              <a:endParaRPr lang="en-US" altLang="zh-TW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宋体" pitchFamily="2" charset="-122"/>
              </a:endParaRPr>
            </a:p>
            <a:p>
              <a:pPr defTabSz="457200" fontAlgn="base">
                <a:lnSpc>
                  <a:spcPct val="15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EVERVAN </a:t>
              </a:r>
              <a:r>
                <a:rPr lang="en-US" altLang="zh-CN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GROUP</a:t>
              </a:r>
              <a:endParaRPr lang="en-US" altLang="zh-TW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1547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18512" r="9392" b="49023"/>
          <a:stretch>
            <a:fillRect/>
          </a:stretch>
        </p:blipFill>
        <p:spPr bwMode="auto">
          <a:xfrm>
            <a:off x="615118" y="469865"/>
            <a:ext cx="3294902" cy="10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15118" y="1516677"/>
            <a:ext cx="3003550" cy="478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4572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zh-CN" altLang="en-US" sz="32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清</a:t>
            </a:r>
            <a:r>
              <a:rPr kumimoji="1" lang="zh-CN" altLang="en-US" sz="32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远广硕</a:t>
            </a:r>
            <a:endParaRPr kumimoji="1" lang="en-US" altLang="zh-CN" sz="3200" dirty="0" smtClean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zh-CN" altLang="en-US" sz="32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清远广健</a:t>
            </a:r>
            <a:endParaRPr kumimoji="1" lang="en-US" altLang="zh-CN" sz="3200" dirty="0" smtClean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zh-CN" altLang="en-US" sz="32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清</a:t>
            </a:r>
            <a:r>
              <a:rPr kumimoji="1" lang="zh-CN" altLang="en-US" sz="32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远荣璟</a:t>
            </a:r>
            <a:r>
              <a:rPr kumimoji="1" lang="en-US" altLang="zh-CN" sz="32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zh-CN" altLang="en-US" sz="32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湖南凯</a:t>
            </a:r>
            <a:r>
              <a:rPr kumimoji="1" lang="zh-CN" altLang="en-US" sz="32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盛</a:t>
            </a:r>
            <a:endParaRPr kumimoji="1" lang="en-US" altLang="zh-CN" sz="3200" dirty="0" smtClean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zh-CN" altLang="en-US" sz="32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江西广</a:t>
            </a:r>
            <a:r>
              <a:rPr kumimoji="1" lang="zh-CN" altLang="en-US" sz="32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宥</a:t>
            </a:r>
            <a:endParaRPr kumimoji="1" lang="en-US" altLang="zh-CN" sz="3200" dirty="0" smtClean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zh-CN" altLang="en-US" sz="32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江西</a:t>
            </a:r>
            <a:r>
              <a:rPr kumimoji="1" lang="zh-CN" altLang="en-US" sz="32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广</a:t>
            </a:r>
            <a:r>
              <a:rPr kumimoji="1" lang="zh-CN" altLang="en-US" sz="32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宣</a:t>
            </a:r>
            <a:endParaRPr kumimoji="1" lang="en-US" altLang="zh-CN" sz="3200" dirty="0" smtClean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zh-CN" altLang="en-US" sz="32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江西</a:t>
            </a:r>
            <a:r>
              <a:rPr kumimoji="1" lang="zh-CN" altLang="en-US" sz="32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广</a:t>
            </a:r>
            <a:r>
              <a:rPr kumimoji="1" lang="zh-CN" altLang="en-US" sz="32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嘉</a:t>
            </a:r>
            <a:endParaRPr kumimoji="1" lang="en-US" altLang="zh-CN" sz="3200" dirty="0" smtClean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zh-CN" altLang="en-US" sz="32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河南</a:t>
            </a:r>
            <a:r>
              <a:rPr kumimoji="1" lang="zh-CN" altLang="en-US" sz="32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嘉鸿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9" y="2960373"/>
            <a:ext cx="4278903" cy="32089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内容占位符 2"/>
          <p:cNvSpPr txBox="1">
            <a:spLocks/>
          </p:cNvSpPr>
          <p:nvPr/>
        </p:nvSpPr>
        <p:spPr bwMode="auto">
          <a:xfrm>
            <a:off x="3574721" y="1556792"/>
            <a:ext cx="3692401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产量</a:t>
            </a:r>
            <a:r>
              <a:rPr lang="en-US" altLang="zh-CN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:</a:t>
            </a:r>
            <a:r>
              <a:rPr lang="en-US" altLang="zh-CN" sz="3200" b="1" dirty="0" smtClean="0">
                <a:solidFill>
                  <a:srgbClr val="FF0000"/>
                </a:solidFill>
                <a:latin typeface="Impact" pitchFamily="34" charset="0"/>
                <a:ea typeface="黑体" pitchFamily="49" charset="-122"/>
              </a:rPr>
              <a:t>35</a:t>
            </a:r>
            <a:r>
              <a:rPr lang="en-US" altLang="zh-CN" sz="3200" dirty="0" smtClean="0">
                <a:solidFill>
                  <a:srgbClr val="FF0000"/>
                </a:solidFill>
                <a:latin typeface="Impact" pitchFamily="34" charset="0"/>
              </a:rPr>
              <a:t>0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万</a:t>
            </a:r>
            <a:r>
              <a:rPr lang="en-US" altLang="zh-CN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月</a:t>
            </a:r>
            <a:endParaRPr lang="en-US" altLang="zh-CN" sz="3200" b="1" dirty="0" smtClean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人数</a:t>
            </a:r>
            <a:r>
              <a:rPr lang="en-US" altLang="zh-CN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:</a:t>
            </a:r>
            <a:r>
              <a:rPr lang="en-US" altLang="zh-CN" sz="3200" dirty="0" smtClean="0">
                <a:solidFill>
                  <a:srgbClr val="FF0000"/>
                </a:solidFill>
                <a:latin typeface="Impact" pitchFamily="34" charset="0"/>
              </a:rPr>
              <a:t>30,000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人</a:t>
            </a:r>
          </a:p>
        </p:txBody>
      </p:sp>
      <p:sp>
        <p:nvSpPr>
          <p:cNvPr id="31" name="矩形 30"/>
          <p:cNvSpPr/>
          <p:nvPr/>
        </p:nvSpPr>
        <p:spPr>
          <a:xfrm>
            <a:off x="3618667" y="2873488"/>
            <a:ext cx="4769757" cy="3537644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po00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1" y="1268760"/>
            <a:ext cx="2850389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5" descr="npo00002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" r="-1"/>
          <a:stretch/>
        </p:blipFill>
        <p:spPr bwMode="auto">
          <a:xfrm>
            <a:off x="3469784" y="1268760"/>
            <a:ext cx="2524227" cy="16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 descr="DSCF306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160" r="24029" b="14043"/>
          <a:stretch/>
        </p:blipFill>
        <p:spPr bwMode="auto">
          <a:xfrm>
            <a:off x="6188605" y="1268760"/>
            <a:ext cx="2487851" cy="16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 descr="XB 的鳥瞰圖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" r="21804"/>
          <a:stretch/>
        </p:blipFill>
        <p:spPr bwMode="auto">
          <a:xfrm>
            <a:off x="415248" y="3199408"/>
            <a:ext cx="2859942" cy="1669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9" descr="广宣大门口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3" b="-1885"/>
          <a:stretch/>
        </p:blipFill>
        <p:spPr bwMode="auto">
          <a:xfrm>
            <a:off x="3491241" y="3199408"/>
            <a:ext cx="2502770" cy="16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9" descr="npo00002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96" r="9455" b="14216"/>
          <a:stretch/>
        </p:blipFill>
        <p:spPr bwMode="auto">
          <a:xfrm>
            <a:off x="6188605" y="3199408"/>
            <a:ext cx="2487851" cy="16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5" descr="C:\Documents and Settings\jimchang\桌面\相片\相片\3.jpg"/>
          <p:cNvPicPr>
            <a:picLocks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9"/>
          <a:stretch/>
        </p:blipFill>
        <p:spPr bwMode="auto">
          <a:xfrm>
            <a:off x="415248" y="5048532"/>
            <a:ext cx="2859942" cy="1669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t="4788" r="-2835" b="-155"/>
          <a:stretch/>
        </p:blipFill>
        <p:spPr bwMode="auto">
          <a:xfrm>
            <a:off x="3491241" y="5062284"/>
            <a:ext cx="2502770" cy="16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18512" r="9392" b="49023"/>
          <a:stretch>
            <a:fillRect/>
          </a:stretch>
        </p:blipFill>
        <p:spPr bwMode="auto">
          <a:xfrm>
            <a:off x="615118" y="469865"/>
            <a:ext cx="3294902" cy="10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2614" y="127026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清远广硕</a:t>
            </a:r>
            <a:endParaRPr lang="zh-CN" altLang="en-US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241" y="127026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清远广健</a:t>
            </a:r>
            <a:endParaRPr lang="zh-CN" altLang="en-US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9970" y="127026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清远荣璟</a:t>
            </a:r>
            <a:endParaRPr lang="zh-CN" altLang="en-US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614" y="325315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江西广宥</a:t>
            </a:r>
            <a:endParaRPr lang="zh-CN" altLang="en-US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241" y="325315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江西广宣</a:t>
            </a:r>
            <a:endParaRPr lang="zh-CN" altLang="en-US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19970" y="325315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江西广嘉</a:t>
            </a:r>
            <a:endParaRPr lang="zh-CN" altLang="en-US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614" y="50758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湖南凯盛</a:t>
            </a:r>
            <a:endParaRPr lang="zh-CN" alt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1241" y="50758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河南嘉鸿</a:t>
            </a:r>
            <a:endParaRPr lang="zh-CN" alt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0643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399</Words>
  <Application>Microsoft Office PowerPoint</Application>
  <PresentationFormat>全屏显示(4:3)</PresentationFormat>
  <Paragraphs>92</Paragraphs>
  <Slides>15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8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Office 主题</vt:lpstr>
      <vt:lpstr>Office Theme</vt:lpstr>
      <vt:lpstr>1_Office 佈景主題</vt:lpstr>
      <vt:lpstr>2_Office Theme</vt:lpstr>
      <vt:lpstr>Office 佈景主題</vt:lpstr>
      <vt:lpstr>3_Office Theme</vt:lpstr>
      <vt:lpstr>2_Office 佈景主題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歡迎鬥六農會鄉親  蒞臨指導</dc:title>
  <dc:creator>jimchang</dc:creator>
  <cp:lastModifiedBy>mantylu</cp:lastModifiedBy>
  <cp:revision>32</cp:revision>
  <dcterms:created xsi:type="dcterms:W3CDTF">2014-03-26T00:04:04Z</dcterms:created>
  <dcterms:modified xsi:type="dcterms:W3CDTF">2015-03-04T08:54:28Z</dcterms:modified>
</cp:coreProperties>
</file>