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7099300" cy="102346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" roundtripDataSignature="AMtx7mjGCkUDI8/UhSSg2NZp57LHzLdd8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FEEE1A46-0054-4C17-82F3-5A0A0821C410}">
  <a:tblStyle styleId="{FEEE1A46-0054-4C17-82F3-5A0A0821C410}" styleName="Table_0">
    <a:wholeTbl>
      <a:tcTxStyle b="off" i="off">
        <a:font>
          <a:latin typeface="Tw Cen MT"/>
          <a:ea typeface="Tw Cen MT"/>
          <a:cs typeface="Tw Cen MT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Tw Cen MT"/>
          <a:ea typeface="Tw Cen MT"/>
          <a:cs typeface="Tw Cen MT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Tw Cen MT"/>
          <a:ea typeface="Tw Cen MT"/>
          <a:cs typeface="Tw Cen MT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Tw Cen MT"/>
          <a:ea typeface="Tw Cen MT"/>
          <a:cs typeface="Tw Cen MT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Tw Cen MT"/>
          <a:ea typeface="Tw Cen MT"/>
          <a:cs typeface="Tw Cen MT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732" y="7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77137" cy="512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50" tIns="47375" rIns="94750" bIns="473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020507" y="0"/>
            <a:ext cx="3077137" cy="512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50" tIns="47375" rIns="94750" bIns="47375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92188" y="768350"/>
            <a:ext cx="5114925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9600" y="4861156"/>
            <a:ext cx="5680103" cy="460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50" tIns="47375" rIns="94750" bIns="4737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720674"/>
            <a:ext cx="3077137" cy="512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50" tIns="47375" rIns="94750" bIns="4737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020507" y="9720674"/>
            <a:ext cx="3077137" cy="512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50" tIns="47375" rIns="94750" bIns="473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7195125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709600" y="4861156"/>
            <a:ext cx="5680103" cy="4605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50" tIns="47375" rIns="94750" bIns="473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4020507" y="9720674"/>
            <a:ext cx="3077137" cy="512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50" tIns="47375" rIns="94750" bIns="473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0:notes"/>
          <p:cNvSpPr txBox="1">
            <a:spLocks noGrp="1"/>
          </p:cNvSpPr>
          <p:nvPr>
            <p:ph type="body" idx="1"/>
          </p:nvPr>
        </p:nvSpPr>
        <p:spPr>
          <a:xfrm>
            <a:off x="709600" y="4861156"/>
            <a:ext cx="5680103" cy="4605821"/>
          </a:xfrm>
          <a:prstGeom prst="rect">
            <a:avLst/>
          </a:prstGeom>
        </p:spPr>
        <p:txBody>
          <a:bodyPr spcFirstLastPara="1" wrap="square" lIns="94750" tIns="47375" rIns="94750" bIns="473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1:notes"/>
          <p:cNvSpPr txBox="1">
            <a:spLocks noGrp="1"/>
          </p:cNvSpPr>
          <p:nvPr>
            <p:ph type="body" idx="1"/>
          </p:nvPr>
        </p:nvSpPr>
        <p:spPr>
          <a:xfrm>
            <a:off x="709600" y="4861156"/>
            <a:ext cx="5680103" cy="4605821"/>
          </a:xfrm>
          <a:prstGeom prst="rect">
            <a:avLst/>
          </a:prstGeom>
        </p:spPr>
        <p:txBody>
          <a:bodyPr spcFirstLastPara="1" wrap="square" lIns="94750" tIns="47375" rIns="94750" bIns="473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2:notes"/>
          <p:cNvSpPr txBox="1">
            <a:spLocks noGrp="1"/>
          </p:cNvSpPr>
          <p:nvPr>
            <p:ph type="body" idx="1"/>
          </p:nvPr>
        </p:nvSpPr>
        <p:spPr>
          <a:xfrm>
            <a:off x="709600" y="4861156"/>
            <a:ext cx="5680103" cy="4605821"/>
          </a:xfrm>
          <a:prstGeom prst="rect">
            <a:avLst/>
          </a:prstGeom>
        </p:spPr>
        <p:txBody>
          <a:bodyPr spcFirstLastPara="1" wrap="square" lIns="94750" tIns="47375" rIns="94750" bIns="473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709600" y="4861156"/>
            <a:ext cx="5680103" cy="4605821"/>
          </a:xfrm>
          <a:prstGeom prst="rect">
            <a:avLst/>
          </a:prstGeom>
        </p:spPr>
        <p:txBody>
          <a:bodyPr spcFirstLastPara="1" wrap="square" lIns="94750" tIns="47375" rIns="94750" bIns="473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 txBox="1">
            <a:spLocks noGrp="1"/>
          </p:cNvSpPr>
          <p:nvPr>
            <p:ph type="body" idx="1"/>
          </p:nvPr>
        </p:nvSpPr>
        <p:spPr>
          <a:xfrm>
            <a:off x="709600" y="4861156"/>
            <a:ext cx="5680103" cy="4605821"/>
          </a:xfrm>
          <a:prstGeom prst="rect">
            <a:avLst/>
          </a:prstGeom>
        </p:spPr>
        <p:txBody>
          <a:bodyPr spcFirstLastPara="1" wrap="square" lIns="94750" tIns="47375" rIns="94750" bIns="473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:notes"/>
          <p:cNvSpPr txBox="1">
            <a:spLocks noGrp="1"/>
          </p:cNvSpPr>
          <p:nvPr>
            <p:ph type="body" idx="1"/>
          </p:nvPr>
        </p:nvSpPr>
        <p:spPr>
          <a:xfrm>
            <a:off x="709600" y="4861156"/>
            <a:ext cx="5680103" cy="4605821"/>
          </a:xfrm>
          <a:prstGeom prst="rect">
            <a:avLst/>
          </a:prstGeom>
        </p:spPr>
        <p:txBody>
          <a:bodyPr spcFirstLastPara="1" wrap="square" lIns="94750" tIns="47375" rIns="94750" bIns="473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 txBox="1">
            <a:spLocks noGrp="1"/>
          </p:cNvSpPr>
          <p:nvPr>
            <p:ph type="body" idx="1"/>
          </p:nvPr>
        </p:nvSpPr>
        <p:spPr>
          <a:xfrm>
            <a:off x="709600" y="4861156"/>
            <a:ext cx="5680103" cy="4605821"/>
          </a:xfrm>
          <a:prstGeom prst="rect">
            <a:avLst/>
          </a:prstGeom>
        </p:spPr>
        <p:txBody>
          <a:bodyPr spcFirstLastPara="1" wrap="square" lIns="94750" tIns="47375" rIns="94750" bIns="473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:notes"/>
          <p:cNvSpPr txBox="1">
            <a:spLocks noGrp="1"/>
          </p:cNvSpPr>
          <p:nvPr>
            <p:ph type="body" idx="1"/>
          </p:nvPr>
        </p:nvSpPr>
        <p:spPr>
          <a:xfrm>
            <a:off x="709600" y="4861156"/>
            <a:ext cx="5680103" cy="4605821"/>
          </a:xfrm>
          <a:prstGeom prst="rect">
            <a:avLst/>
          </a:prstGeom>
        </p:spPr>
        <p:txBody>
          <a:bodyPr spcFirstLastPara="1" wrap="square" lIns="94750" tIns="47375" rIns="94750" bIns="473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7:notes"/>
          <p:cNvSpPr txBox="1">
            <a:spLocks noGrp="1"/>
          </p:cNvSpPr>
          <p:nvPr>
            <p:ph type="body" idx="1"/>
          </p:nvPr>
        </p:nvSpPr>
        <p:spPr>
          <a:xfrm>
            <a:off x="709600" y="4861156"/>
            <a:ext cx="5680103" cy="4605821"/>
          </a:xfrm>
          <a:prstGeom prst="rect">
            <a:avLst/>
          </a:prstGeom>
        </p:spPr>
        <p:txBody>
          <a:bodyPr spcFirstLastPara="1" wrap="square" lIns="94750" tIns="47375" rIns="94750" bIns="473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8:notes"/>
          <p:cNvSpPr txBox="1">
            <a:spLocks noGrp="1"/>
          </p:cNvSpPr>
          <p:nvPr>
            <p:ph type="body" idx="1"/>
          </p:nvPr>
        </p:nvSpPr>
        <p:spPr>
          <a:xfrm>
            <a:off x="709600" y="4861156"/>
            <a:ext cx="5680103" cy="4605821"/>
          </a:xfrm>
          <a:prstGeom prst="rect">
            <a:avLst/>
          </a:prstGeom>
        </p:spPr>
        <p:txBody>
          <a:bodyPr spcFirstLastPara="1" wrap="square" lIns="94750" tIns="47375" rIns="94750" bIns="473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9:notes"/>
          <p:cNvSpPr txBox="1">
            <a:spLocks noGrp="1"/>
          </p:cNvSpPr>
          <p:nvPr>
            <p:ph type="body" idx="1"/>
          </p:nvPr>
        </p:nvSpPr>
        <p:spPr>
          <a:xfrm>
            <a:off x="709600" y="4861156"/>
            <a:ext cx="5680103" cy="4605821"/>
          </a:xfrm>
          <a:prstGeom prst="rect">
            <a:avLst/>
          </a:prstGeom>
        </p:spPr>
        <p:txBody>
          <a:bodyPr spcFirstLastPara="1" wrap="square" lIns="94750" tIns="47375" rIns="94750" bIns="473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標題投影片">
  <p:cSld name="3_標題投影片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24;p14" descr="F:\Google Cloud\00-TDS\● TDS-客戶專區\#█聚陽基金會\專案執行\前置準備\活動海報\海報圖檔\青年學子展翼計畫-活動名稱-調整底圖1-1111.png"/>
          <p:cNvPicPr preferRelativeResize="0"/>
          <p:nvPr/>
        </p:nvPicPr>
        <p:blipFill rotWithShape="1">
          <a:blip r:embed="rId2">
            <a:alphaModFix/>
          </a:blip>
          <a:srcRect l="17038" t="24934"/>
          <a:stretch/>
        </p:blipFill>
        <p:spPr>
          <a:xfrm>
            <a:off x="-1317" y="1"/>
            <a:ext cx="4581336" cy="35010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2;p14"/>
          <p:cNvSpPr txBox="1"/>
          <p:nvPr userDrawn="1"/>
        </p:nvSpPr>
        <p:spPr>
          <a:xfrm>
            <a:off x="2988310" y="6045464"/>
            <a:ext cx="5976664" cy="618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di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Noto Sans Symbols"/>
              <a:buNone/>
            </a:pPr>
            <a:r>
              <a:rPr lang="zh-TW" sz="1000" dirty="0">
                <a:solidFill>
                  <a:srgbClr val="A80054"/>
                </a:solidFill>
                <a:latin typeface="Arial"/>
                <a:ea typeface="Arial"/>
                <a:cs typeface="Arial"/>
                <a:sym typeface="Arial"/>
              </a:rPr>
              <a:t>協辦單位</a:t>
            </a:r>
            <a:r>
              <a:rPr lang="zh-TW" sz="1000" dirty="0" smtClean="0">
                <a:solidFill>
                  <a:srgbClr val="A80054"/>
                </a:solidFill>
                <a:latin typeface="Arial"/>
                <a:ea typeface="Arial"/>
                <a:cs typeface="Arial"/>
                <a:sym typeface="Arial"/>
              </a:rPr>
              <a:t>：</a:t>
            </a:r>
            <a:r>
              <a:rPr lang="zh-TW" altLang="en-US" sz="1000" dirty="0" smtClean="0">
                <a:solidFill>
                  <a:srgbClr val="A80054"/>
                </a:solidFill>
                <a:latin typeface="Arial"/>
                <a:ea typeface="Arial"/>
                <a:cs typeface="Arial"/>
                <a:sym typeface="Arial"/>
              </a:rPr>
              <a:t>中央大學、中國文化大學、中興大學、台中科技大學、台北科技大學、台南應用科技大學</a:t>
            </a:r>
            <a:endParaRPr lang="en-US" altLang="zh-TW" sz="1000" dirty="0" smtClean="0">
              <a:solidFill>
                <a:srgbClr val="A8005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20638" algn="di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Noto Sans Symbols"/>
              <a:buNone/>
            </a:pPr>
            <a:r>
              <a:rPr lang="zh-TW" altLang="en-US" sz="1000" dirty="0" smtClean="0">
                <a:solidFill>
                  <a:srgbClr val="A80054"/>
                </a:solidFill>
                <a:latin typeface="Arial"/>
                <a:ea typeface="Arial"/>
                <a:cs typeface="Arial"/>
                <a:sym typeface="Arial"/>
              </a:rPr>
              <a:t>                  台灣科技大學、成功大學、亞東科技大學、東吳大學、東海大學、屏東科技大學、政治大學 </a:t>
            </a:r>
            <a:endParaRPr lang="en-US" altLang="zh-TW" sz="1000" dirty="0" smtClean="0">
              <a:solidFill>
                <a:srgbClr val="A8005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20638" algn="di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Noto Sans Symbols"/>
              <a:buNone/>
            </a:pPr>
            <a:r>
              <a:rPr lang="zh-TW" altLang="en-US" sz="1000" dirty="0" smtClean="0">
                <a:solidFill>
                  <a:srgbClr val="A80054"/>
                </a:solidFill>
                <a:latin typeface="Arial"/>
                <a:ea typeface="Arial"/>
                <a:cs typeface="Arial"/>
                <a:sym typeface="Arial"/>
              </a:rPr>
              <a:t>                  清華大學</a:t>
            </a:r>
            <a:r>
              <a:rPr lang="zh-TW" altLang="en-US" sz="1000" dirty="0" smtClean="0">
                <a:solidFill>
                  <a:srgbClr val="A80054"/>
                </a:solidFill>
                <a:latin typeface="Arial"/>
                <a:ea typeface="Arial"/>
                <a:cs typeface="Arial"/>
                <a:sym typeface="Arial"/>
              </a:rPr>
              <a:t>、雲林</a:t>
            </a:r>
            <a:r>
              <a:rPr lang="zh-TW" altLang="en-US" sz="1000" dirty="0" smtClean="0">
                <a:solidFill>
                  <a:srgbClr val="A80054"/>
                </a:solidFill>
                <a:latin typeface="Arial"/>
                <a:ea typeface="Arial"/>
                <a:cs typeface="Arial"/>
                <a:sym typeface="Arial"/>
              </a:rPr>
              <a:t>科技大學、實踐大學、臺灣海洋大學、輔仁大學、黎明技術學院</a:t>
            </a:r>
            <a:endParaRPr lang="en-US" altLang="zh-TW" sz="1000" dirty="0" smtClean="0">
              <a:solidFill>
                <a:srgbClr val="A8005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20638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Noto Sans Symbols"/>
              <a:buNone/>
            </a:pPr>
            <a:r>
              <a:rPr lang="zh-TW" altLang="en-US" sz="1000" dirty="0" smtClean="0">
                <a:solidFill>
                  <a:srgbClr val="A80054"/>
                </a:solidFill>
                <a:latin typeface="Arial"/>
                <a:ea typeface="Arial"/>
                <a:cs typeface="Arial"/>
                <a:sym typeface="Arial"/>
              </a:rPr>
              <a:t>                  嶺東科技大學</a:t>
            </a:r>
            <a:r>
              <a:rPr lang="en-US" altLang="zh-TW" sz="1000" dirty="0" smtClean="0">
                <a:solidFill>
                  <a:srgbClr val="A80054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zh-TW" altLang="en-US" sz="1000" dirty="0" smtClean="0">
                <a:solidFill>
                  <a:srgbClr val="A80054"/>
                </a:solidFill>
                <a:latin typeface="Arial"/>
                <a:ea typeface="Arial"/>
                <a:cs typeface="Arial"/>
                <a:sym typeface="Arial"/>
              </a:rPr>
              <a:t>順序依學校筆畫</a:t>
            </a:r>
            <a:r>
              <a:rPr lang="en-US" altLang="zh-TW" sz="1000" dirty="0" smtClean="0">
                <a:solidFill>
                  <a:srgbClr val="A80054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000" dirty="0">
              <a:solidFill>
                <a:srgbClr val="A8005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23;p14"/>
          <p:cNvSpPr txBox="1"/>
          <p:nvPr userDrawn="1"/>
        </p:nvSpPr>
        <p:spPr>
          <a:xfrm>
            <a:off x="-15689" y="6045464"/>
            <a:ext cx="3003999" cy="618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6213" marR="0" lvl="0" indent="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Noto Sans Symbols"/>
              <a:buNone/>
            </a:pPr>
            <a:r>
              <a:rPr lang="zh-TW" sz="10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主辦單位：財團法人聚陽人文發展教育基金會                                                                                                               </a:t>
            </a:r>
            <a:endParaRPr sz="100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4450" marR="0" lvl="0" indent="220663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Noto Sans Symbols"/>
              <a:buNone/>
            </a:pPr>
            <a:r>
              <a:rPr lang="zh-TW"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執行單位：世才管理顧問股份有限公司</a:t>
            </a:r>
            <a:endParaRPr sz="105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空白">
  <p:cSld name="2_空白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5"/>
          <p:cNvSpPr/>
          <p:nvPr/>
        </p:nvSpPr>
        <p:spPr>
          <a:xfrm>
            <a:off x="6516216" y="161649"/>
            <a:ext cx="249299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200" b="1">
                <a:solidFill>
                  <a:schemeClr val="accent2"/>
                </a:solidFill>
                <a:latin typeface="DFKai-SB"/>
                <a:ea typeface="DFKai-SB"/>
                <a:cs typeface="DFKai-SB"/>
                <a:sym typeface="DFKai-SB"/>
              </a:rPr>
              <a:t>財團法人聚陽人文發展教育基金會</a:t>
            </a:r>
            <a:endParaRPr/>
          </a:p>
        </p:txBody>
      </p:sp>
      <p:pic>
        <p:nvPicPr>
          <p:cNvPr id="27" name="Google Shape;27;p15" descr="F:\Google Cloud\00-TDS\● TDS-客戶專區\#█聚陽基金會\專案執行\前置準備\活動海報\海報圖檔\青年學子展翼計畫-活動名稱-調整底圖1-1111.png"/>
          <p:cNvPicPr preferRelativeResize="0"/>
          <p:nvPr/>
        </p:nvPicPr>
        <p:blipFill rotWithShape="1">
          <a:blip r:embed="rId2">
            <a:alphaModFix/>
          </a:blip>
          <a:srcRect l="17038" t="24934"/>
          <a:stretch/>
        </p:blipFill>
        <p:spPr>
          <a:xfrm>
            <a:off x="5215" y="-840"/>
            <a:ext cx="1660269" cy="126875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" name="Google Shape;28;p15"/>
          <p:cNvGrpSpPr/>
          <p:nvPr/>
        </p:nvGrpSpPr>
        <p:grpSpPr>
          <a:xfrm>
            <a:off x="1190" y="161649"/>
            <a:ext cx="9141620" cy="6709461"/>
            <a:chOff x="1190" y="161649"/>
            <a:chExt cx="9141620" cy="6709461"/>
          </a:xfrm>
        </p:grpSpPr>
        <p:sp>
          <p:nvSpPr>
            <p:cNvPr id="29" name="Google Shape;29;p15"/>
            <p:cNvSpPr/>
            <p:nvPr/>
          </p:nvSpPr>
          <p:spPr>
            <a:xfrm>
              <a:off x="1190" y="6511110"/>
              <a:ext cx="9141620" cy="3600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15"/>
            <p:cNvSpPr/>
            <p:nvPr/>
          </p:nvSpPr>
          <p:spPr>
            <a:xfrm>
              <a:off x="1190" y="6467568"/>
              <a:ext cx="9141620" cy="457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15"/>
            <p:cNvSpPr/>
            <p:nvPr/>
          </p:nvSpPr>
          <p:spPr>
            <a:xfrm>
              <a:off x="6516216" y="161649"/>
              <a:ext cx="249299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sz="1200" b="1">
                  <a:solidFill>
                    <a:schemeClr val="accent2"/>
                  </a:solidFill>
                  <a:latin typeface="DFKai-SB"/>
                  <a:ea typeface="DFKai-SB"/>
                  <a:cs typeface="DFKai-SB"/>
                  <a:sym typeface="DFKai-SB"/>
                </a:rPr>
                <a:t>財團法人聚陽人文發展教育基金會</a:t>
              </a:r>
              <a:endParaRPr/>
            </a:p>
          </p:txBody>
        </p:sp>
      </p:grpSp>
      <p:sp>
        <p:nvSpPr>
          <p:cNvPr id="32" name="Google Shape;32;p15"/>
          <p:cNvSpPr txBox="1">
            <a:spLocks noGrp="1"/>
          </p:cNvSpPr>
          <p:nvPr>
            <p:ph type="title"/>
          </p:nvPr>
        </p:nvSpPr>
        <p:spPr>
          <a:xfrm>
            <a:off x="611560" y="588928"/>
            <a:ext cx="7922840" cy="751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5"/>
          <p:cNvSpPr txBox="1"/>
          <p:nvPr/>
        </p:nvSpPr>
        <p:spPr>
          <a:xfrm>
            <a:off x="8583738" y="6550743"/>
            <a:ext cx="480060" cy="237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 sz="1200">
                <a:solidFill>
                  <a:srgbClr val="EEECE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>
              <a:solidFill>
                <a:srgbClr val="EEECE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章節標題">
  <p:cSld name="1_章節標題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6"/>
          <p:cNvSpPr/>
          <p:nvPr/>
        </p:nvSpPr>
        <p:spPr>
          <a:xfrm>
            <a:off x="6516216" y="161649"/>
            <a:ext cx="249299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200" b="1">
                <a:solidFill>
                  <a:schemeClr val="accent2"/>
                </a:solidFill>
                <a:latin typeface="DFKai-SB"/>
                <a:ea typeface="DFKai-SB"/>
                <a:cs typeface="DFKai-SB"/>
                <a:sym typeface="DFKai-SB"/>
              </a:rPr>
              <a:t>財團法人聚陽人文發展教育基金會</a:t>
            </a:r>
            <a:endParaRPr/>
          </a:p>
        </p:txBody>
      </p:sp>
      <p:sp>
        <p:nvSpPr>
          <p:cNvPr id="36" name="Google Shape;36;p16"/>
          <p:cNvSpPr txBox="1"/>
          <p:nvPr/>
        </p:nvSpPr>
        <p:spPr>
          <a:xfrm>
            <a:off x="8583738" y="6550743"/>
            <a:ext cx="480060" cy="237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 sz="120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6"/>
          <p:cNvSpPr txBox="1">
            <a:spLocks noGrp="1"/>
          </p:cNvSpPr>
          <p:nvPr>
            <p:ph type="body" idx="1"/>
          </p:nvPr>
        </p:nvSpPr>
        <p:spPr>
          <a:xfrm>
            <a:off x="811302" y="4913880"/>
            <a:ext cx="7505114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2240"/>
              <a:buNone/>
              <a:defRPr sz="2800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320039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Char char="▪"/>
              <a:defRPr/>
            </a:lvl6pPr>
            <a:lvl7pPr marL="3200400" lvl="6" indent="-320039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Char char="▪"/>
              <a:defRPr/>
            </a:lvl7pPr>
            <a:lvl8pPr marL="3657600" lvl="7" indent="-32004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Char char="▪"/>
              <a:defRPr/>
            </a:lvl8pPr>
            <a:lvl9pPr marL="4114800" lvl="8" indent="-32004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38" name="Google Shape;38;p16"/>
          <p:cNvSpPr/>
          <p:nvPr/>
        </p:nvSpPr>
        <p:spPr>
          <a:xfrm>
            <a:off x="627326" y="2996952"/>
            <a:ext cx="7772400" cy="14401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pic>
        <p:nvPicPr>
          <p:cNvPr id="39" name="Google Shape;39;p16" descr="F:\Google Cloud\00-TDS\● TDS-客戶專區\#█聚陽基金會\專案執行\前置準備\活動海報\海報圖檔\青年學子展翼計畫-活動名稱-調整底圖1-1111.png"/>
          <p:cNvPicPr preferRelativeResize="0"/>
          <p:nvPr/>
        </p:nvPicPr>
        <p:blipFill rotWithShape="1">
          <a:blip r:embed="rId2">
            <a:alphaModFix/>
          </a:blip>
          <a:srcRect l="17038" t="24934"/>
          <a:stretch/>
        </p:blipFill>
        <p:spPr>
          <a:xfrm>
            <a:off x="-1317" y="1"/>
            <a:ext cx="4581336" cy="35010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 type="obj">
  <p:cSld name="OBJEC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7"/>
          <p:cNvSpPr txBox="1">
            <a:spLocks noGrp="1"/>
          </p:cNvSpPr>
          <p:nvPr>
            <p:ph type="body" idx="1"/>
          </p:nvPr>
        </p:nvSpPr>
        <p:spPr>
          <a:xfrm>
            <a:off x="539552" y="1600200"/>
            <a:ext cx="7994848" cy="4648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440"/>
              <a:buChar char="▪"/>
              <a:defRPr/>
            </a:lvl1pPr>
            <a:lvl2pPr marL="914400" lvl="1" indent="-32004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▪"/>
              <a:defRPr/>
            </a:lvl2pPr>
            <a:lvl3pPr marL="1371600" lvl="2" indent="-320039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40"/>
              <a:buChar char="▪"/>
              <a:defRPr/>
            </a:lvl3pPr>
            <a:lvl4pPr marL="1828800" lvl="3" indent="-320039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40"/>
              <a:buChar char="▪"/>
              <a:defRPr/>
            </a:lvl4pPr>
            <a:lvl5pPr marL="2286000" lvl="4" indent="-320039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40"/>
              <a:buChar char="▪"/>
              <a:defRPr/>
            </a:lvl5pPr>
            <a:lvl6pPr marL="2743200" lvl="5" indent="-29972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120"/>
              <a:buChar char="▪"/>
              <a:defRPr/>
            </a:lvl6pPr>
            <a:lvl7pPr marL="3200400" lvl="6" indent="-320039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Char char="▪"/>
              <a:defRPr/>
            </a:lvl7pPr>
            <a:lvl8pPr marL="3657600" lvl="7" indent="-32004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Char char="▪"/>
              <a:defRPr/>
            </a:lvl8pPr>
            <a:lvl9pPr marL="4114800" lvl="8" indent="-32004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42" name="Google Shape;42;p17"/>
          <p:cNvSpPr txBox="1">
            <a:spLocks noGrp="1"/>
          </p:cNvSpPr>
          <p:nvPr>
            <p:ph type="title"/>
          </p:nvPr>
        </p:nvSpPr>
        <p:spPr>
          <a:xfrm>
            <a:off x="539552" y="584736"/>
            <a:ext cx="7994848" cy="82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3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空白" type="blank">
  <p:cSld name="BLANK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8"/>
          <p:cNvSpPr/>
          <p:nvPr/>
        </p:nvSpPr>
        <p:spPr>
          <a:xfrm>
            <a:off x="6516216" y="161649"/>
            <a:ext cx="249299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200" b="1">
                <a:solidFill>
                  <a:schemeClr val="accent2"/>
                </a:solidFill>
                <a:latin typeface="DFKai-SB"/>
                <a:ea typeface="DFKai-SB"/>
                <a:cs typeface="DFKai-SB"/>
                <a:sym typeface="DFKai-SB"/>
              </a:rPr>
              <a:t>財團法人聚陽人文發展教育基金會</a:t>
            </a:r>
            <a:endParaRPr/>
          </a:p>
        </p:txBody>
      </p:sp>
      <p:sp>
        <p:nvSpPr>
          <p:cNvPr id="45" name="Google Shape;45;p18"/>
          <p:cNvSpPr txBox="1"/>
          <p:nvPr/>
        </p:nvSpPr>
        <p:spPr>
          <a:xfrm>
            <a:off x="8583738" y="6550743"/>
            <a:ext cx="480060" cy="237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 sz="120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46;p18" descr="F:\Google Cloud\00-TDS\● TDS-客戶專區\#█聚陽基金會\專案執行\前置準備\活動海報\海報圖檔\青年學子展翼計畫-活動名稱-調整底圖1-1111.png"/>
          <p:cNvPicPr preferRelativeResize="0"/>
          <p:nvPr/>
        </p:nvPicPr>
        <p:blipFill rotWithShape="1">
          <a:blip r:embed="rId2">
            <a:alphaModFix/>
          </a:blip>
          <a:srcRect l="17038" t="24934"/>
          <a:stretch/>
        </p:blipFill>
        <p:spPr>
          <a:xfrm>
            <a:off x="5215" y="-840"/>
            <a:ext cx="1660269" cy="12687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章節標題" type="secHead">
  <p:cSld name="SECTION_HEAD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9"/>
          <p:cNvSpPr/>
          <p:nvPr/>
        </p:nvSpPr>
        <p:spPr>
          <a:xfrm>
            <a:off x="6516216" y="161649"/>
            <a:ext cx="249299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200" b="1">
                <a:solidFill>
                  <a:schemeClr val="accent2"/>
                </a:solidFill>
                <a:latin typeface="DFKai-SB"/>
                <a:ea typeface="DFKai-SB"/>
                <a:cs typeface="DFKai-SB"/>
                <a:sym typeface="DFKai-SB"/>
              </a:rPr>
              <a:t>財團法人聚陽人文發展教育基金會</a:t>
            </a:r>
            <a:endParaRPr/>
          </a:p>
        </p:txBody>
      </p:sp>
      <p:sp>
        <p:nvSpPr>
          <p:cNvPr id="49" name="Google Shape;49;p19"/>
          <p:cNvSpPr txBox="1"/>
          <p:nvPr/>
        </p:nvSpPr>
        <p:spPr>
          <a:xfrm>
            <a:off x="8583738" y="6550743"/>
            <a:ext cx="480060" cy="237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 sz="120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19"/>
          <p:cNvSpPr txBox="1">
            <a:spLocks noGrp="1"/>
          </p:cNvSpPr>
          <p:nvPr>
            <p:ph type="body" idx="1"/>
          </p:nvPr>
        </p:nvSpPr>
        <p:spPr>
          <a:xfrm>
            <a:off x="1" y="3072479"/>
            <a:ext cx="9143999" cy="2084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2240"/>
              <a:buNone/>
              <a:defRPr sz="2800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320039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Char char="▪"/>
              <a:defRPr/>
            </a:lvl6pPr>
            <a:lvl7pPr marL="3200400" lvl="6" indent="-320039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Char char="▪"/>
              <a:defRPr/>
            </a:lvl7pPr>
            <a:lvl8pPr marL="3657600" lvl="7" indent="-32004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Char char="▪"/>
              <a:defRPr/>
            </a:lvl8pPr>
            <a:lvl9pPr marL="4114800" lvl="8" indent="-32004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51" name="Google Shape;51;p19"/>
          <p:cNvSpPr txBox="1">
            <a:spLocks noGrp="1"/>
          </p:cNvSpPr>
          <p:nvPr>
            <p:ph type="title"/>
          </p:nvPr>
        </p:nvSpPr>
        <p:spPr>
          <a:xfrm>
            <a:off x="1" y="3072478"/>
            <a:ext cx="9135799" cy="208471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None/>
              <a:defRPr sz="4400" b="0" cap="none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52" name="Google Shape;52;p19" descr="F:\Google Cloud\00-TDS\● TDS-客戶專區\#█聚陽基金會\專案執行\前置準備\活動海報\海報圖檔\青年學子展翼計畫-活動名稱-調整底圖1-1111.png"/>
          <p:cNvPicPr preferRelativeResize="0"/>
          <p:nvPr/>
        </p:nvPicPr>
        <p:blipFill rotWithShape="1">
          <a:blip r:embed="rId2">
            <a:alphaModFix/>
          </a:blip>
          <a:srcRect l="17038" t="24934"/>
          <a:stretch/>
        </p:blipFill>
        <p:spPr>
          <a:xfrm>
            <a:off x="-1317" y="1"/>
            <a:ext cx="4581336" cy="3501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42124" y="5204312"/>
            <a:ext cx="1562751" cy="158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章節標題">
  <p:cSld name="章節標題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/>
          <p:nvPr/>
        </p:nvSpPr>
        <p:spPr>
          <a:xfrm>
            <a:off x="6516216" y="161649"/>
            <a:ext cx="249299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200" b="1">
                <a:solidFill>
                  <a:schemeClr val="accent2"/>
                </a:solidFill>
                <a:latin typeface="DFKai-SB"/>
                <a:ea typeface="DFKai-SB"/>
                <a:cs typeface="DFKai-SB"/>
                <a:sym typeface="DFKai-SB"/>
              </a:rPr>
              <a:t>財團法人聚陽人文發展教育基金會</a:t>
            </a:r>
            <a:endParaRPr/>
          </a:p>
        </p:txBody>
      </p:sp>
      <p:sp>
        <p:nvSpPr>
          <p:cNvPr id="56" name="Google Shape;56;p20"/>
          <p:cNvSpPr txBox="1"/>
          <p:nvPr/>
        </p:nvSpPr>
        <p:spPr>
          <a:xfrm>
            <a:off x="8583738" y="6550743"/>
            <a:ext cx="480060" cy="237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 sz="120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20"/>
          <p:cNvSpPr txBox="1">
            <a:spLocks noGrp="1"/>
          </p:cNvSpPr>
          <p:nvPr>
            <p:ph type="body" idx="1"/>
          </p:nvPr>
        </p:nvSpPr>
        <p:spPr>
          <a:xfrm>
            <a:off x="811302" y="3755871"/>
            <a:ext cx="7505114" cy="1673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2240"/>
              <a:buNone/>
              <a:defRPr sz="2800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320039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Char char="▪"/>
              <a:defRPr/>
            </a:lvl6pPr>
            <a:lvl7pPr marL="3200400" lvl="6" indent="-320039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Char char="▪"/>
              <a:defRPr/>
            </a:lvl7pPr>
            <a:lvl8pPr marL="3657600" lvl="7" indent="-32004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Char char="▪"/>
              <a:defRPr/>
            </a:lvl8pPr>
            <a:lvl9pPr marL="4114800" lvl="8" indent="-32004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Char char="▪"/>
              <a:defRPr/>
            </a:lvl9pPr>
          </a:lstStyle>
          <a:p>
            <a:endParaRPr/>
          </a:p>
        </p:txBody>
      </p:sp>
      <p:sp>
        <p:nvSpPr>
          <p:cNvPr id="58" name="Google Shape;58;p20"/>
          <p:cNvSpPr/>
          <p:nvPr/>
        </p:nvSpPr>
        <p:spPr>
          <a:xfrm>
            <a:off x="700940" y="2612871"/>
            <a:ext cx="7772400" cy="9906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pic>
        <p:nvPicPr>
          <p:cNvPr id="59" name="Google Shape;59;p20" descr="F:\Google Cloud\00-TDS\● TDS-客戶專區\#█聚陽基金會\專案執行\前置準備\活動海報\海報圖檔\青年學子展翼計畫-活動名稱-調整底圖1-1111.png"/>
          <p:cNvPicPr preferRelativeResize="0"/>
          <p:nvPr/>
        </p:nvPicPr>
        <p:blipFill rotWithShape="1">
          <a:blip r:embed="rId2">
            <a:alphaModFix/>
          </a:blip>
          <a:srcRect l="17038" t="24934"/>
          <a:stretch/>
        </p:blipFill>
        <p:spPr>
          <a:xfrm>
            <a:off x="-1317" y="1"/>
            <a:ext cx="4581336" cy="3501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69688" y="4725144"/>
            <a:ext cx="1562751" cy="158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空白">
  <p:cSld name="空白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/>
          <p:nvPr/>
        </p:nvSpPr>
        <p:spPr>
          <a:xfrm>
            <a:off x="6516216" y="161649"/>
            <a:ext cx="249299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200" b="1">
                <a:solidFill>
                  <a:schemeClr val="accent2"/>
                </a:solidFill>
                <a:latin typeface="DFKai-SB"/>
                <a:ea typeface="DFKai-SB"/>
                <a:cs typeface="DFKai-SB"/>
                <a:sym typeface="DFKai-SB"/>
              </a:rPr>
              <a:t>財團法人聚陽人文發展教育基金會</a:t>
            </a:r>
            <a:endParaRPr/>
          </a:p>
        </p:txBody>
      </p:sp>
      <p:sp>
        <p:nvSpPr>
          <p:cNvPr id="63" name="Google Shape;63;p21"/>
          <p:cNvSpPr txBox="1"/>
          <p:nvPr/>
        </p:nvSpPr>
        <p:spPr>
          <a:xfrm>
            <a:off x="8583738" y="6550743"/>
            <a:ext cx="480060" cy="237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 sz="120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4" name="Google Shape;64;p21" descr="F:\Google Cloud\00-TDS\● TDS-客戶專區\#█聚陽基金會\專案執行\前置準備\活動海報\海報圖檔\青年學子展翼計畫-活動名稱-調整底圖1-1111.png"/>
          <p:cNvPicPr preferRelativeResize="0"/>
          <p:nvPr/>
        </p:nvPicPr>
        <p:blipFill rotWithShape="1">
          <a:blip r:embed="rId2">
            <a:alphaModFix/>
          </a:blip>
          <a:srcRect l="17038" t="24934"/>
          <a:stretch/>
        </p:blipFill>
        <p:spPr>
          <a:xfrm>
            <a:off x="5215" y="-840"/>
            <a:ext cx="1660269" cy="12687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標題投影片" type="title">
  <p:cSld name="TITLE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2"/>
          <p:cNvSpPr/>
          <p:nvPr/>
        </p:nvSpPr>
        <p:spPr>
          <a:xfrm rot="10800000" flipH="1">
            <a:off x="5410200" y="5766841"/>
            <a:ext cx="3733800" cy="904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67" name="Google Shape;67;p22"/>
          <p:cNvSpPr/>
          <p:nvPr/>
        </p:nvSpPr>
        <p:spPr>
          <a:xfrm rot="10800000" flipH="1">
            <a:off x="5410200" y="5854154"/>
            <a:ext cx="3733800" cy="192087"/>
          </a:xfrm>
          <a:prstGeom prst="rect">
            <a:avLst/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68" name="Google Shape;68;p22"/>
          <p:cNvSpPr/>
          <p:nvPr/>
        </p:nvSpPr>
        <p:spPr>
          <a:xfrm rot="10800000" flipH="1">
            <a:off x="5410200" y="6071641"/>
            <a:ext cx="3733800" cy="9525"/>
          </a:xfrm>
          <a:prstGeom prst="rect">
            <a:avLst/>
          </a:prstGeom>
          <a:solidFill>
            <a:schemeClr val="accent2">
              <a:alpha val="64705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69" name="Google Shape;69;p22"/>
          <p:cNvSpPr/>
          <p:nvPr/>
        </p:nvSpPr>
        <p:spPr>
          <a:xfrm rot="10800000" flipH="1">
            <a:off x="5410200" y="6120854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70" name="Google Shape;70;p22"/>
          <p:cNvSpPr/>
          <p:nvPr/>
        </p:nvSpPr>
        <p:spPr>
          <a:xfrm rot="10800000" flipH="1">
            <a:off x="5410200" y="6155779"/>
            <a:ext cx="1965325" cy="9525"/>
          </a:xfrm>
          <a:prstGeom prst="rect">
            <a:avLst/>
          </a:prstGeom>
          <a:solidFill>
            <a:schemeClr val="accent2">
              <a:alpha val="64705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71" name="Google Shape;71;p22"/>
          <p:cNvSpPr/>
          <p:nvPr/>
        </p:nvSpPr>
        <p:spPr>
          <a:xfrm>
            <a:off x="5410200" y="5919241"/>
            <a:ext cx="3063875" cy="26988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72" name="Google Shape;72;p22"/>
          <p:cNvSpPr/>
          <p:nvPr/>
        </p:nvSpPr>
        <p:spPr>
          <a:xfrm>
            <a:off x="7377113" y="6017666"/>
            <a:ext cx="1600200" cy="3651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73" name="Google Shape;73;p22"/>
          <p:cNvSpPr/>
          <p:nvPr/>
        </p:nvSpPr>
        <p:spPr>
          <a:xfrm>
            <a:off x="0" y="5606504"/>
            <a:ext cx="9144000" cy="244475"/>
          </a:xfrm>
          <a:prstGeom prst="rect">
            <a:avLst/>
          </a:prstGeom>
          <a:solidFill>
            <a:schemeClr val="accent2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74" name="Google Shape;74;p22"/>
          <p:cNvSpPr/>
          <p:nvPr/>
        </p:nvSpPr>
        <p:spPr>
          <a:xfrm>
            <a:off x="0" y="5631904"/>
            <a:ext cx="9144000" cy="141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75" name="Google Shape;75;p22"/>
          <p:cNvSpPr/>
          <p:nvPr/>
        </p:nvSpPr>
        <p:spPr>
          <a:xfrm rot="10800000" flipH="1">
            <a:off x="6413500" y="5600154"/>
            <a:ext cx="2730500" cy="247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76" name="Google Shape;76;p22"/>
          <p:cNvSpPr txBox="1"/>
          <p:nvPr/>
        </p:nvSpPr>
        <p:spPr>
          <a:xfrm>
            <a:off x="1403350" y="6453188"/>
            <a:ext cx="7740650" cy="40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125" marR="0" lvl="0" indent="-255587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100" b="1">
                <a:solidFill>
                  <a:srgbClr val="FF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T</a:t>
            </a:r>
            <a:r>
              <a:rPr lang="zh-TW" sz="1100" b="1">
                <a:solidFill>
                  <a:srgbClr val="31859B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alent </a:t>
            </a:r>
            <a:r>
              <a:rPr lang="zh-TW" sz="1100" b="1">
                <a:solidFill>
                  <a:srgbClr val="FF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D</a:t>
            </a:r>
            <a:r>
              <a:rPr lang="zh-TW" sz="1100" b="1">
                <a:solidFill>
                  <a:srgbClr val="31859B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evelopment &amp; </a:t>
            </a:r>
            <a:r>
              <a:rPr lang="zh-TW" sz="1100" b="1">
                <a:solidFill>
                  <a:srgbClr val="FF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S</a:t>
            </a:r>
            <a:r>
              <a:rPr lang="zh-TW" sz="1100" b="1">
                <a:solidFill>
                  <a:srgbClr val="31859B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olution Consultancy Co., Ltd   since 2010  http://www.tds-consultant.com.tw/</a:t>
            </a:r>
            <a:endParaRPr/>
          </a:p>
        </p:txBody>
      </p:sp>
      <p:pic>
        <p:nvPicPr>
          <p:cNvPr id="77" name="Google Shape;77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23850" y="6381750"/>
            <a:ext cx="1152525" cy="33178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22"/>
          <p:cNvSpPr txBox="1">
            <a:spLocks noGrp="1"/>
          </p:cNvSpPr>
          <p:nvPr>
            <p:ph type="ctrTitle"/>
          </p:nvPr>
        </p:nvSpPr>
        <p:spPr>
          <a:xfrm>
            <a:off x="611560" y="1772816"/>
            <a:ext cx="8314184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2"/>
          <p:cNvSpPr txBox="1">
            <a:spLocks noGrp="1"/>
          </p:cNvSpPr>
          <p:nvPr>
            <p:ph type="subTitle" idx="1"/>
          </p:nvPr>
        </p:nvSpPr>
        <p:spPr>
          <a:xfrm>
            <a:off x="457200" y="4077072"/>
            <a:ext cx="5122912" cy="18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920"/>
              <a:buNone/>
              <a:defRPr sz="2400">
                <a:solidFill>
                  <a:schemeClr val="dk2"/>
                </a:solidFill>
              </a:defRPr>
            </a:lvl1pPr>
            <a:lvl2pPr lvl="1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/>
            </a:lvl2pPr>
            <a:lvl3pPr lvl="2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40"/>
              <a:buNone/>
              <a:defRPr/>
            </a:lvl3pPr>
            <a:lvl4pPr lvl="3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40"/>
              <a:buNone/>
              <a:defRPr/>
            </a:lvl4pPr>
            <a:lvl5pPr lvl="4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40"/>
              <a:buNone/>
              <a:defRPr/>
            </a:lvl5pPr>
            <a:lvl6pPr lvl="5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None/>
              <a:defRPr/>
            </a:lvl6pPr>
            <a:lvl7pPr lvl="6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None/>
              <a:defRPr/>
            </a:lvl7pPr>
            <a:lvl8pPr lvl="7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None/>
              <a:defRPr/>
            </a:lvl8pPr>
            <a:lvl9pPr lvl="8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4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2"/>
          <p:cNvSpPr txBox="1">
            <a:spLocks noGrp="1"/>
          </p:cNvSpPr>
          <p:nvPr>
            <p:ph type="dt" idx="10"/>
          </p:nvPr>
        </p:nvSpPr>
        <p:spPr>
          <a:xfrm>
            <a:off x="6705600" y="5214962"/>
            <a:ext cx="960438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2"/>
          <p:cNvSpPr txBox="1">
            <a:spLocks noGrp="1"/>
          </p:cNvSpPr>
          <p:nvPr>
            <p:ph type="ftr" idx="11"/>
          </p:nvPr>
        </p:nvSpPr>
        <p:spPr>
          <a:xfrm>
            <a:off x="5410200" y="5213375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2"/>
          <p:cNvSpPr txBox="1">
            <a:spLocks noGrp="1"/>
          </p:cNvSpPr>
          <p:nvPr>
            <p:ph type="sldNum" idx="12"/>
          </p:nvPr>
        </p:nvSpPr>
        <p:spPr>
          <a:xfrm>
            <a:off x="8320088" y="1588"/>
            <a:ext cx="7477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pic>
        <p:nvPicPr>
          <p:cNvPr id="83" name="Google Shape;83;p22" descr="C:\Users\user\Downloads\MP900438698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6612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title"/>
          </p:nvPr>
        </p:nvSpPr>
        <p:spPr>
          <a:xfrm>
            <a:off x="611560" y="588928"/>
            <a:ext cx="7922840" cy="751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7365D"/>
              </a:buClr>
              <a:buSzPts val="3400"/>
              <a:buFont typeface="Arial"/>
              <a:buNone/>
              <a:defRPr sz="3400" b="0" i="0" u="none" strike="noStrike" cap="none">
                <a:solidFill>
                  <a:srgbClr val="17365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3"/>
          <p:cNvSpPr txBox="1">
            <a:spLocks noGrp="1"/>
          </p:cNvSpPr>
          <p:nvPr>
            <p:ph type="dt" idx="10"/>
          </p:nvPr>
        </p:nvSpPr>
        <p:spPr>
          <a:xfrm>
            <a:off x="7527688" y="6601968"/>
            <a:ext cx="720090" cy="237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12" name="Google Shape;12;p13"/>
          <p:cNvSpPr txBox="1">
            <a:spLocks noGrp="1"/>
          </p:cNvSpPr>
          <p:nvPr>
            <p:ph type="ftr" idx="11"/>
          </p:nvPr>
        </p:nvSpPr>
        <p:spPr>
          <a:xfrm>
            <a:off x="150058" y="6573326"/>
            <a:ext cx="1011085" cy="266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13" name="Google Shape;13;p13"/>
          <p:cNvSpPr txBox="1">
            <a:spLocks noGrp="1"/>
          </p:cNvSpPr>
          <p:nvPr>
            <p:ph type="sldNum" idx="12"/>
          </p:nvPr>
        </p:nvSpPr>
        <p:spPr>
          <a:xfrm>
            <a:off x="8528956" y="6601968"/>
            <a:ext cx="480060" cy="237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1" i="0" u="none" strike="noStrike" cap="none">
                <a:solidFill>
                  <a:srgbClr val="EEECE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1" i="0" u="none" strike="noStrike" cap="none">
                <a:solidFill>
                  <a:srgbClr val="EEECE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1" i="0" u="none" strike="noStrike" cap="none">
                <a:solidFill>
                  <a:srgbClr val="EEECE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1" i="0" u="none" strike="noStrike" cap="none">
                <a:solidFill>
                  <a:srgbClr val="EEECE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1" i="0" u="none" strike="noStrike" cap="none">
                <a:solidFill>
                  <a:srgbClr val="EEECE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1" i="0" u="none" strike="noStrike" cap="none">
                <a:solidFill>
                  <a:srgbClr val="EEECE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1" i="0" u="none" strike="noStrike" cap="none">
                <a:solidFill>
                  <a:srgbClr val="EEECE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1" i="0" u="none" strike="noStrike" cap="none">
                <a:solidFill>
                  <a:srgbClr val="EEECE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1" i="0" u="none" strike="noStrike" cap="none">
                <a:solidFill>
                  <a:srgbClr val="EEECE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14" name="Google Shape;14;p13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7924800" cy="4495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0200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▪"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004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40"/>
              <a:buFont typeface="Noto Sans Symbols"/>
              <a:buChar char="▪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988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280"/>
              <a:buFont typeface="Noto Sans Symbols"/>
              <a:buChar char="▪"/>
              <a:defRPr sz="1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9719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120"/>
              <a:buFont typeface="Noto Sans Symbols"/>
              <a:buChar char="▪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972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120"/>
              <a:buFont typeface="Noto Sans Symbols"/>
              <a:buChar char="▪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972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120"/>
              <a:buFont typeface="Noto Sans Symbols"/>
              <a:buChar char="▪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972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120"/>
              <a:buFont typeface="Noto Sans Symbols"/>
              <a:buChar char="▪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972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120"/>
              <a:buFont typeface="Noto Sans Symbols"/>
              <a:buChar char="▪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972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120"/>
              <a:buFont typeface="Noto Sans Symbols"/>
              <a:buChar char="▪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15" name="Google Shape;15;p13"/>
          <p:cNvGrpSpPr/>
          <p:nvPr/>
        </p:nvGrpSpPr>
        <p:grpSpPr>
          <a:xfrm>
            <a:off x="1190" y="161649"/>
            <a:ext cx="9141620" cy="6709461"/>
            <a:chOff x="1190" y="161649"/>
            <a:chExt cx="9141620" cy="6709461"/>
          </a:xfrm>
        </p:grpSpPr>
        <p:sp>
          <p:nvSpPr>
            <p:cNvPr id="16" name="Google Shape;16;p13"/>
            <p:cNvSpPr/>
            <p:nvPr/>
          </p:nvSpPr>
          <p:spPr>
            <a:xfrm>
              <a:off x="1190" y="6511110"/>
              <a:ext cx="9141620" cy="3600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13"/>
            <p:cNvSpPr/>
            <p:nvPr/>
          </p:nvSpPr>
          <p:spPr>
            <a:xfrm>
              <a:off x="1190" y="6467568"/>
              <a:ext cx="9141620" cy="4572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3"/>
            <p:cNvSpPr/>
            <p:nvPr/>
          </p:nvSpPr>
          <p:spPr>
            <a:xfrm>
              <a:off x="6516216" y="161649"/>
              <a:ext cx="2492990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sz="1200" b="1" i="0" u="none" strike="noStrike" cap="none">
                  <a:solidFill>
                    <a:schemeClr val="accent2"/>
                  </a:solidFill>
                  <a:latin typeface="DFKai-SB"/>
                  <a:ea typeface="DFKai-SB"/>
                  <a:cs typeface="DFKai-SB"/>
                  <a:sym typeface="DFKai-SB"/>
                </a:rPr>
                <a:t>財團法人聚陽人文發展教育基金會</a:t>
              </a:r>
              <a:endParaRPr/>
            </a:p>
          </p:txBody>
        </p:sp>
      </p:grpSp>
      <p:sp>
        <p:nvSpPr>
          <p:cNvPr id="19" name="Google Shape;19;p13"/>
          <p:cNvSpPr txBox="1"/>
          <p:nvPr/>
        </p:nvSpPr>
        <p:spPr>
          <a:xfrm>
            <a:off x="8583738" y="6550743"/>
            <a:ext cx="480060" cy="237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 sz="1200" b="0" u="none">
                <a:solidFill>
                  <a:srgbClr val="EEECE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u="none">
              <a:solidFill>
                <a:srgbClr val="EEECE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Google Shape;20;p13" descr="F:\Google Cloud\00-TDS\● TDS-客戶專區\#█聚陽基金會\專案執行\前置準備\活動海報\海報圖檔\青年學子展翼計畫-活動名稱-調整底圖1-1111.png"/>
          <p:cNvPicPr preferRelativeResize="0"/>
          <p:nvPr/>
        </p:nvPicPr>
        <p:blipFill rotWithShape="1">
          <a:blip r:embed="rId11">
            <a:alphaModFix/>
          </a:blip>
          <a:srcRect l="17038" t="24934"/>
          <a:stretch/>
        </p:blipFill>
        <p:spPr>
          <a:xfrm>
            <a:off x="5215" y="-840"/>
            <a:ext cx="1660269" cy="126875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2360">
          <p15:clr>
            <a:srgbClr val="F26B43"/>
          </p15:clr>
        </p15:guide>
        <p15:guide id="2" pos="40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forms/d/1i1_5PfpjsGLyCEOjWYlKTgkqQSqsi18ZiXix6L-gO38/edit?usp=sharing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8mWlwrpHppY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/>
          <p:nvPr/>
        </p:nvSpPr>
        <p:spPr>
          <a:xfrm>
            <a:off x="0" y="3290049"/>
            <a:ext cx="9175531" cy="98488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800" b="1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2023聚陽青年展翼計畫</a:t>
            </a:r>
            <a:endParaRPr sz="4800" b="1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90" name="Google Shape;90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36296" y="4495691"/>
            <a:ext cx="1701881" cy="1705833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"/>
          <p:cNvSpPr txBox="1"/>
          <p:nvPr/>
        </p:nvSpPr>
        <p:spPr>
          <a:xfrm>
            <a:off x="2267744" y="4495691"/>
            <a:ext cx="423952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b="1">
                <a:solidFill>
                  <a:srgbClr val="D6009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【</a:t>
            </a:r>
            <a:r>
              <a:rPr lang="zh-TW" sz="3200" b="1">
                <a:solidFill>
                  <a:srgbClr val="D60093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校園宣傳說明簡報</a:t>
            </a:r>
            <a:r>
              <a:rPr lang="zh-TW" sz="3200" b="1">
                <a:solidFill>
                  <a:srgbClr val="D6009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】</a:t>
            </a:r>
            <a:endParaRPr sz="3200" b="1">
              <a:solidFill>
                <a:srgbClr val="D6009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0"/>
          <p:cNvSpPr txBox="1">
            <a:spLocks noGrp="1"/>
          </p:cNvSpPr>
          <p:nvPr>
            <p:ph type="title"/>
          </p:nvPr>
        </p:nvSpPr>
        <p:spPr>
          <a:xfrm>
            <a:off x="685800" y="584736"/>
            <a:ext cx="7848600" cy="612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400"/>
              <a:buNone/>
            </a:pPr>
            <a:r>
              <a:rPr lang="zh-TW" b="1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報名表</a:t>
            </a:r>
            <a:endParaRPr b="1" u="sng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  <a:hlinkClick r:id="rId3">
                <a:extLst>
                  <a:ext uri="{A12FA001-AC4F-418D-AE19-62706E023703}">
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188" name="Google Shape;188;p10"/>
          <p:cNvSpPr txBox="1">
            <a:spLocks noGrp="1"/>
          </p:cNvSpPr>
          <p:nvPr>
            <p:ph type="body" idx="1"/>
          </p:nvPr>
        </p:nvSpPr>
        <p:spPr>
          <a:xfrm>
            <a:off x="613792" y="1340768"/>
            <a:ext cx="7990656" cy="48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▪"/>
            </a:pPr>
            <a:r>
              <a:rPr lang="zh-TW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報名前提醒</a:t>
            </a:r>
            <a:endParaRPr b="1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9436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"/>
              <a:buChar char="▪"/>
            </a:pPr>
            <a:r>
              <a:rPr lang="zh-TW" sz="14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是否已詳加閱讀「聚陽青年展翼計畫」簡章的相關權益與規定</a:t>
            </a:r>
            <a:endParaRPr dirty="0"/>
          </a:p>
          <a:p>
            <a:pPr marL="59436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"/>
              <a:buChar char="▪"/>
            </a:pPr>
            <a:r>
              <a:rPr lang="zh-TW" sz="14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是否已準備好【履歷表、自傳】以及2分鐘「自我介紹」PPT簡報電子檔</a:t>
            </a:r>
            <a:endParaRPr dirty="0"/>
          </a:p>
          <a:p>
            <a:pPr marL="594360" lvl="1" indent="-228600">
              <a:lnSpc>
                <a:spcPct val="100000"/>
              </a:lnSpc>
              <a:spcBef>
                <a:spcPts val="0"/>
              </a:spcBef>
              <a:buSzPts val="1120"/>
            </a:pPr>
            <a:r>
              <a:rPr lang="zh-TW" sz="14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是否已準備好學校老師親簽的【推薦信】 </a:t>
            </a:r>
            <a:r>
              <a:rPr lang="zh-TW" sz="1400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</a:t>
            </a:r>
            <a:r>
              <a:rPr lang="en-US" altLang="zh-TW" sz="14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2023/2/4</a:t>
            </a:r>
            <a:r>
              <a:rPr lang="zh-TW" sz="1400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報到</a:t>
            </a:r>
            <a:r>
              <a:rPr lang="zh-TW" sz="14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當天繳交</a:t>
            </a:r>
            <a:endParaRPr dirty="0"/>
          </a:p>
          <a:p>
            <a:pPr marL="594360" lvl="1" indent="-228600">
              <a:lnSpc>
                <a:spcPct val="100000"/>
              </a:lnSpc>
              <a:spcBef>
                <a:spcPts val="0"/>
              </a:spcBef>
              <a:buSzPts val="1120"/>
            </a:pPr>
            <a:r>
              <a:rPr lang="zh-TW" sz="14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是否閱讀並同意【資料收集與保密同意書】</a:t>
            </a:r>
            <a:r>
              <a:rPr lang="zh-TW" sz="1400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</a:t>
            </a:r>
            <a:r>
              <a:rPr lang="en-US" altLang="zh-TW" sz="14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2023/2/4</a:t>
            </a:r>
            <a:r>
              <a:rPr lang="zh-TW" sz="1400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報到</a:t>
            </a:r>
            <a:r>
              <a:rPr lang="zh-TW" sz="14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當天親簽同意書</a:t>
            </a:r>
            <a:endParaRPr dirty="0"/>
          </a:p>
          <a:p>
            <a:pPr marL="274320" lvl="0" indent="-228600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600"/>
              <a:buChar char="▪"/>
            </a:pPr>
            <a:r>
              <a:rPr lang="zh-TW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個人報名資料</a:t>
            </a:r>
            <a:endParaRPr b="1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94360" lvl="1" indent="-228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</a:pPr>
            <a:r>
              <a:rPr lang="zh-TW" sz="15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中文姓名 / 身分證字號 / 學校 / 科系 / 年級 / 外語程度 / 性別 / 生日 / 通訊地址 /聯絡電話 / 個人</a:t>
            </a:r>
            <a:r>
              <a:rPr lang="zh-TW" sz="14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手機 / E-mail信箱 / 用餐選擇</a:t>
            </a:r>
            <a:endParaRPr sz="1400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274320" lvl="0" indent="-228600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600"/>
              <a:buChar char="▪"/>
            </a:pPr>
            <a:r>
              <a:rPr lang="zh-TW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課程前的自我準備</a:t>
            </a:r>
            <a:endParaRPr b="1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65760" lvl="1" indent="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120"/>
              <a:buNone/>
            </a:pPr>
            <a:r>
              <a:rPr lang="zh-TW" sz="14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1.當初你為何選擇這個科系？中間曾經有過轉系的念頭或行動嗎？你是怎麼考慮的?</a:t>
            </a:r>
            <a:endParaRPr dirty="0"/>
          </a:p>
          <a:p>
            <a:pPr marL="365760" lvl="1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120"/>
              <a:buNone/>
            </a:pPr>
            <a:r>
              <a:rPr lang="zh-TW" sz="14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2.10年或20年之後，你希望過著怎麼樣的生活？你期待那個時候的你，在做什麼樣的工作呢?</a:t>
            </a:r>
            <a:endParaRPr dirty="0"/>
          </a:p>
          <a:p>
            <a:pPr marL="365760" lvl="1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120"/>
              <a:buNone/>
            </a:pPr>
            <a:r>
              <a:rPr lang="zh-TW" sz="14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3.往理想生活邁進的過程中，你認為個人能力或特質上的挑戰會是什麼？</a:t>
            </a:r>
            <a:endParaRPr sz="1400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65760" lvl="1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120"/>
              <a:buNone/>
            </a:pPr>
            <a:r>
              <a:rPr lang="zh-TW" sz="14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4.如果要去追尋自己的夢想，你已經具備的資源與能力是什麼呢？</a:t>
            </a:r>
            <a:endParaRPr sz="1400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65760" lvl="1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120"/>
              <a:buNone/>
            </a:pPr>
            <a:r>
              <a:rPr lang="zh-TW" sz="14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5.這次活動，你有什麼期待？</a:t>
            </a:r>
            <a:endParaRPr sz="1400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65760" lvl="1" indent="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120"/>
              <a:buNone/>
            </a:pPr>
            <a:endParaRPr sz="1400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89" name="Google Shape;189;p10"/>
          <p:cNvSpPr/>
          <p:nvPr/>
        </p:nvSpPr>
        <p:spPr>
          <a:xfrm>
            <a:off x="782872" y="5589240"/>
            <a:ext cx="45720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14400" marR="0" lvl="2" indent="-9144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400" b="0" i="0" u="none" strike="noStrike" cap="none" dirty="0">
                <a:solidFill>
                  <a:schemeClr val="dk1"/>
                </a:solidFill>
                <a:latin typeface="微軟正黑體" pitchFamily="34" charset="-120"/>
                <a:ea typeface="微軟正黑體" pitchFamily="34" charset="-120"/>
                <a:cs typeface="Twentieth Century"/>
                <a:sym typeface="Twentieth Century"/>
              </a:rPr>
              <a:t>(請自行下載專用履歷表格式)</a:t>
            </a:r>
            <a:endParaRPr dirty="0">
              <a:latin typeface="微軟正黑體" pitchFamily="34" charset="-120"/>
              <a:ea typeface="微軟正黑體" pitchFamily="34" charset="-120"/>
            </a:endParaRPr>
          </a:p>
          <a:p>
            <a:pPr lvl="2"/>
            <a:r>
              <a:rPr lang="en-US" altLang="zh-TW" sz="1300" b="1" u="sng" dirty="0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Twentieth Century"/>
                <a:sym typeface="Twentieth Century"/>
              </a:rPr>
              <a:t>https://drive.google.com/drive/folders/107IPkz-RDJ13CgshLCDveysXydg-80P5?usp=sharing</a:t>
            </a:r>
            <a:endParaRPr sz="1300" b="1" i="0" u="none" strike="noStrike" cap="none" dirty="0">
              <a:solidFill>
                <a:srgbClr val="0000FF"/>
              </a:solidFill>
              <a:latin typeface="微軟正黑體" pitchFamily="34" charset="-120"/>
              <a:ea typeface="微軟正黑體" pitchFamily="34" charset="-120"/>
              <a:cs typeface="Twentieth Century"/>
              <a:sym typeface="Twentieth Century"/>
            </a:endParaRPr>
          </a:p>
        </p:txBody>
      </p:sp>
      <p:pic>
        <p:nvPicPr>
          <p:cNvPr id="1026" name="Picture 2" descr="H:\TDS\● TDS-客戶專區\＃▲ M聚陽基金會\02 專案執行\2023年\02 專案執行\02 計畫宣傳招生階段\# 展翼計劃-學校簡章+報名專區\QR-2023展翼計畫簡章及履歷下載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567" y="5451857"/>
            <a:ext cx="982611" cy="98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1"/>
          <p:cNvSpPr txBox="1">
            <a:spLocks noGrp="1"/>
          </p:cNvSpPr>
          <p:nvPr>
            <p:ph type="title"/>
          </p:nvPr>
        </p:nvSpPr>
        <p:spPr>
          <a:xfrm>
            <a:off x="611560" y="588928"/>
            <a:ext cx="7922840" cy="751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400"/>
              <a:buNone/>
            </a:pPr>
            <a:r>
              <a:rPr lang="zh-TW" b="1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注意事項</a:t>
            </a:r>
            <a:endParaRPr/>
          </a:p>
        </p:txBody>
      </p:sp>
      <p:sp>
        <p:nvSpPr>
          <p:cNvPr id="196" name="Google Shape;196;p11"/>
          <p:cNvSpPr txBox="1">
            <a:spLocks noGrp="1"/>
          </p:cNvSpPr>
          <p:nvPr>
            <p:ph type="body" idx="4294967295"/>
          </p:nvPr>
        </p:nvSpPr>
        <p:spPr>
          <a:xfrm>
            <a:off x="609798" y="1474812"/>
            <a:ext cx="7994650" cy="47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2919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Twentieth Century"/>
              <a:buAutoNum type="arabicPeriod"/>
            </a:pPr>
            <a:r>
              <a:rPr lang="zh-TW" sz="1700">
                <a:solidFill>
                  <a:srgbClr val="0070C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學員參與本計畫各項課程活動需確實遵守規定，維護學校榮譽、並注意自身之安全。</a:t>
            </a:r>
            <a:endParaRPr/>
          </a:p>
          <a:p>
            <a:pPr marL="502919" lvl="0" indent="-4572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Twentieth Century"/>
              <a:buAutoNum type="arabicPeriod"/>
            </a:pPr>
            <a:r>
              <a:rPr lang="zh-TW" sz="1700">
                <a:solidFill>
                  <a:srgbClr val="0070C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本計畫包含實體課程與課間、課後相關運作，請通過研習錄取的學員依課程活動規劃，提前安排時間參與相關的課程與學習活動。</a:t>
            </a:r>
            <a:endParaRPr/>
          </a:p>
          <a:p>
            <a:pPr marL="502919" lvl="0" indent="-4572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Twentieth Century"/>
              <a:buAutoNum type="arabicPeriod"/>
            </a:pPr>
            <a:r>
              <a:rPr lang="zh-TW" sz="1700">
                <a:solidFill>
                  <a:srgbClr val="0070C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通過審查錄取的學員，執行單位將於各項課程活動前以E-mail方式寄發課程相關資訊。</a:t>
            </a:r>
            <a:endParaRPr/>
          </a:p>
          <a:p>
            <a:pPr marL="502919" lvl="0" indent="-4572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Twentieth Century"/>
              <a:buAutoNum type="arabicPeriod"/>
            </a:pPr>
            <a:r>
              <a:rPr lang="zh-TW" sz="1700">
                <a:solidFill>
                  <a:srgbClr val="0070C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通過審查錄取的學員，報到當天請繳交學校老師親簽的【推薦信】，同時親簽【資料收集與保密同意書】。</a:t>
            </a:r>
            <a:endParaRPr/>
          </a:p>
          <a:p>
            <a:pPr marL="502919" lvl="0" indent="-4572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Twentieth Century"/>
              <a:buAutoNum type="arabicPeriod"/>
            </a:pPr>
            <a:r>
              <a:rPr lang="zh-TW" sz="1700">
                <a:solidFill>
                  <a:srgbClr val="0070C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參與本計畫之學員需自理往返交通。</a:t>
            </a:r>
            <a:endParaRPr/>
          </a:p>
          <a:p>
            <a:pPr marL="502919" lvl="0" indent="-4572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Twentieth Century"/>
              <a:buAutoNum type="arabicPeriod"/>
            </a:pPr>
            <a:r>
              <a:rPr lang="zh-TW" sz="1700">
                <a:solidFill>
                  <a:srgbClr val="0070C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本計畫相關課程活動相互串聯銜接度高，中斷或請假會嚴重影響學員的銜接與共學歷程，倘因臨時性健康因素或非人力可控之重大事件，得向學校系所承辦老師提出請假，基金會將了解學員學習實際狀況另行個案處理。</a:t>
            </a:r>
            <a:endParaRPr/>
          </a:p>
          <a:p>
            <a:pPr marL="502919" lvl="0" indent="-4572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Twentieth Century"/>
              <a:buAutoNum type="arabicPeriod"/>
            </a:pPr>
            <a:r>
              <a:rPr lang="zh-TW" sz="1700">
                <a:solidFill>
                  <a:srgbClr val="0070C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若遇颱風或人力不可抗拒之天然災害，為考量學員安全，主辦單位有權宣佈取消、延期等相關事宜。</a:t>
            </a:r>
            <a:endParaRPr/>
          </a:p>
          <a:p>
            <a:pPr marL="502919" lvl="0" indent="-4572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Twentieth Century"/>
              <a:buAutoNum type="arabicPeriod"/>
            </a:pPr>
            <a:r>
              <a:rPr lang="zh-TW" sz="1700">
                <a:solidFill>
                  <a:srgbClr val="0070C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本簡章如有未盡事宜，得隨時修訂公佈之。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2"/>
          <p:cNvSpPr txBox="1">
            <a:spLocks noGrp="1"/>
          </p:cNvSpPr>
          <p:nvPr>
            <p:ph type="title"/>
          </p:nvPr>
        </p:nvSpPr>
        <p:spPr>
          <a:xfrm>
            <a:off x="611560" y="588928"/>
            <a:ext cx="7922840" cy="751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400"/>
              <a:buNone/>
            </a:pPr>
            <a:r>
              <a:rPr lang="zh-TW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活動簡章</a:t>
            </a:r>
            <a:endParaRPr dirty="0"/>
          </a:p>
        </p:txBody>
      </p:sp>
      <p:pic>
        <p:nvPicPr>
          <p:cNvPr id="4" name="圖片 3" descr="H:\TDS\● TDS-客戶專區\＃▲ M聚陽基金會\02 專案執行\2023年\02 專案執行\02 計畫宣傳招生階段\# 展翼計劃-學校簡章+報名專區\QR-2023展翼計畫簡章及履歷下載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6250" r="5556" b="6944"/>
          <a:stretch/>
        </p:blipFill>
        <p:spPr bwMode="auto">
          <a:xfrm>
            <a:off x="2917907" y="2166938"/>
            <a:ext cx="3291164" cy="29802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84168" y="3789040"/>
            <a:ext cx="2643747" cy="2643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99992" y="1484784"/>
            <a:ext cx="3737796" cy="378904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 txBox="1">
            <a:spLocks noGrp="1"/>
          </p:cNvSpPr>
          <p:nvPr>
            <p:ph type="body" idx="4294967295"/>
          </p:nvPr>
        </p:nvSpPr>
        <p:spPr>
          <a:xfrm>
            <a:off x="502667" y="1268760"/>
            <a:ext cx="799465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6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</a:pPr>
            <a:r>
              <a:rPr lang="zh-TW" sz="2400" b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邀請走在實踐夢想路上的你，</a:t>
            </a:r>
            <a:endParaRPr sz="2400" b="1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60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920"/>
              <a:buNone/>
            </a:pPr>
            <a:r>
              <a:rPr lang="zh-TW" sz="2400" b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一起來探索驅動你前進的動力、</a:t>
            </a:r>
            <a:endParaRPr sz="240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60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920"/>
              <a:buNone/>
            </a:pPr>
            <a:r>
              <a:rPr lang="zh-TW" sz="2400" b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覺察自己的無限可能，</a:t>
            </a:r>
            <a:endParaRPr sz="2400" b="1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60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920"/>
              <a:buNone/>
            </a:pPr>
            <a:r>
              <a:rPr lang="zh-TW" sz="2400" b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及與人連結共創的力量。</a:t>
            </a:r>
            <a:endParaRPr sz="240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60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920"/>
              <a:buNone/>
            </a:pPr>
            <a:r>
              <a:rPr lang="zh-TW" sz="2400" b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發掘自己的光和熱，</a:t>
            </a:r>
            <a:endParaRPr sz="2400" b="1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60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920"/>
              <a:buNone/>
            </a:pPr>
            <a:r>
              <a:rPr lang="zh-TW" sz="2400" b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帶著自己獨特的資源與裝備，</a:t>
            </a:r>
            <a:endParaRPr sz="2400" b="1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60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920"/>
              <a:buNone/>
            </a:pPr>
            <a:r>
              <a:rPr lang="zh-TW" sz="2400" b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開創屬於你的豐盛職涯路。</a:t>
            </a:r>
            <a:endParaRPr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 txBox="1">
            <a:spLocks noGrp="1"/>
          </p:cNvSpPr>
          <p:nvPr>
            <p:ph type="sldNum" idx="4294967295"/>
          </p:nvPr>
        </p:nvSpPr>
        <p:spPr>
          <a:xfrm>
            <a:off x="8664575" y="6602413"/>
            <a:ext cx="479425" cy="236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>
                <a:solidFill>
                  <a:srgbClr val="EEECE1"/>
                </a:solidFill>
              </a:rPr>
              <a:t>3</a:t>
            </a:fld>
            <a:endParaRPr>
              <a:solidFill>
                <a:srgbClr val="EEECE1"/>
              </a:solidFill>
            </a:endParaRPr>
          </a:p>
        </p:txBody>
      </p:sp>
      <p:sp>
        <p:nvSpPr>
          <p:cNvPr id="104" name="Google Shape;104;p3"/>
          <p:cNvSpPr/>
          <p:nvPr/>
        </p:nvSpPr>
        <p:spPr>
          <a:xfrm>
            <a:off x="611560" y="3041665"/>
            <a:ext cx="7848872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000" b="1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2022聚陽青年展翼計畫</a:t>
            </a:r>
            <a:endParaRPr sz="4000" b="1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000" b="1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活動回顧影片</a:t>
            </a:r>
            <a:endParaRPr sz="4000" b="1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5" name="Google Shape;105;p3"/>
          <p:cNvSpPr txBox="1"/>
          <p:nvPr/>
        </p:nvSpPr>
        <p:spPr>
          <a:xfrm>
            <a:off x="834188" y="4725144"/>
            <a:ext cx="323375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Noto Sans Symbols"/>
              <a:buChar char="⮚"/>
            </a:pPr>
            <a:r>
              <a:rPr lang="zh-TW" sz="1800">
                <a:solidFill>
                  <a:srgbClr val="FF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影片網址與QRcode：</a:t>
            </a:r>
            <a:endParaRPr sz="1800">
              <a:solidFill>
                <a:srgbClr val="FF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 u="sng">
                <a:solidFill>
                  <a:srgbClr val="000000"/>
                </a:solidFill>
                <a:latin typeface="Twentieth Century"/>
                <a:ea typeface="Twentieth Century"/>
                <a:cs typeface="Twentieth Century"/>
                <a:sym typeface="Twentieth Century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https://www.youtube.com/watch?v=8mWlwrpHppY</a:t>
            </a:r>
            <a:endParaRPr sz="180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pic>
        <p:nvPicPr>
          <p:cNvPr id="106" name="Google Shape;106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00192" y="4725144"/>
            <a:ext cx="1562100" cy="156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 txBox="1">
            <a:spLocks noGrp="1"/>
          </p:cNvSpPr>
          <p:nvPr>
            <p:ph type="title"/>
          </p:nvPr>
        </p:nvSpPr>
        <p:spPr>
          <a:xfrm>
            <a:off x="539552" y="584736"/>
            <a:ext cx="7994848" cy="82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400"/>
              <a:buNone/>
            </a:pPr>
            <a:r>
              <a:rPr lang="zh-TW" b="1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計畫目的</a:t>
            </a:r>
            <a:endParaRPr/>
          </a:p>
        </p:txBody>
      </p:sp>
      <p:sp>
        <p:nvSpPr>
          <p:cNvPr id="112" name="Google Shape;112;p4"/>
          <p:cNvSpPr txBox="1">
            <a:spLocks noGrp="1"/>
          </p:cNvSpPr>
          <p:nvPr>
            <p:ph type="body" idx="1"/>
          </p:nvPr>
        </p:nvSpPr>
        <p:spPr>
          <a:xfrm>
            <a:off x="539552" y="1600200"/>
            <a:ext cx="7994848" cy="4648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4572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</a:pPr>
            <a:r>
              <a:rPr lang="zh-TW" sz="2400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   為協助青年學子在校期間即能做好迎接未來生涯的準備，並順利地翻轉與適應，財團法人聚陽人文發展教育基金會</a:t>
            </a:r>
            <a:r>
              <a:rPr lang="zh-TW" sz="1800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(以下簡稱聚陽文教基金會)</a:t>
            </a:r>
            <a:r>
              <a:rPr lang="zh-TW" sz="2400" b="1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與</a:t>
            </a:r>
            <a:r>
              <a:rPr lang="en-US" altLang="zh-TW" sz="2400" b="1" dirty="0" smtClean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20</a:t>
            </a:r>
            <a:r>
              <a:rPr lang="zh-TW" sz="2400" b="1" dirty="0" smtClean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所</a:t>
            </a:r>
            <a:r>
              <a:rPr lang="zh-TW" sz="2400" b="1" dirty="0" smtClean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學校</a:t>
            </a:r>
            <a:r>
              <a:rPr lang="en-US" altLang="zh-TW" sz="2400" b="1" smtClean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25</a:t>
            </a:r>
            <a:r>
              <a:rPr lang="zh-TW" sz="2400" b="1" smtClean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個</a:t>
            </a:r>
            <a:r>
              <a:rPr lang="zh-TW" sz="2400" b="1" dirty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紡織、服設、工管、商管、資管、文學等產業之相關系所共同合作</a:t>
            </a:r>
            <a:r>
              <a:rPr lang="zh-TW" sz="2400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，【舉辦</a:t>
            </a:r>
            <a:r>
              <a:rPr lang="zh-TW" sz="2400" b="1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202</a:t>
            </a:r>
            <a:r>
              <a:rPr lang="en-US" altLang="zh-TW" sz="2400" b="1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3</a:t>
            </a:r>
            <a:r>
              <a:rPr lang="zh-TW" sz="2400" b="1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聚</a:t>
            </a:r>
            <a:r>
              <a:rPr lang="zh-TW" sz="2400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陽青年展翼計畫】，協助同學在探索與實踐夢想的路上，更懂得發揮自身優勢並學習運用資源裝備自己，開創屬於自己的豐盛生涯路。</a:t>
            </a:r>
            <a:endParaRPr dirty="0"/>
          </a:p>
          <a:p>
            <a:pPr marL="274320" lvl="0" indent="-106679" algn="l" rtl="0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SzPts val="1920"/>
              <a:buNone/>
            </a:pPr>
            <a:endParaRPr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"/>
          <p:cNvSpPr txBox="1">
            <a:spLocks noGrp="1"/>
          </p:cNvSpPr>
          <p:nvPr>
            <p:ph type="title"/>
          </p:nvPr>
        </p:nvSpPr>
        <p:spPr>
          <a:xfrm>
            <a:off x="539552" y="584736"/>
            <a:ext cx="7994848" cy="828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400"/>
              <a:buNone/>
            </a:pPr>
            <a:r>
              <a:rPr lang="zh-TW" b="1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計畫相關單位</a:t>
            </a:r>
            <a:endParaRPr/>
          </a:p>
        </p:txBody>
      </p:sp>
      <p:sp>
        <p:nvSpPr>
          <p:cNvPr id="118" name="Google Shape;118;p5"/>
          <p:cNvSpPr txBox="1">
            <a:spLocks noGrp="1"/>
          </p:cNvSpPr>
          <p:nvPr>
            <p:ph type="body" idx="1"/>
          </p:nvPr>
        </p:nvSpPr>
        <p:spPr>
          <a:xfrm>
            <a:off x="539552" y="1600200"/>
            <a:ext cx="7994848" cy="4648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▪"/>
            </a:pPr>
            <a:r>
              <a:rPr lang="zh-TW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主辦單位：</a:t>
            </a:r>
            <a:endParaRPr b="1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9436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▪"/>
            </a:pPr>
            <a:r>
              <a:rPr lang="zh-TW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財團法人聚陽人文發展教育基金會</a:t>
            </a:r>
            <a:endParaRPr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274320" lvl="0" indent="-228600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600"/>
              <a:buChar char="▪"/>
            </a:pPr>
            <a:r>
              <a:rPr lang="zh-TW" b="1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協辦</a:t>
            </a:r>
            <a:r>
              <a:rPr lang="zh-TW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單位：</a:t>
            </a:r>
            <a:endParaRPr b="1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94360" lvl="1" indent="-228600" algn="dist">
              <a:lnSpc>
                <a:spcPct val="100000"/>
              </a:lnSpc>
            </a:pPr>
            <a:r>
              <a:rPr lang="zh-TW" altLang="en-US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中央大學、中國文化大學、中興大學、台中科技大學、台北科技</a:t>
            </a:r>
            <a:r>
              <a:rPr lang="zh-TW" altLang="en-US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大學</a:t>
            </a:r>
            <a:endParaRPr lang="en-US" altLang="zh-TW" dirty="0" smtClean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627063" lvl="1" indent="-42863" algn="dist">
              <a:lnSpc>
                <a:spcPct val="100000"/>
              </a:lnSpc>
              <a:spcBef>
                <a:spcPts val="0"/>
              </a:spcBef>
              <a:buNone/>
            </a:pPr>
            <a:r>
              <a:rPr lang="zh-TW" altLang="en-US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台南</a:t>
            </a:r>
            <a:r>
              <a:rPr lang="zh-TW" altLang="en-US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應用科技</a:t>
            </a:r>
            <a:r>
              <a:rPr lang="zh-TW" altLang="en-US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大學、台灣</a:t>
            </a:r>
            <a:r>
              <a:rPr lang="zh-TW" altLang="en-US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科技大學、成功大學、亞東科技</a:t>
            </a:r>
            <a:r>
              <a:rPr lang="zh-TW" altLang="en-US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大學</a:t>
            </a:r>
            <a:endParaRPr lang="en-US" altLang="zh-TW" dirty="0" smtClean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627063" lvl="1" indent="-42863" algn="dist">
              <a:lnSpc>
                <a:spcPct val="100000"/>
              </a:lnSpc>
              <a:spcBef>
                <a:spcPts val="0"/>
              </a:spcBef>
              <a:buNone/>
            </a:pPr>
            <a:r>
              <a:rPr lang="zh-TW" altLang="en-US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東吳大學、東海大學</a:t>
            </a:r>
            <a:r>
              <a:rPr lang="zh-TW" altLang="en-US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、屏東科技大學、政治</a:t>
            </a:r>
            <a:r>
              <a:rPr lang="zh-TW" altLang="en-US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大學、清華大學</a:t>
            </a:r>
            <a:endParaRPr lang="en-US" altLang="zh-TW" dirty="0" smtClean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627063" lvl="1" indent="-42863" algn="dist">
              <a:lnSpc>
                <a:spcPct val="100000"/>
              </a:lnSpc>
              <a:spcBef>
                <a:spcPts val="0"/>
              </a:spcBef>
              <a:buNone/>
            </a:pPr>
            <a:r>
              <a:rPr lang="zh-TW" altLang="en-US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雲林科技大學、</a:t>
            </a:r>
            <a:r>
              <a:rPr lang="zh-TW" altLang="en-US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實踐大學、臺灣海洋大學、輔仁大學、黎明</a:t>
            </a:r>
            <a:r>
              <a:rPr lang="zh-TW" altLang="en-US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技術學院</a:t>
            </a:r>
            <a:endParaRPr lang="en-US" altLang="zh-TW" dirty="0" smtClean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627063" lvl="1" indent="-42863">
              <a:lnSpc>
                <a:spcPct val="100000"/>
              </a:lnSpc>
              <a:spcBef>
                <a:spcPts val="0"/>
              </a:spcBef>
              <a:buNone/>
            </a:pPr>
            <a:r>
              <a:rPr lang="zh-TW" altLang="en-US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嶺</a:t>
            </a:r>
            <a:r>
              <a:rPr lang="zh-TW" altLang="en-US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東科技大學</a:t>
            </a:r>
            <a:r>
              <a:rPr lang="en-US" altLang="zh-TW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順序依學校筆畫</a:t>
            </a:r>
            <a:r>
              <a:rPr lang="en-US" altLang="zh-TW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  <a:p>
            <a:pPr marL="274320" indent="-228600">
              <a:buSzPts val="1600"/>
            </a:pPr>
            <a:r>
              <a:rPr lang="zh-TW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執行單位：</a:t>
            </a:r>
            <a:endParaRPr b="1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94360" lvl="1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▪"/>
            </a:pPr>
            <a:r>
              <a:rPr lang="zh-TW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世才管理顧問股份有限公司</a:t>
            </a:r>
            <a:endParaRPr dirty="0"/>
          </a:p>
          <a:p>
            <a:pPr marL="274320" lvl="0" indent="-127000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600"/>
              <a:buNone/>
            </a:pPr>
            <a:endParaRPr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20" name="Google Shape;120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69688" y="4725144"/>
            <a:ext cx="1562751" cy="158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"/>
          <p:cNvSpPr txBox="1">
            <a:spLocks noGrp="1"/>
          </p:cNvSpPr>
          <p:nvPr>
            <p:ph type="title"/>
          </p:nvPr>
        </p:nvSpPr>
        <p:spPr>
          <a:xfrm>
            <a:off x="539552" y="404664"/>
            <a:ext cx="7994848" cy="684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400"/>
              <a:buNone/>
            </a:pPr>
            <a:r>
              <a:rPr lang="zh-TW" b="1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【2023年】計畫內容</a:t>
            </a:r>
            <a:endParaRPr/>
          </a:p>
        </p:txBody>
      </p:sp>
      <p:graphicFrame>
        <p:nvGraphicFramePr>
          <p:cNvPr id="126" name="Google Shape;126;p6"/>
          <p:cNvGraphicFramePr/>
          <p:nvPr/>
        </p:nvGraphicFramePr>
        <p:xfrm>
          <a:off x="323528" y="1196752"/>
          <a:ext cx="8568975" cy="5112550"/>
        </p:xfrm>
        <a:graphic>
          <a:graphicData uri="http://schemas.openxmlformats.org/drawingml/2006/table">
            <a:tbl>
              <a:tblPr>
                <a:noFill/>
                <a:tableStyleId>{FEEE1A46-0054-4C17-82F3-5A0A0821C410}</a:tableStyleId>
              </a:tblPr>
              <a:tblGrid>
                <a:gridCol w="1625150"/>
                <a:gridCol w="2276800"/>
                <a:gridCol w="2229300"/>
                <a:gridCol w="2437725"/>
              </a:tblGrid>
              <a:tr h="7200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500" b="1" i="0" u="none" strike="noStrike" cap="none">
                          <a:solidFill>
                            <a:schemeClr val="lt1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活動日期</a:t>
                      </a:r>
                      <a:endParaRPr sz="1500" b="1" i="0" u="none" strike="noStrike" cap="none">
                        <a:solidFill>
                          <a:schemeClr val="lt1"/>
                        </a:solidFill>
                        <a:latin typeface="Twentieth Century"/>
                        <a:ea typeface="Twentieth Century"/>
                        <a:cs typeface="Twentieth Century"/>
                        <a:sym typeface="Twentieth Century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500" b="1" i="0" u="none" strike="noStrike" cap="none">
                          <a:solidFill>
                            <a:schemeClr val="lt1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與時間</a:t>
                      </a:r>
                      <a:endParaRPr sz="1500" b="1" i="0" u="none" strike="noStrike" cap="none">
                        <a:solidFill>
                          <a:schemeClr val="lt1"/>
                        </a:solidFill>
                        <a:latin typeface="Twentieth Century"/>
                        <a:ea typeface="Twentieth Century"/>
                        <a:cs typeface="Twentieth Century"/>
                        <a:sym typeface="Twentieth Century"/>
                      </a:endParaRPr>
                    </a:p>
                  </a:txBody>
                  <a:tcPr marL="9300" marR="9300" marT="930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>
                          <a:solidFill>
                            <a:schemeClr val="lt1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2/4(六)</a:t>
                      </a:r>
                      <a:endParaRPr sz="1600" b="1" u="none" strike="noStrike" cap="none">
                        <a:solidFill>
                          <a:schemeClr val="lt1"/>
                        </a:solidFill>
                        <a:latin typeface="Twentieth Century"/>
                        <a:ea typeface="Twentieth Century"/>
                        <a:cs typeface="Twentieth Century"/>
                        <a:sym typeface="Twentieth Century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>
                          <a:solidFill>
                            <a:schemeClr val="lt1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09:30-20:30</a:t>
                      </a:r>
                      <a:endParaRPr sz="1600" b="1" u="none" strike="noStrike" cap="none">
                        <a:solidFill>
                          <a:schemeClr val="lt1"/>
                        </a:solidFill>
                        <a:latin typeface="Twentieth Century"/>
                        <a:ea typeface="Twentieth Century"/>
                        <a:cs typeface="Twentieth Century"/>
                        <a:sym typeface="Twentieth Century"/>
                      </a:endParaRPr>
                    </a:p>
                  </a:txBody>
                  <a:tcPr marL="9300" marR="9300" marT="930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>
                          <a:solidFill>
                            <a:schemeClr val="lt1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2/5(日)～2/6(一)</a:t>
                      </a:r>
                      <a:endParaRPr sz="1600" b="1" u="none" strike="noStrike" cap="none">
                        <a:solidFill>
                          <a:schemeClr val="lt1"/>
                        </a:solidFill>
                        <a:latin typeface="Twentieth Century"/>
                        <a:ea typeface="Twentieth Century"/>
                        <a:cs typeface="Twentieth Century"/>
                        <a:sym typeface="Twentieth Century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>
                          <a:solidFill>
                            <a:schemeClr val="lt1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08:30-20:30</a:t>
                      </a:r>
                      <a:endParaRPr sz="1600" b="1" u="none" strike="noStrike" cap="none">
                        <a:solidFill>
                          <a:schemeClr val="lt1"/>
                        </a:solidFill>
                        <a:latin typeface="Twentieth Century"/>
                        <a:ea typeface="Twentieth Century"/>
                        <a:cs typeface="Twentieth Century"/>
                        <a:sym typeface="Twentieth Century"/>
                      </a:endParaRPr>
                    </a:p>
                  </a:txBody>
                  <a:tcPr marL="9300" marR="9300" marT="930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>
                          <a:solidFill>
                            <a:schemeClr val="lt1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2/7(二)</a:t>
                      </a:r>
                      <a:endParaRPr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>
                          <a:solidFill>
                            <a:schemeClr val="lt1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08:30-17:00</a:t>
                      </a:r>
                      <a:endParaRPr sz="1600" b="1" u="none" strike="noStrike" cap="none">
                        <a:solidFill>
                          <a:schemeClr val="lt1"/>
                        </a:solidFill>
                        <a:latin typeface="Twentieth Century"/>
                        <a:ea typeface="Twentieth Century"/>
                        <a:cs typeface="Twentieth Century"/>
                        <a:sym typeface="Twentieth Century"/>
                      </a:endParaRPr>
                    </a:p>
                  </a:txBody>
                  <a:tcPr marL="9300" marR="9300" marT="9300" marB="0" anchor="ctr">
                    <a:solidFill>
                      <a:srgbClr val="0070C0"/>
                    </a:solidFill>
                  </a:tcPr>
                </a:tc>
              </a:tr>
              <a:tr h="10801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500" b="1" u="none" strike="noStrike" cap="none">
                          <a:solidFill>
                            <a:schemeClr val="lt1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活動主題</a:t>
                      </a:r>
                      <a:endParaRPr sz="1500" b="1" i="0" u="none" strike="noStrike" cap="none">
                        <a:solidFill>
                          <a:schemeClr val="lt1"/>
                        </a:solidFill>
                        <a:latin typeface="Twentieth Century"/>
                        <a:ea typeface="Twentieth Century"/>
                        <a:cs typeface="Twentieth Century"/>
                        <a:sym typeface="Twentieth Century"/>
                      </a:endParaRPr>
                    </a:p>
                  </a:txBody>
                  <a:tcPr marL="9300" marR="9300" marT="9300" marB="0" anchor="ctr">
                    <a:solidFill>
                      <a:srgbClr val="0070C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1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300"/>
                        </a:buClr>
                        <a:buSzPts val="1500"/>
                        <a:buFont typeface="Noto Sans Symbols"/>
                        <a:buChar char="✔"/>
                      </a:pPr>
                      <a:r>
                        <a:rPr lang="zh-TW" sz="1500" b="1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探索及認識自我優勢特質</a:t>
                      </a:r>
                      <a:endParaRPr/>
                    </a:p>
                    <a:p>
                      <a:pPr marL="0" marR="0" lvl="1" indent="0" algn="l" rtl="0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rgbClr val="003300"/>
                        </a:buClr>
                        <a:buSzPts val="1500"/>
                        <a:buFont typeface="Noto Sans Symbols"/>
                        <a:buChar char="✔"/>
                      </a:pPr>
                      <a:r>
                        <a:rPr lang="zh-TW" sz="1500" b="1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期望、能力與優勢的展開</a:t>
                      </a:r>
                      <a:endParaRPr/>
                    </a:p>
                    <a:p>
                      <a:pPr marL="0" marR="0" lvl="1" indent="0" algn="l" rtl="0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rgbClr val="003300"/>
                        </a:buClr>
                        <a:buSzPts val="1500"/>
                        <a:buFont typeface="Noto Sans Symbols"/>
                        <a:buChar char="✔"/>
                      </a:pPr>
                      <a:r>
                        <a:rPr lang="zh-TW" sz="1500" b="1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提升自我管理、應變抗壓、團隊合作與人際溝通之能力</a:t>
                      </a:r>
                      <a:endParaRPr/>
                    </a:p>
                  </a:txBody>
                  <a:tcPr marL="9300" marR="9300" marT="9300" marB="0" anchor="ctr"/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</a:tr>
              <a:tr h="2808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500" b="1" i="0" u="none" strike="noStrike" cap="none">
                          <a:solidFill>
                            <a:schemeClr val="lt1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活動內涵</a:t>
                      </a:r>
                      <a:endParaRPr sz="1500" b="1" i="0" u="none" strike="noStrike" cap="none">
                        <a:solidFill>
                          <a:schemeClr val="lt1"/>
                        </a:solidFill>
                        <a:latin typeface="Twentieth Century"/>
                        <a:ea typeface="Twentieth Century"/>
                        <a:cs typeface="Twentieth Century"/>
                        <a:sym typeface="Twentieth Century"/>
                      </a:endParaRPr>
                    </a:p>
                  </a:txBody>
                  <a:tcPr marL="9300" marR="9300" marT="9300" marB="0" anchor="ctr">
                    <a:solidFill>
                      <a:srgbClr val="0070C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1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3300"/>
                        </a:buClr>
                        <a:buSzPts val="1600"/>
                        <a:buFont typeface="Noto Sans Symbols"/>
                        <a:buChar char="✔"/>
                      </a:pPr>
                      <a:r>
                        <a:rPr lang="zh-TW" sz="1600" b="1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前程卓越發展研習營：</a:t>
                      </a:r>
                      <a:endParaRPr sz="1600" b="1" u="none" strike="noStrike" cap="none">
                        <a:solidFill>
                          <a:srgbClr val="0070C0"/>
                        </a:solidFill>
                        <a:latin typeface="Twentieth Century"/>
                        <a:ea typeface="Twentieth Century"/>
                        <a:cs typeface="Twentieth Century"/>
                        <a:sym typeface="Twentieth Century"/>
                      </a:endParaRPr>
                    </a:p>
                    <a:p>
                      <a:pPr marL="0" marR="0" lvl="1" indent="0" algn="l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3300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zh-TW" sz="1600" b="0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    </a:t>
                      </a:r>
                      <a:r>
                        <a:rPr lang="zh-TW" sz="1400" b="0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4天3夜共42H，包含優勢探索+自我領航+人際互動+職場溝通+核心職能培養。</a:t>
                      </a:r>
                      <a:endParaRPr/>
                    </a:p>
                    <a:p>
                      <a:pPr marL="0" marR="0" lvl="1" indent="0" algn="l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3300"/>
                        </a:buClr>
                        <a:buSzPts val="1600"/>
                        <a:buFont typeface="Noto Sans Symbols"/>
                        <a:buChar char="✔"/>
                      </a:pPr>
                      <a:r>
                        <a:rPr lang="zh-TW" sz="1600" b="1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1對1教練會談：</a:t>
                      </a:r>
                      <a:endParaRPr sz="1600" b="1" u="none" strike="noStrike" cap="none">
                        <a:solidFill>
                          <a:srgbClr val="0070C0"/>
                        </a:solidFill>
                        <a:latin typeface="Twentieth Century"/>
                        <a:ea typeface="Twentieth Century"/>
                        <a:cs typeface="Twentieth Century"/>
                        <a:sym typeface="Twentieth Century"/>
                      </a:endParaRPr>
                    </a:p>
                    <a:p>
                      <a:pPr marL="0" marR="0" lvl="1" indent="0" algn="l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3300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zh-TW" sz="1600" b="0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    </a:t>
                      </a:r>
                      <a:r>
                        <a:rPr lang="zh-TW" sz="1400" b="0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計畫期間每位參與同學2次，每次1H，由職涯教練進行 1對1線上對談。</a:t>
                      </a:r>
                      <a:endParaRPr/>
                    </a:p>
                    <a:p>
                      <a:pPr marL="0" marR="0" lvl="1" indent="0" algn="l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3300"/>
                        </a:buClr>
                        <a:buSzPts val="1600"/>
                        <a:buFont typeface="Noto Sans Symbols"/>
                        <a:buChar char="✔"/>
                      </a:pPr>
                      <a:r>
                        <a:rPr lang="zh-TW" sz="1600" b="1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小組團體教練會談</a:t>
                      </a:r>
                      <a:r>
                        <a:rPr lang="zh-TW" sz="1600" b="0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：</a:t>
                      </a:r>
                      <a:endParaRPr sz="1600" b="0" u="none" strike="noStrike" cap="none">
                        <a:solidFill>
                          <a:srgbClr val="0070C0"/>
                        </a:solidFill>
                        <a:latin typeface="Twentieth Century"/>
                        <a:ea typeface="Twentieth Century"/>
                        <a:cs typeface="Twentieth Century"/>
                        <a:sym typeface="Twentieth Century"/>
                      </a:endParaRPr>
                    </a:p>
                    <a:p>
                      <a:pPr marL="0" marR="0" lvl="1" indent="0" algn="l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3300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zh-TW" sz="1600" b="0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    </a:t>
                      </a:r>
                      <a:r>
                        <a:rPr lang="zh-TW" sz="1400" b="0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計劃期間每位參與同學1次，每次2H，由職涯教練進行團體線上會談、研討。</a:t>
                      </a:r>
                      <a:endParaRPr sz="1400" b="0" u="none" strike="noStrike" cap="none">
                        <a:solidFill>
                          <a:srgbClr val="0070C0"/>
                        </a:solidFill>
                        <a:latin typeface="Twentieth Century"/>
                        <a:ea typeface="Twentieth Century"/>
                        <a:cs typeface="Twentieth Century"/>
                        <a:sym typeface="Twentieth Century"/>
                      </a:endParaRPr>
                    </a:p>
                    <a:p>
                      <a:pPr marL="0" marR="0" lvl="1" indent="0" algn="l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3300"/>
                        </a:buClr>
                        <a:buSzPts val="1600"/>
                        <a:buFont typeface="Noto Sans Symbols"/>
                        <a:buChar char="✔"/>
                      </a:pPr>
                      <a:r>
                        <a:rPr lang="zh-TW" sz="1600" b="1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BUDDY關懷活動</a:t>
                      </a:r>
                      <a:r>
                        <a:rPr lang="zh-TW" sz="1600" b="0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：</a:t>
                      </a:r>
                      <a:endParaRPr sz="1600" b="0" u="none" strike="noStrike" cap="none">
                        <a:solidFill>
                          <a:srgbClr val="0070C0"/>
                        </a:solidFill>
                        <a:latin typeface="Twentieth Century"/>
                        <a:ea typeface="Twentieth Century"/>
                        <a:cs typeface="Twentieth Century"/>
                        <a:sym typeface="Twentieth Century"/>
                      </a:endParaRPr>
                    </a:p>
                    <a:p>
                      <a:pPr marL="0" marR="0" lvl="1" indent="0" algn="l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3300"/>
                        </a:buClr>
                        <a:buSzPts val="1600"/>
                        <a:buFont typeface="Noto Sans Symbols"/>
                        <a:buNone/>
                      </a:pPr>
                      <a:r>
                        <a:rPr lang="zh-TW" sz="1600" b="0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    </a:t>
                      </a:r>
                      <a:r>
                        <a:rPr lang="zh-TW" sz="1400" b="0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計劃期間每位學員將與小組成員形成夥伴關係，每天5-10分鐘彼此關懷對話，為期一</a:t>
                      </a:r>
                      <a:endParaRPr sz="1400" b="0" u="none" strike="noStrike" cap="none">
                        <a:solidFill>
                          <a:srgbClr val="0070C0"/>
                        </a:solidFill>
                        <a:latin typeface="Twentieth Century"/>
                        <a:ea typeface="Twentieth Century"/>
                        <a:cs typeface="Twentieth Century"/>
                        <a:sym typeface="Twentieth Century"/>
                      </a:endParaRPr>
                    </a:p>
                    <a:p>
                      <a:pPr marL="0" marR="0" lvl="1" indent="0" algn="l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rgbClr val="003300"/>
                        </a:buClr>
                        <a:buSzPts val="1400"/>
                        <a:buFont typeface="Noto Sans Symbols"/>
                        <a:buNone/>
                      </a:pPr>
                      <a:r>
                        <a:rPr lang="zh-TW" sz="1400" b="0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    個月。</a:t>
                      </a:r>
                      <a:endParaRPr/>
                    </a:p>
                  </a:txBody>
                  <a:tcPr marL="9300" marR="9300" marT="9300" marB="0" anchor="ctr"/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</a:tr>
              <a:tr h="5040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500" b="1" u="none" strike="noStrike" cap="none">
                          <a:solidFill>
                            <a:schemeClr val="lt1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上課地點</a:t>
                      </a:r>
                      <a:endParaRPr sz="1500" b="1" i="0" u="none" strike="noStrike" cap="none">
                        <a:solidFill>
                          <a:schemeClr val="lt1"/>
                        </a:solidFill>
                        <a:latin typeface="Twentieth Century"/>
                        <a:ea typeface="Twentieth Century"/>
                        <a:cs typeface="Twentieth Century"/>
                        <a:sym typeface="Twentieth Century"/>
                      </a:endParaRPr>
                    </a:p>
                  </a:txBody>
                  <a:tcPr marL="9300" marR="9300" marT="9300" marB="0" anchor="ctr">
                    <a:solidFill>
                      <a:srgbClr val="0070C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i="0" u="none" strike="noStrike" cap="none">
                          <a:solidFill>
                            <a:srgbClr val="0070C0"/>
                          </a:solidFill>
                          <a:latin typeface="Twentieth Century"/>
                          <a:ea typeface="Twentieth Century"/>
                          <a:cs typeface="Twentieth Century"/>
                          <a:sym typeface="Twentieth Century"/>
                        </a:rPr>
                        <a:t>劍潭海外青年活動中心（台北巿中山北路四段16號）</a:t>
                      </a:r>
                      <a:endParaRPr sz="1600" b="1" i="0" u="none" strike="noStrike" cap="none">
                        <a:solidFill>
                          <a:srgbClr val="0070C0"/>
                        </a:solidFill>
                        <a:latin typeface="Twentieth Century"/>
                        <a:ea typeface="Twentieth Century"/>
                        <a:cs typeface="Twentieth Century"/>
                        <a:sym typeface="Twentieth Century"/>
                      </a:endParaRPr>
                    </a:p>
                  </a:txBody>
                  <a:tcPr marL="9300" marR="9300" marT="9300" marB="0" anchor="ctr"/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7"/>
          <p:cNvSpPr txBox="1">
            <a:spLocks noGrp="1"/>
          </p:cNvSpPr>
          <p:nvPr>
            <p:ph type="title"/>
          </p:nvPr>
        </p:nvSpPr>
        <p:spPr>
          <a:xfrm>
            <a:off x="611560" y="476672"/>
            <a:ext cx="7922840" cy="751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400"/>
              <a:buNone/>
            </a:pPr>
            <a:r>
              <a:rPr lang="zh-TW" b="1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報名作業</a:t>
            </a:r>
            <a:endParaRPr/>
          </a:p>
        </p:txBody>
      </p:sp>
      <p:sp>
        <p:nvSpPr>
          <p:cNvPr id="132" name="Google Shape;132;p7"/>
          <p:cNvSpPr txBox="1">
            <a:spLocks noGrp="1"/>
          </p:cNvSpPr>
          <p:nvPr>
            <p:ph type="body" idx="4294967295"/>
          </p:nvPr>
        </p:nvSpPr>
        <p:spPr>
          <a:xfrm>
            <a:off x="611956" y="1052736"/>
            <a:ext cx="8064500" cy="4535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27432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oto Sans Symbols"/>
              <a:buChar char="■"/>
            </a:pPr>
            <a:r>
              <a:rPr lang="zh-TW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報名時間：</a:t>
            </a:r>
            <a:endParaRPr b="1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65760" lvl="1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360"/>
              <a:buNone/>
            </a:pPr>
            <a:r>
              <a:rPr lang="zh-TW" sz="1700" b="1" dirty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即日起 ~2022/11/11 (五) 23:59截止</a:t>
            </a:r>
            <a:r>
              <a:rPr lang="zh-TW" sz="14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(線上報名系統開放</a:t>
            </a:r>
            <a:r>
              <a:rPr lang="zh-TW" sz="1400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至</a:t>
            </a:r>
            <a:r>
              <a:rPr lang="en-US" altLang="zh-TW" sz="1400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11/13</a:t>
            </a:r>
            <a:r>
              <a:rPr lang="zh-TW" sz="1400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晚上</a:t>
            </a:r>
            <a:r>
              <a:rPr lang="zh-TW" sz="14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23:59，請務必完成報名表及相關資料的上傳)</a:t>
            </a:r>
            <a:endParaRPr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27432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Font typeface="Noto Sans Symbols"/>
              <a:buChar char="■"/>
            </a:pPr>
            <a:r>
              <a:rPr lang="zh-TW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招收名額：</a:t>
            </a:r>
            <a:endParaRPr b="1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65760" lvl="1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360"/>
              <a:buNone/>
            </a:pPr>
            <a:r>
              <a:rPr lang="zh-TW" sz="1700" dirty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本</a:t>
            </a:r>
            <a:r>
              <a:rPr lang="zh-TW" sz="1700" dirty="0" smtClean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計畫</a:t>
            </a:r>
            <a:r>
              <a:rPr lang="en-US" altLang="zh-TW" sz="1700" dirty="0" smtClean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20</a:t>
            </a:r>
            <a:r>
              <a:rPr lang="zh-TW" sz="1700" dirty="0" smtClean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所</a:t>
            </a:r>
            <a:r>
              <a:rPr lang="zh-TW" sz="1700" dirty="0" smtClean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學校</a:t>
            </a:r>
            <a:r>
              <a:rPr lang="en-US" altLang="zh-TW" sz="1700" dirty="0" smtClean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25</a:t>
            </a:r>
            <a:r>
              <a:rPr lang="zh-TW" sz="1700" dirty="0" smtClean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個</a:t>
            </a:r>
            <a:r>
              <a:rPr lang="zh-TW" sz="1700" dirty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系所</a:t>
            </a:r>
            <a:r>
              <a:rPr lang="zh-TW" sz="1700" dirty="0">
                <a:latin typeface="Microsoft JhengHei"/>
                <a:ea typeface="Microsoft JhengHei"/>
                <a:cs typeface="Microsoft JhengHei"/>
                <a:sym typeface="Microsoft JhengHei"/>
              </a:rPr>
              <a:t>，共計 </a:t>
            </a:r>
            <a:r>
              <a:rPr lang="zh-TW" sz="1700" dirty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40位 </a:t>
            </a:r>
            <a:r>
              <a:rPr lang="zh-TW" sz="17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學員。</a:t>
            </a:r>
            <a:endParaRPr sz="1700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27432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Font typeface="Noto Sans Symbols"/>
              <a:buChar char="■"/>
            </a:pPr>
            <a:r>
              <a:rPr lang="zh-TW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參加對象：</a:t>
            </a:r>
            <a:endParaRPr b="1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65760" lvl="1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360"/>
              <a:buNone/>
            </a:pPr>
            <a:r>
              <a:rPr lang="zh-TW" sz="17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紡織、服設、工管、商管、資管、文學產業相關科系，對自我職涯發展想積極開創之大三生~碩二生</a:t>
            </a:r>
            <a:r>
              <a:rPr lang="zh-TW" sz="16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(不含在職專班)</a:t>
            </a:r>
            <a:r>
              <a:rPr lang="zh-TW" sz="17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，且未曾參加「2022聚陽青年展翼計畫」者。</a:t>
            </a:r>
            <a:endParaRPr sz="1700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27432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Font typeface="Noto Sans Symbols"/>
              <a:buChar char="■"/>
            </a:pPr>
            <a:r>
              <a:rPr lang="zh-TW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活動費用：</a:t>
            </a:r>
            <a:endParaRPr b="1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65760" lvl="1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360"/>
              <a:buNone/>
            </a:pPr>
            <a:r>
              <a:rPr lang="zh-TW" sz="17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參與計畫學員，由</a:t>
            </a:r>
            <a:r>
              <a:rPr lang="zh-TW" sz="1700" u="sng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聚陽文教基金會</a:t>
            </a:r>
            <a:r>
              <a:rPr lang="zh-TW" sz="17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全額贊助</a:t>
            </a:r>
            <a:endParaRPr sz="1700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27432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Font typeface="Noto Sans Symbols"/>
              <a:buChar char="■"/>
            </a:pPr>
            <a:r>
              <a:rPr lang="zh-TW" sz="2000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報名程序：</a:t>
            </a:r>
            <a:endParaRPr sz="2000" b="1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0" name="圖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79" y="5501691"/>
            <a:ext cx="7784343" cy="795870"/>
          </a:xfrm>
          <a:prstGeom prst="rect">
            <a:avLst/>
          </a:prstGeom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"/>
          <p:cNvSpPr txBox="1">
            <a:spLocks noGrp="1"/>
          </p:cNvSpPr>
          <p:nvPr>
            <p:ph type="title"/>
          </p:nvPr>
        </p:nvSpPr>
        <p:spPr>
          <a:xfrm>
            <a:off x="685800" y="584736"/>
            <a:ext cx="7848600" cy="684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400"/>
              <a:buNone/>
            </a:pPr>
            <a:r>
              <a:rPr lang="zh-TW" b="1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報名作業</a:t>
            </a:r>
            <a:endParaRPr/>
          </a:p>
        </p:txBody>
      </p:sp>
      <p:sp>
        <p:nvSpPr>
          <p:cNvPr id="144" name="Google Shape;144;p8"/>
          <p:cNvSpPr txBox="1">
            <a:spLocks noGrp="1"/>
          </p:cNvSpPr>
          <p:nvPr>
            <p:ph type="body" idx="1"/>
          </p:nvPr>
        </p:nvSpPr>
        <p:spPr>
          <a:xfrm>
            <a:off x="611560" y="1196752"/>
            <a:ext cx="8064896" cy="4968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oto Sans Symbols"/>
              <a:buChar char="■"/>
            </a:pPr>
            <a:r>
              <a:rPr lang="zh-TW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報名方式：</a:t>
            </a:r>
            <a:endParaRPr b="1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70866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Twentieth Century"/>
              <a:buAutoNum type="arabicParenR"/>
            </a:pPr>
            <a:r>
              <a:rPr lang="zh-TW" sz="17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需全程參與「聚陽青年展翼計畫」之4天3夜研習營與相關活動，並集體住宿。</a:t>
            </a:r>
            <a:endParaRPr sz="1700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70866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700"/>
              <a:buFont typeface="Twentieth Century"/>
              <a:buAutoNum type="arabicParenR"/>
            </a:pPr>
            <a:r>
              <a:rPr lang="zh-TW" sz="17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需準備及上傳「履歷表、自傳」及2分鐘「自我介紹」PPT簡報電子檔。</a:t>
            </a:r>
            <a:endParaRPr sz="1700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708660" lvl="1" indent="-34290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1700"/>
              <a:buFont typeface="Twentieth Century"/>
              <a:buAutoNum type="arabicParenR"/>
            </a:pPr>
            <a:r>
              <a:rPr lang="zh-TW" sz="17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招生名額有限</a:t>
            </a:r>
            <a:r>
              <a:rPr lang="zh-TW" sz="1700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</a:t>
            </a:r>
            <a:r>
              <a:rPr lang="zh-TW" altLang="en-US" sz="17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學校老師申請本計畫專用「推薦信</a:t>
            </a:r>
            <a:r>
              <a:rPr lang="zh-TW" altLang="en-US" sz="1700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」</a:t>
            </a:r>
            <a:r>
              <a:rPr lang="en-US" altLang="zh-TW" sz="17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17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內含線上報名表網址</a:t>
            </a:r>
            <a:r>
              <a:rPr lang="en-US" altLang="zh-TW" sz="17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r>
              <a:rPr lang="zh-TW" sz="1700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。</a:t>
            </a:r>
            <a:endParaRPr dirty="0"/>
          </a:p>
          <a:p>
            <a:pPr marL="274320" lvl="0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Font typeface="Noto Sans Symbols"/>
              <a:buChar char="■"/>
            </a:pPr>
            <a:r>
              <a:rPr lang="zh-TW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報名審查：</a:t>
            </a:r>
            <a:endParaRPr b="1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65760" lvl="1" indent="0">
              <a:lnSpc>
                <a:spcPct val="100000"/>
              </a:lnSpc>
              <a:spcBef>
                <a:spcPts val="0"/>
              </a:spcBef>
              <a:buSzPts val="1700"/>
              <a:buNone/>
            </a:pPr>
            <a:r>
              <a:rPr lang="zh-TW" altLang="en-US" sz="17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聚陽文教基金會保有報名審核權。</a:t>
            </a:r>
          </a:p>
          <a:p>
            <a:pPr marL="27432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Font typeface="Noto Sans Symbols"/>
              <a:buChar char="■"/>
            </a:pPr>
            <a:r>
              <a:rPr lang="zh-TW" sz="2000" b="1" dirty="0" smtClean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錄取</a:t>
            </a:r>
            <a:r>
              <a:rPr lang="zh-TW" sz="2000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通知：</a:t>
            </a:r>
            <a:r>
              <a:rPr lang="zh-TW" sz="2000" dirty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於11</a:t>
            </a:r>
            <a:r>
              <a:rPr lang="zh-TW" sz="2000" dirty="0" smtClean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/</a:t>
            </a:r>
            <a:r>
              <a:rPr lang="en-US" altLang="zh-TW" sz="2000" dirty="0" smtClean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30</a:t>
            </a:r>
            <a:r>
              <a:rPr lang="zh-TW" sz="2000" dirty="0" smtClean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2000" dirty="0" smtClean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三</a:t>
            </a:r>
            <a:r>
              <a:rPr lang="zh-TW" sz="2000" dirty="0" smtClean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r>
              <a:rPr lang="zh-TW" sz="2000" dirty="0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統一寄發審查錄取通知。</a:t>
            </a:r>
            <a:endParaRPr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274320" lvl="1" indent="-2286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Font typeface="Noto Sans Symbols"/>
              <a:buChar char="■"/>
            </a:pPr>
            <a:r>
              <a:rPr lang="zh-TW" sz="2000" b="1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參與保證金：</a:t>
            </a:r>
            <a:endParaRPr sz="2000" b="1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6576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60"/>
              <a:buNone/>
            </a:pPr>
            <a:r>
              <a:rPr lang="zh-TW" sz="17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1)  收到錄取通知後，需繳交保證金新台幣2,000元整。</a:t>
            </a:r>
            <a:endParaRPr sz="1700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6576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60"/>
              <a:buNone/>
            </a:pPr>
            <a:r>
              <a:rPr lang="zh-TW" sz="1700" dirty="0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2)  全程參與活動的學員，將於活動結束後退還保證金。</a:t>
            </a:r>
            <a:endParaRPr sz="1700" b="1" dirty="0">
              <a:solidFill>
                <a:srgbClr val="0070C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274320" lvl="0" indent="-1270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Font typeface="Noto Sans Symbols"/>
              <a:buNone/>
            </a:pPr>
            <a:endParaRPr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45" name="Google Shape;14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69688" y="4725144"/>
            <a:ext cx="1562751" cy="158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9"/>
          <p:cNvSpPr txBox="1">
            <a:spLocks noGrp="1"/>
          </p:cNvSpPr>
          <p:nvPr>
            <p:ph type="title" idx="4294967295"/>
          </p:nvPr>
        </p:nvSpPr>
        <p:spPr>
          <a:xfrm>
            <a:off x="0" y="274638"/>
            <a:ext cx="9144000" cy="827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400"/>
              <a:buNone/>
            </a:pPr>
            <a:r>
              <a:rPr lang="zh-TW" b="1">
                <a:solidFill>
                  <a:srgbClr val="0070C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報名流程</a:t>
            </a:r>
            <a:endParaRPr/>
          </a:p>
        </p:txBody>
      </p:sp>
      <p:sp>
        <p:nvSpPr>
          <p:cNvPr id="151" name="Google Shape;151;p9"/>
          <p:cNvSpPr/>
          <p:nvPr/>
        </p:nvSpPr>
        <p:spPr>
          <a:xfrm>
            <a:off x="1319239" y="1260587"/>
            <a:ext cx="2088000" cy="360000"/>
          </a:xfrm>
          <a:prstGeom prst="rect">
            <a:avLst/>
          </a:prstGeom>
          <a:solidFill>
            <a:srgbClr val="0070C0"/>
          </a:solidFill>
          <a:ln w="12700" cap="flat" cmpd="sng">
            <a:solidFill>
              <a:srgbClr val="7188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700" b="1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學生</a:t>
            </a:r>
            <a:endParaRPr/>
          </a:p>
        </p:txBody>
      </p:sp>
      <p:sp>
        <p:nvSpPr>
          <p:cNvPr id="152" name="Google Shape;152;p9"/>
          <p:cNvSpPr/>
          <p:nvPr/>
        </p:nvSpPr>
        <p:spPr>
          <a:xfrm>
            <a:off x="4081041" y="1263980"/>
            <a:ext cx="2088000" cy="360000"/>
          </a:xfrm>
          <a:prstGeom prst="rect">
            <a:avLst/>
          </a:prstGeom>
          <a:solidFill>
            <a:srgbClr val="E36C09"/>
          </a:solidFill>
          <a:ln w="12700" cap="flat" cmpd="sng">
            <a:solidFill>
              <a:srgbClr val="B46D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700" b="1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學校</a:t>
            </a:r>
            <a:endParaRPr/>
          </a:p>
        </p:txBody>
      </p:sp>
      <p:sp>
        <p:nvSpPr>
          <p:cNvPr id="153" name="Google Shape;153;p9"/>
          <p:cNvSpPr/>
          <p:nvPr/>
        </p:nvSpPr>
        <p:spPr>
          <a:xfrm>
            <a:off x="6732472" y="1260587"/>
            <a:ext cx="2088000" cy="360000"/>
          </a:xfrm>
          <a:prstGeom prst="rect">
            <a:avLst/>
          </a:prstGeom>
          <a:solidFill>
            <a:srgbClr val="5F497A"/>
          </a:solidFill>
          <a:ln w="127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700" b="1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基金會</a:t>
            </a:r>
            <a:endParaRPr/>
          </a:p>
        </p:txBody>
      </p:sp>
      <p:sp>
        <p:nvSpPr>
          <p:cNvPr id="154" name="Google Shape;154;p9"/>
          <p:cNvSpPr txBox="1"/>
          <p:nvPr/>
        </p:nvSpPr>
        <p:spPr>
          <a:xfrm>
            <a:off x="4038832" y="1721485"/>
            <a:ext cx="2088000" cy="288000"/>
          </a:xfrm>
          <a:prstGeom prst="rect">
            <a:avLst/>
          </a:prstGeom>
          <a:solidFill>
            <a:srgbClr val="FBD4B4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" rIns="91425" bIns="180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1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學校宣傳</a:t>
            </a:r>
            <a:endParaRPr/>
          </a:p>
        </p:txBody>
      </p:sp>
      <p:sp>
        <p:nvSpPr>
          <p:cNvPr id="155" name="Google Shape;155;p9"/>
          <p:cNvSpPr txBox="1"/>
          <p:nvPr/>
        </p:nvSpPr>
        <p:spPr>
          <a:xfrm>
            <a:off x="1331872" y="1916832"/>
            <a:ext cx="2088000" cy="636516"/>
          </a:xfrm>
          <a:prstGeom prst="rect">
            <a:avLst/>
          </a:prstGeom>
          <a:solidFill>
            <a:srgbClr val="0070C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18000" rIns="36000" bIns="180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1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閱讀</a:t>
            </a:r>
            <a:r>
              <a:rPr lang="zh-TW" sz="1300">
                <a:solidFill>
                  <a:srgbClr val="FFFFFF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【</a:t>
            </a:r>
            <a:r>
              <a:rPr lang="zh-TW" sz="1300" b="1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計畫簡章</a:t>
            </a:r>
            <a:r>
              <a:rPr lang="zh-TW" sz="1300">
                <a:solidFill>
                  <a:srgbClr val="FFFFFF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】</a:t>
            </a:r>
            <a:r>
              <a:rPr lang="zh-TW" sz="1300" b="1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及</a:t>
            </a:r>
            <a:endParaRPr sz="1300" b="1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1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準備 </a:t>
            </a:r>
            <a:r>
              <a:rPr lang="zh-TW" sz="130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【</a:t>
            </a:r>
            <a:r>
              <a:rPr lang="zh-TW" sz="1300" b="1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履歷表、自傳</a:t>
            </a:r>
            <a:r>
              <a:rPr lang="zh-TW" sz="130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】</a:t>
            </a:r>
            <a:r>
              <a:rPr lang="zh-TW" sz="1300" b="1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及【自我介紹PPT】</a:t>
            </a:r>
            <a:endParaRPr sz="1300" b="1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56" name="Google Shape;156;p9"/>
          <p:cNvSpPr txBox="1"/>
          <p:nvPr/>
        </p:nvSpPr>
        <p:spPr>
          <a:xfrm>
            <a:off x="1319471" y="3296414"/>
            <a:ext cx="2088000" cy="836571"/>
          </a:xfrm>
          <a:prstGeom prst="rect">
            <a:avLst/>
          </a:prstGeom>
          <a:solidFill>
            <a:srgbClr val="0070C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18000" rIns="72000" bIns="180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1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掃描</a:t>
            </a:r>
            <a:r>
              <a:rPr lang="zh-TW" sz="1300" b="1" u="sng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推薦信</a:t>
            </a:r>
            <a:r>
              <a:rPr lang="zh-TW" sz="1300" b="1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上的 QR code進行線上報名並上傳</a:t>
            </a:r>
            <a:r>
              <a:rPr lang="zh-TW" sz="130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【</a:t>
            </a:r>
            <a:r>
              <a:rPr lang="zh-TW" sz="1300" b="1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履歷表/自傳</a:t>
            </a:r>
            <a:r>
              <a:rPr lang="zh-TW" sz="130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】</a:t>
            </a:r>
            <a:r>
              <a:rPr lang="zh-TW" sz="1300" b="1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及【自我介紹PPT】</a:t>
            </a:r>
            <a:r>
              <a:rPr lang="zh-TW" sz="1300">
                <a:solidFill>
                  <a:srgbClr val="FFFFFF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 </a:t>
            </a:r>
            <a:endParaRPr sz="1300" b="1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57" name="Google Shape;157;p9"/>
          <p:cNvSpPr txBox="1"/>
          <p:nvPr/>
        </p:nvSpPr>
        <p:spPr>
          <a:xfrm>
            <a:off x="6732472" y="4725144"/>
            <a:ext cx="2088000" cy="324000"/>
          </a:xfrm>
          <a:prstGeom prst="rect">
            <a:avLst/>
          </a:prstGeom>
          <a:solidFill>
            <a:srgbClr val="CCC0D9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" rIns="91425" bIns="180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1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收到學生報名資料</a:t>
            </a:r>
            <a:endParaRPr sz="1300" b="1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58" name="Google Shape;158;p9"/>
          <p:cNvSpPr txBox="1"/>
          <p:nvPr/>
        </p:nvSpPr>
        <p:spPr>
          <a:xfrm>
            <a:off x="6732472" y="5860355"/>
            <a:ext cx="2088000" cy="436461"/>
          </a:xfrm>
          <a:prstGeom prst="rect">
            <a:avLst/>
          </a:prstGeom>
          <a:solidFill>
            <a:srgbClr val="CCC0D9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" rIns="91425" bIns="180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1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通知錄取學生</a:t>
            </a:r>
            <a:endParaRPr sz="1300" b="1">
              <a:solidFill>
                <a:srgbClr val="FF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1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並繳交參與保證金</a:t>
            </a:r>
            <a:endParaRPr/>
          </a:p>
        </p:txBody>
      </p:sp>
      <p:sp>
        <p:nvSpPr>
          <p:cNvPr id="159" name="Google Shape;159;p9"/>
          <p:cNvSpPr/>
          <p:nvPr/>
        </p:nvSpPr>
        <p:spPr>
          <a:xfrm>
            <a:off x="2208025" y="3080390"/>
            <a:ext cx="288032" cy="216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5A5A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60" name="Google Shape;160;p9"/>
          <p:cNvSpPr/>
          <p:nvPr/>
        </p:nvSpPr>
        <p:spPr>
          <a:xfrm>
            <a:off x="5161161" y="3103250"/>
            <a:ext cx="288032" cy="1260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5A5A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61" name="Google Shape;161;p9"/>
          <p:cNvSpPr txBox="1"/>
          <p:nvPr/>
        </p:nvSpPr>
        <p:spPr>
          <a:xfrm>
            <a:off x="4009033" y="4399394"/>
            <a:ext cx="2088000" cy="436461"/>
          </a:xfrm>
          <a:prstGeom prst="rect">
            <a:avLst/>
          </a:prstGeom>
          <a:solidFill>
            <a:srgbClr val="FBD4B4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" rIns="91425" bIns="180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1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老師追蹤與確認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1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學生完成報名表</a:t>
            </a:r>
            <a:endParaRPr/>
          </a:p>
        </p:txBody>
      </p:sp>
      <p:sp>
        <p:nvSpPr>
          <p:cNvPr id="162" name="Google Shape;162;p9"/>
          <p:cNvSpPr/>
          <p:nvPr/>
        </p:nvSpPr>
        <p:spPr>
          <a:xfrm>
            <a:off x="7668576" y="5085184"/>
            <a:ext cx="288032" cy="216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5A5A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63" name="Google Shape;163;p9"/>
          <p:cNvSpPr/>
          <p:nvPr/>
        </p:nvSpPr>
        <p:spPr>
          <a:xfrm flipH="1">
            <a:off x="3432418" y="4473624"/>
            <a:ext cx="540000" cy="2880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A5A5A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64" name="Google Shape;164;p9"/>
          <p:cNvSpPr/>
          <p:nvPr/>
        </p:nvSpPr>
        <p:spPr>
          <a:xfrm>
            <a:off x="251520" y="1264597"/>
            <a:ext cx="792000" cy="360000"/>
          </a:xfrm>
          <a:prstGeom prst="rect">
            <a:avLst/>
          </a:prstGeom>
          <a:solidFill>
            <a:srgbClr val="A5A5A5"/>
          </a:solidFill>
          <a:ln w="127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45700" rIns="36000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700" b="1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時程</a:t>
            </a:r>
            <a:endParaRPr/>
          </a:p>
        </p:txBody>
      </p:sp>
      <p:sp>
        <p:nvSpPr>
          <p:cNvPr id="165" name="Google Shape;165;p9"/>
          <p:cNvSpPr txBox="1"/>
          <p:nvPr/>
        </p:nvSpPr>
        <p:spPr>
          <a:xfrm>
            <a:off x="1319239" y="4394981"/>
            <a:ext cx="2088000" cy="436461"/>
          </a:xfrm>
          <a:prstGeom prst="rect">
            <a:avLst/>
          </a:prstGeom>
          <a:solidFill>
            <a:srgbClr val="0070C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" rIns="91425" bIns="180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1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學生完成報名</a:t>
            </a:r>
            <a:endParaRPr sz="1300" b="1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1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並回報老師</a:t>
            </a:r>
            <a:endParaRPr/>
          </a:p>
        </p:txBody>
      </p:sp>
      <p:sp>
        <p:nvSpPr>
          <p:cNvPr id="166" name="Google Shape;166;p9"/>
          <p:cNvSpPr/>
          <p:nvPr/>
        </p:nvSpPr>
        <p:spPr>
          <a:xfrm>
            <a:off x="2227839" y="4162721"/>
            <a:ext cx="288032" cy="216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5A5A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67" name="Google Shape;167;p9"/>
          <p:cNvSpPr txBox="1"/>
          <p:nvPr/>
        </p:nvSpPr>
        <p:spPr>
          <a:xfrm>
            <a:off x="324488" y="1699256"/>
            <a:ext cx="648072" cy="3416320"/>
          </a:xfrm>
          <a:prstGeom prst="rect">
            <a:avLst/>
          </a:prstGeom>
          <a:solidFill>
            <a:srgbClr val="D8D8D8"/>
          </a:solidFill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2000" tIns="45700" rIns="72000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400">
                <a:solidFill>
                  <a:srgbClr val="00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即日起</a:t>
            </a:r>
            <a:endParaRPr sz="140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400">
                <a:solidFill>
                  <a:srgbClr val="00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/>
            </a:r>
            <a:br>
              <a:rPr lang="zh-TW" sz="1400">
                <a:solidFill>
                  <a:srgbClr val="00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</a:br>
            <a:endParaRPr sz="140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60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400">
                <a:solidFill>
                  <a:srgbClr val="00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11/11</a:t>
            </a:r>
            <a:endParaRPr sz="140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cxnSp>
        <p:nvCxnSpPr>
          <p:cNvPr id="168" name="Google Shape;168;p9"/>
          <p:cNvCxnSpPr/>
          <p:nvPr/>
        </p:nvCxnSpPr>
        <p:spPr>
          <a:xfrm>
            <a:off x="251520" y="5157192"/>
            <a:ext cx="8640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</p:cxnSp>
      <p:cxnSp>
        <p:nvCxnSpPr>
          <p:cNvPr id="169" name="Google Shape;169;p9"/>
          <p:cNvCxnSpPr/>
          <p:nvPr/>
        </p:nvCxnSpPr>
        <p:spPr>
          <a:xfrm flipH="1">
            <a:off x="640630" y="2215317"/>
            <a:ext cx="7894" cy="252000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170" name="Google Shape;170;p9"/>
          <p:cNvSpPr txBox="1"/>
          <p:nvPr/>
        </p:nvSpPr>
        <p:spPr>
          <a:xfrm>
            <a:off x="1331640" y="2794576"/>
            <a:ext cx="2088000" cy="288000"/>
          </a:xfrm>
          <a:prstGeom prst="rect">
            <a:avLst/>
          </a:prstGeom>
          <a:solidFill>
            <a:srgbClr val="0070C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1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向學校老師提出報名意願</a:t>
            </a:r>
            <a:endParaRPr sz="1300" b="1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71" name="Google Shape;171;p9"/>
          <p:cNvSpPr/>
          <p:nvPr/>
        </p:nvSpPr>
        <p:spPr>
          <a:xfrm rot="-5400000" flipH="1">
            <a:off x="4157057" y="1337362"/>
            <a:ext cx="324000" cy="1728000"/>
          </a:xfrm>
          <a:prstGeom prst="bentUpArrow">
            <a:avLst>
              <a:gd name="adj1" fmla="val 43688"/>
              <a:gd name="adj2" fmla="val 41613"/>
              <a:gd name="adj3" fmla="val 47151"/>
            </a:avLst>
          </a:prstGeom>
          <a:solidFill>
            <a:srgbClr val="A5A5A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72" name="Google Shape;172;p9"/>
          <p:cNvSpPr/>
          <p:nvPr/>
        </p:nvSpPr>
        <p:spPr>
          <a:xfrm rot="5400000">
            <a:off x="1659076" y="5427320"/>
            <a:ext cx="1404000" cy="3600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A5A5A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74" name="Google Shape;174;p9"/>
          <p:cNvSpPr txBox="1"/>
          <p:nvPr/>
        </p:nvSpPr>
        <p:spPr>
          <a:xfrm>
            <a:off x="342931" y="5914022"/>
            <a:ext cx="648072" cy="307777"/>
          </a:xfrm>
          <a:prstGeom prst="rect">
            <a:avLst/>
          </a:prstGeom>
          <a:solidFill>
            <a:srgbClr val="D8D8D8"/>
          </a:solidFill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45700" rIns="36000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400" dirty="0">
                <a:solidFill>
                  <a:srgbClr val="00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11</a:t>
            </a:r>
            <a:r>
              <a:rPr lang="zh-TW" sz="1400" dirty="0" smtClean="0">
                <a:solidFill>
                  <a:srgbClr val="00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/</a:t>
            </a:r>
            <a:r>
              <a:rPr lang="en-US" altLang="zh-TW" sz="1400" dirty="0" smtClean="0">
                <a:solidFill>
                  <a:srgbClr val="00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30</a:t>
            </a:r>
            <a:endParaRPr sz="1400" dirty="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75" name="Google Shape;175;p9"/>
          <p:cNvSpPr txBox="1"/>
          <p:nvPr/>
        </p:nvSpPr>
        <p:spPr>
          <a:xfrm>
            <a:off x="342931" y="6417886"/>
            <a:ext cx="648072" cy="307777"/>
          </a:xfrm>
          <a:prstGeom prst="rect">
            <a:avLst/>
          </a:prstGeom>
          <a:solidFill>
            <a:srgbClr val="D8D8D8"/>
          </a:solidFill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45700" rIns="36000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400">
                <a:solidFill>
                  <a:srgbClr val="00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2/4</a:t>
            </a:r>
            <a:endParaRPr sz="140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cxnSp>
        <p:nvCxnSpPr>
          <p:cNvPr id="176" name="Google Shape;176;p9"/>
          <p:cNvCxnSpPr/>
          <p:nvPr/>
        </p:nvCxnSpPr>
        <p:spPr>
          <a:xfrm>
            <a:off x="251520" y="6309320"/>
            <a:ext cx="8640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77" name="Google Shape;177;p9"/>
          <p:cNvSpPr txBox="1"/>
          <p:nvPr/>
        </p:nvSpPr>
        <p:spPr>
          <a:xfrm>
            <a:off x="1319239" y="6351354"/>
            <a:ext cx="2088000" cy="436461"/>
          </a:xfrm>
          <a:prstGeom prst="rect">
            <a:avLst/>
          </a:prstGeom>
          <a:solidFill>
            <a:srgbClr val="0070C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" rIns="91425" bIns="180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1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報到當天繳交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1">
                <a:solidFill>
                  <a:srgbClr val="FFFF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學校老師親簽【推薦信】</a:t>
            </a:r>
            <a:endParaRPr sz="1300" b="1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78" name="Google Shape;178;p9"/>
          <p:cNvSpPr/>
          <p:nvPr/>
        </p:nvSpPr>
        <p:spPr>
          <a:xfrm>
            <a:off x="7675902" y="5647624"/>
            <a:ext cx="288032" cy="216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5A5A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79" name="Google Shape;179;p9"/>
          <p:cNvSpPr txBox="1"/>
          <p:nvPr/>
        </p:nvSpPr>
        <p:spPr>
          <a:xfrm>
            <a:off x="342931" y="5226338"/>
            <a:ext cx="648072" cy="630942"/>
          </a:xfrm>
          <a:prstGeom prst="rect">
            <a:avLst/>
          </a:prstGeom>
          <a:solidFill>
            <a:srgbClr val="D8D8D8"/>
          </a:solidFill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45700" rIns="36000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400" dirty="0">
                <a:solidFill>
                  <a:srgbClr val="00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11/</a:t>
            </a:r>
            <a:r>
              <a:rPr lang="zh-TW" sz="1400" dirty="0" smtClean="0">
                <a:solidFill>
                  <a:srgbClr val="00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1</a:t>
            </a:r>
            <a:r>
              <a:rPr lang="en-US" altLang="zh-TW" sz="1400" dirty="0" smtClean="0">
                <a:solidFill>
                  <a:srgbClr val="00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4</a:t>
            </a:r>
            <a:endParaRPr sz="1400" dirty="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700" dirty="0">
                <a:solidFill>
                  <a:srgbClr val="00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∣</a:t>
            </a:r>
            <a:endParaRPr sz="700" dirty="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400" dirty="0">
                <a:solidFill>
                  <a:srgbClr val="00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11/</a:t>
            </a:r>
            <a:r>
              <a:rPr lang="zh-TW" sz="1400" dirty="0" smtClean="0">
                <a:solidFill>
                  <a:srgbClr val="00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2</a:t>
            </a:r>
            <a:r>
              <a:rPr lang="en-US" altLang="zh-TW" sz="1400" dirty="0" smtClean="0">
                <a:solidFill>
                  <a:srgbClr val="000000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9</a:t>
            </a:r>
            <a:endParaRPr sz="1400" dirty="0">
              <a:solidFill>
                <a:srgbClr val="000000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80" name="Google Shape;180;p9"/>
          <p:cNvSpPr/>
          <p:nvPr/>
        </p:nvSpPr>
        <p:spPr>
          <a:xfrm flipH="1">
            <a:off x="3445640" y="2780928"/>
            <a:ext cx="540000" cy="2880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A5A5A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81" name="Google Shape;181;p9"/>
          <p:cNvSpPr/>
          <p:nvPr/>
        </p:nvSpPr>
        <p:spPr>
          <a:xfrm>
            <a:off x="2207166" y="2564904"/>
            <a:ext cx="288032" cy="216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A5A5A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5" name="Google Shape;182;p9"/>
          <p:cNvSpPr txBox="1"/>
          <p:nvPr/>
        </p:nvSpPr>
        <p:spPr>
          <a:xfrm>
            <a:off x="6732472" y="5329810"/>
            <a:ext cx="2088000" cy="324000"/>
          </a:xfrm>
          <a:prstGeom prst="rect">
            <a:avLst/>
          </a:prstGeom>
          <a:solidFill>
            <a:srgbClr val="CCC0D9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18000" rIns="36000" bIns="180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進行</a:t>
            </a:r>
            <a:r>
              <a:rPr lang="zh-TW" altLang="en-US" sz="13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學生報名</a:t>
            </a:r>
            <a:r>
              <a:rPr lang="zh-TW" altLang="en-US" sz="13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文件</a:t>
            </a:r>
            <a:r>
              <a:rPr lang="zh-TW" sz="13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審查</a:t>
            </a:r>
            <a:endParaRPr sz="13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6" name="Google Shape;173;p9"/>
          <p:cNvSpPr txBox="1"/>
          <p:nvPr/>
        </p:nvSpPr>
        <p:spPr>
          <a:xfrm>
            <a:off x="4045153" y="2767275"/>
            <a:ext cx="2088000" cy="288000"/>
          </a:xfrm>
          <a:prstGeom prst="rect">
            <a:avLst/>
          </a:prstGeom>
          <a:solidFill>
            <a:srgbClr val="FBD4B4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18000" rIns="0" bIns="180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 b="1" dirty="0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老師提供</a:t>
            </a:r>
            <a:r>
              <a:rPr lang="zh-TW" sz="1300" b="1" u="sng" dirty="0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推薦信</a:t>
            </a:r>
            <a:r>
              <a:rPr lang="zh-TW" sz="1050" b="1" dirty="0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(含</a:t>
            </a:r>
            <a:r>
              <a:rPr lang="zh-TW" sz="1050" b="1" dirty="0" smtClean="0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報名</a:t>
            </a:r>
            <a:r>
              <a:rPr lang="zh-TW" altLang="en-US" sz="1050" b="1" dirty="0" smtClean="0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網址</a:t>
            </a:r>
            <a:r>
              <a:rPr lang="zh-TW" sz="1050" b="1" dirty="0" smtClean="0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endParaRPr sz="1050" b="1" dirty="0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世才主題1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1425</Words>
  <Application>Microsoft Office PowerPoint</Application>
  <PresentationFormat>如螢幕大小 (4:3)</PresentationFormat>
  <Paragraphs>141</Paragraphs>
  <Slides>12</Slides>
  <Notes>12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3" baseType="lpstr">
      <vt:lpstr>世才主題1</vt:lpstr>
      <vt:lpstr>PowerPoint 簡報</vt:lpstr>
      <vt:lpstr>PowerPoint 簡報</vt:lpstr>
      <vt:lpstr>PowerPoint 簡報</vt:lpstr>
      <vt:lpstr>計畫目的</vt:lpstr>
      <vt:lpstr>計畫相關單位</vt:lpstr>
      <vt:lpstr>【2023年】計畫內容</vt:lpstr>
      <vt:lpstr>報名作業</vt:lpstr>
      <vt:lpstr>報名作業</vt:lpstr>
      <vt:lpstr>報名流程</vt:lpstr>
      <vt:lpstr>報名表</vt:lpstr>
      <vt:lpstr>注意事項</vt:lpstr>
      <vt:lpstr>活動簡章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admin</dc:creator>
  <cp:lastModifiedBy>admin</cp:lastModifiedBy>
  <cp:revision>9</cp:revision>
  <dcterms:created xsi:type="dcterms:W3CDTF">2018-09-22T15:11:31Z</dcterms:created>
  <dcterms:modified xsi:type="dcterms:W3CDTF">2022-09-19T06:26:11Z</dcterms:modified>
</cp:coreProperties>
</file>