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60" r:id="rId3"/>
  </p:sldIdLst>
  <p:sldSz cx="28803600" cy="43205400"/>
  <p:notesSz cx="6797675" cy="9926638"/>
  <p:defaultTextStyle>
    <a:defPPr>
      <a:defRPr lang="zh-TW"/>
    </a:defPPr>
    <a:lvl1pPr algn="l" rtl="0" fontAlgn="base">
      <a:spcBef>
        <a:spcPct val="5000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6600"/>
    <a:srgbClr val="FFCC00"/>
    <a:srgbClr val="F79109"/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86371" autoAdjust="0"/>
  </p:normalViewPr>
  <p:slideViewPr>
    <p:cSldViewPr>
      <p:cViewPr varScale="1">
        <p:scale>
          <a:sx n="14" d="100"/>
          <a:sy n="14" d="100"/>
        </p:scale>
        <p:origin x="3077" y="168"/>
      </p:cViewPr>
      <p:guideLst>
        <p:guide orient="horz" pos="13608"/>
        <p:guide pos="90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57413" y="744538"/>
            <a:ext cx="248285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0"/>
            <a:ext cx="5438775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245589CB-5775-461B-8062-EABA0F4747B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1706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60487" y="11185525"/>
            <a:ext cx="24482627" cy="77168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320973" y="20402550"/>
            <a:ext cx="20161654" cy="92011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E2C39-5AB8-43B2-9BED-984197659EE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C0BCA-8044-4819-A82E-65C833CED6A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20883260" y="1441450"/>
            <a:ext cx="6480016" cy="307213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440324" y="1441450"/>
            <a:ext cx="19304387" cy="307213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2BC30-5C31-4876-A224-5164504CE12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DA1AB-85DD-4BBD-8642-5BBD9DB8F6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75944" y="23136225"/>
            <a:ext cx="24482627" cy="71516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75944" y="15260638"/>
            <a:ext cx="24482627" cy="78755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F8553-589A-44CF-BBFA-7EB994943C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40324" y="8401050"/>
            <a:ext cx="12892202" cy="23761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471075" y="8401050"/>
            <a:ext cx="12892201" cy="23761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EF8E2-4FBE-4445-9489-58126C19680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40325" y="8059738"/>
            <a:ext cx="12726232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40325" y="11418888"/>
            <a:ext cx="12726232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4631271" y="8059738"/>
            <a:ext cx="12732005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4631271" y="11418888"/>
            <a:ext cx="12732005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1BAA3-C5AF-443D-96B3-84B0DE16C2A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B8222-04DC-499D-B2ED-DCB5E5C7A6C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841BB-9262-48E4-B6A1-C2F81556829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0325" y="1433513"/>
            <a:ext cx="9476122" cy="61007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261374" y="1433514"/>
            <a:ext cx="16101902" cy="30729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40325" y="7534276"/>
            <a:ext cx="9476122" cy="246284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92270-6D63-41A0-B4CE-5C672433416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45841" y="25203151"/>
            <a:ext cx="17282449" cy="2974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645841" y="3217863"/>
            <a:ext cx="17282449" cy="21602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45841" y="28178126"/>
            <a:ext cx="17282449" cy="4225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4AE8E-29F3-4CF5-9ADA-116AC1F501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9863" y="1730375"/>
            <a:ext cx="25923875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6782" tIns="193391" rIns="386782" bIns="1933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9863" y="10080625"/>
            <a:ext cx="25923875" cy="285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6782" tIns="193391" rIns="386782" bIns="1933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39863" y="39346188"/>
            <a:ext cx="67214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6782" tIns="193391" rIns="386782" bIns="193391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59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840913" y="39346188"/>
            <a:ext cx="91217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6782" tIns="193391" rIns="386782" bIns="193391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59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0642263" y="39346188"/>
            <a:ext cx="67214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6782" tIns="193391" rIns="386782" bIns="193391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59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F37FC356-CE81-40BF-AC07-F4737386B93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867150" rtl="0" eaLnBrk="0" fontAlgn="base" hangingPunct="0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867150" rtl="0" eaLnBrk="0" fontAlgn="base" hangingPunct="0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defTabSz="3867150" rtl="0" eaLnBrk="0" fontAlgn="base" hangingPunct="0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defTabSz="3867150" rtl="0" eaLnBrk="0" fontAlgn="base" hangingPunct="0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defTabSz="3867150" rtl="0" eaLnBrk="0" fontAlgn="base" hangingPunct="0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defTabSz="3867150" rtl="0" fontAlgn="base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defTabSz="3867150" rtl="0" fontAlgn="base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defTabSz="3867150" rtl="0" fontAlgn="base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defTabSz="3867150" rtl="0" fontAlgn="base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1450975" indent="-1450975" algn="l" defTabSz="3867150" rtl="0" eaLnBrk="0" fontAlgn="base" hangingPunct="0">
        <a:spcBef>
          <a:spcPct val="20000"/>
        </a:spcBef>
        <a:spcAft>
          <a:spcPct val="0"/>
        </a:spcAft>
        <a:buChar char="•"/>
        <a:defRPr kumimoji="1" sz="13500">
          <a:solidFill>
            <a:schemeClr val="tx1"/>
          </a:solidFill>
          <a:latin typeface="+mn-lt"/>
          <a:ea typeface="+mn-ea"/>
          <a:cs typeface="+mn-cs"/>
        </a:defRPr>
      </a:lvl1pPr>
      <a:lvl2pPr marL="3143250" indent="-1209675" algn="l" defTabSz="3867150" rtl="0" eaLnBrk="0" fontAlgn="base" hangingPunct="0">
        <a:spcBef>
          <a:spcPct val="20000"/>
        </a:spcBef>
        <a:spcAft>
          <a:spcPct val="0"/>
        </a:spcAft>
        <a:buChar char="–"/>
        <a:defRPr kumimoji="1" sz="11800">
          <a:solidFill>
            <a:schemeClr val="tx1"/>
          </a:solidFill>
          <a:latin typeface="+mn-lt"/>
          <a:ea typeface="+mn-ea"/>
        </a:defRPr>
      </a:lvl2pPr>
      <a:lvl3pPr marL="4835525" indent="-968375" algn="l" defTabSz="3867150" rtl="0" eaLnBrk="0" fontAlgn="base" hangingPunct="0">
        <a:spcBef>
          <a:spcPct val="20000"/>
        </a:spcBef>
        <a:spcAft>
          <a:spcPct val="0"/>
        </a:spcAft>
        <a:buChar char="•"/>
        <a:defRPr kumimoji="1" sz="10200">
          <a:solidFill>
            <a:schemeClr val="tx1"/>
          </a:solidFill>
          <a:latin typeface="+mn-lt"/>
          <a:ea typeface="+mn-ea"/>
        </a:defRPr>
      </a:lvl3pPr>
      <a:lvl4pPr marL="6769100" indent="-966788" algn="l" defTabSz="3867150" rtl="0" eaLnBrk="0" fontAlgn="base" hangingPunct="0">
        <a:spcBef>
          <a:spcPct val="20000"/>
        </a:spcBef>
        <a:spcAft>
          <a:spcPct val="0"/>
        </a:spcAft>
        <a:buChar char="–"/>
        <a:defRPr kumimoji="1" sz="8500">
          <a:solidFill>
            <a:schemeClr val="tx1"/>
          </a:solidFill>
          <a:latin typeface="+mn-lt"/>
          <a:ea typeface="+mn-ea"/>
        </a:defRPr>
      </a:lvl4pPr>
      <a:lvl5pPr marL="8702675" indent="-966788" algn="l" defTabSz="3867150" rtl="0" eaLnBrk="0" fontAlgn="base" hangingPunct="0">
        <a:spcBef>
          <a:spcPct val="20000"/>
        </a:spcBef>
        <a:spcAft>
          <a:spcPct val="0"/>
        </a:spcAft>
        <a:buChar char="»"/>
        <a:defRPr kumimoji="1" sz="8500">
          <a:solidFill>
            <a:schemeClr val="tx1"/>
          </a:solidFill>
          <a:latin typeface="+mn-lt"/>
          <a:ea typeface="+mn-ea"/>
        </a:defRPr>
      </a:lvl5pPr>
      <a:lvl6pPr marL="9159875" indent="-966788" algn="l" defTabSz="3867150" rtl="0" fontAlgn="base">
        <a:spcBef>
          <a:spcPct val="20000"/>
        </a:spcBef>
        <a:spcAft>
          <a:spcPct val="0"/>
        </a:spcAft>
        <a:buChar char="»"/>
        <a:defRPr kumimoji="1" sz="8500">
          <a:solidFill>
            <a:schemeClr val="tx1"/>
          </a:solidFill>
          <a:latin typeface="+mn-lt"/>
          <a:ea typeface="+mn-ea"/>
        </a:defRPr>
      </a:lvl6pPr>
      <a:lvl7pPr marL="9617075" indent="-966788" algn="l" defTabSz="3867150" rtl="0" fontAlgn="base">
        <a:spcBef>
          <a:spcPct val="20000"/>
        </a:spcBef>
        <a:spcAft>
          <a:spcPct val="0"/>
        </a:spcAft>
        <a:buChar char="»"/>
        <a:defRPr kumimoji="1" sz="8500">
          <a:solidFill>
            <a:schemeClr val="tx1"/>
          </a:solidFill>
          <a:latin typeface="+mn-lt"/>
          <a:ea typeface="+mn-ea"/>
        </a:defRPr>
      </a:lvl7pPr>
      <a:lvl8pPr marL="10074275" indent="-966788" algn="l" defTabSz="3867150" rtl="0" fontAlgn="base">
        <a:spcBef>
          <a:spcPct val="20000"/>
        </a:spcBef>
        <a:spcAft>
          <a:spcPct val="0"/>
        </a:spcAft>
        <a:buChar char="»"/>
        <a:defRPr kumimoji="1" sz="8500">
          <a:solidFill>
            <a:schemeClr val="tx1"/>
          </a:solidFill>
          <a:latin typeface="+mn-lt"/>
          <a:ea typeface="+mn-ea"/>
        </a:defRPr>
      </a:lvl8pPr>
      <a:lvl9pPr marL="10531475" indent="-966788" algn="l" defTabSz="3867150" rtl="0" fontAlgn="base">
        <a:spcBef>
          <a:spcPct val="20000"/>
        </a:spcBef>
        <a:spcAft>
          <a:spcPct val="0"/>
        </a:spcAft>
        <a:buChar char="»"/>
        <a:defRPr kumimoji="1" sz="8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0175" y="457200"/>
            <a:ext cx="25923875" cy="27146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96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壁報論文海報製作說明</a:t>
            </a:r>
            <a:endParaRPr lang="zh-TW" altLang="en-US" sz="96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1613" y="3028950"/>
            <a:ext cx="25923875" cy="39004875"/>
          </a:xfrm>
        </p:spPr>
        <p:txBody>
          <a:bodyPr/>
          <a:lstStyle/>
          <a:p>
            <a:pPr eaLnBrk="1" hangingPunct="1"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檔案格式</a:t>
            </a:r>
            <a:endParaRPr lang="en-US" altLang="zh-TW" sz="7200" b="1" u="sng" dirty="0" smtClean="0">
              <a:solidFill>
                <a:srgbClr val="FF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lvl="1" eaLnBrk="1" hangingPunct="1"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請用</a:t>
            </a:r>
            <a:r>
              <a:rPr lang="en-US" altLang="zh-TW" sz="7200" dirty="0" err="1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Powerpoint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製作論文海報檔案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。</a:t>
            </a:r>
          </a:p>
          <a:p>
            <a:pPr lvl="1" eaLnBrk="1" hangingPunct="1"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若使用</a:t>
            </a:r>
            <a:r>
              <a:rPr lang="en-US" altLang="zh-TW" sz="7200" dirty="0" err="1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Powerpoint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，請打開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『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檔案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』 → 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「版面設定」→投影片大小→設定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80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公分寬 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x 120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公分高，方向設定為「直向」。</a:t>
            </a:r>
          </a:p>
          <a:p>
            <a:pPr lvl="1" eaLnBrk="1" hangingPunct="1"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字型：中文為標楷體，英文為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Time New Roman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（請勿使用特殊字型）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字型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大小請參考範例。</a:t>
            </a:r>
          </a:p>
          <a:p>
            <a:pPr eaLnBrk="1" hangingPunct="1">
              <a:lnSpc>
                <a:spcPct val="135000"/>
              </a:lnSpc>
              <a:spcBef>
                <a:spcPts val="600"/>
              </a:spcBef>
            </a:pPr>
            <a:r>
              <a:rPr kumimoji="0"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版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面大小：</a:t>
            </a:r>
          </a:p>
          <a:p>
            <a:pPr lvl="1" eaLnBrk="1" hangingPunct="1">
              <a:lnSpc>
                <a:spcPct val="135000"/>
              </a:lnSpc>
              <a:spcBef>
                <a:spcPts val="600"/>
              </a:spcBef>
            </a:pPr>
            <a:r>
              <a:rPr kumimoji="0"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版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面設定可直接設定所需尺寸大小（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120㎝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×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80㎝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），印刷尺寸為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A0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大小。</a:t>
            </a:r>
            <a:endParaRPr lang="en-US" altLang="zh-TW" sz="72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eaLnBrk="1" hangingPunct="1"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須標明作者及所屬單位。</a:t>
            </a:r>
            <a:endParaRPr lang="en-US" altLang="zh-TW" sz="72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論文海報左上角須標明：</a:t>
            </a:r>
            <a:r>
              <a:rPr lang="en-US" altLang="zh-TW" sz="7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2017</a:t>
            </a:r>
            <a:r>
              <a:rPr lang="zh-TW" altLang="en-US" sz="7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zh-TW" altLang="en-US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醫護與健康科技</a:t>
            </a:r>
            <a:r>
              <a:rPr lang="zh-TW" altLang="en-US" sz="7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研討會、</a:t>
            </a:r>
            <a:r>
              <a:rPr lang="en-US" altLang="zh-TW" sz="7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2017 </a:t>
            </a:r>
            <a:r>
              <a:rPr lang="en-US" altLang="zh-TW" sz="7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Annual Symposium on Medical Nursing and Health Technology. </a:t>
            </a:r>
            <a:endParaRPr lang="zh-TW" altLang="en-US" sz="7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並於右下角標註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</a:rPr>
              <a:t>：“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</a:rPr>
              <a:t>2017/06/03” 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</a:rPr>
              <a:t>聖母醫護管理專科學校 </a:t>
            </a:r>
            <a:r>
              <a:rPr lang="en-US" altLang="zh-TW" sz="7200" dirty="0">
                <a:latin typeface="Times New Roman" pitchFamily="18" charset="0"/>
                <a:ea typeface="標楷體" pitchFamily="65" charset="-120"/>
              </a:rPr>
              <a:t>, 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St</a:t>
            </a:r>
            <a:r>
              <a:rPr lang="en-US" altLang="zh-TW" sz="7200" dirty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. 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Mary‘s </a:t>
            </a:r>
            <a:r>
              <a:rPr lang="en-US" altLang="zh-TW" sz="7200" dirty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Junior College of Medicine, Nursing and Management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7200" dirty="0" err="1" smtClean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Yilan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Taiwan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</a:rPr>
              <a:t>(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如海報範例所示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</a:rPr>
              <a:t>)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請自行更改論文海報右上角研討會議題組別名稱</a:t>
            </a:r>
            <a:r>
              <a:rPr lang="zh-TW" altLang="en-US" sz="7200" dirty="0" smtClean="0"/>
              <a:t>：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護理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</a:rPr>
              <a:t>與醫學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技術、健康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</a:rPr>
              <a:t>產業與餐飲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管理、醫學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</a:rPr>
              <a:t>美容技術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應用、幼兒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</a:rPr>
              <a:t>保育與健康照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護、資訊科技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</a:rPr>
              <a:t>健康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應用、醫護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</a:rPr>
              <a:t>與健康人文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探討。</a:t>
            </a:r>
            <a:endParaRPr lang="en-US" altLang="zh-TW" sz="7200" u="sng" dirty="0">
              <a:latin typeface="Times New Roman" pitchFamily="18" charset="0"/>
              <a:ea typeface="標楷體" pitchFamily="65" charset="-120"/>
            </a:endParaRPr>
          </a:p>
          <a:p>
            <a:pPr eaLnBrk="1" hangingPunct="1"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內文部份由作者自行設計。</a:t>
            </a:r>
          </a:p>
          <a:p>
            <a:pPr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論文海報底稿 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</a:rPr>
              <a:t>(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可直接套用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</a:rPr>
              <a:t>)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與範例如下： </a:t>
            </a:r>
          </a:p>
          <a:p>
            <a:pPr lvl="1" eaLnBrk="1" hangingPunct="1">
              <a:lnSpc>
                <a:spcPct val="135000"/>
              </a:lnSpc>
              <a:spcBef>
                <a:spcPts val="600"/>
              </a:spcBef>
              <a:buFontTx/>
              <a:buNone/>
            </a:pPr>
            <a:endParaRPr lang="zh-TW" altLang="en-US" sz="7200" dirty="0" smtClean="0">
              <a:latin typeface="Times New Roman" pitchFamily="18" charset="0"/>
              <a:ea typeface="標楷體" pitchFamily="65" charset="-120"/>
            </a:endParaRPr>
          </a:p>
          <a:p>
            <a:pPr lvl="1" eaLnBrk="1" hangingPunct="1">
              <a:lnSpc>
                <a:spcPct val="135000"/>
              </a:lnSpc>
              <a:spcBef>
                <a:spcPts val="600"/>
              </a:spcBef>
              <a:buFontTx/>
              <a:buNone/>
            </a:pPr>
            <a:endParaRPr lang="en-US" altLang="zh-TW" sz="8000" dirty="0" smtClean="0">
              <a:solidFill>
                <a:srgbClr val="FF0000"/>
              </a:solidFill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文字方塊 10"/>
          <p:cNvSpPr txBox="1">
            <a:spLocks noChangeArrowheads="1"/>
          </p:cNvSpPr>
          <p:nvPr/>
        </p:nvSpPr>
        <p:spPr bwMode="auto">
          <a:xfrm>
            <a:off x="0" y="0"/>
            <a:ext cx="28803600" cy="7553325"/>
          </a:xfrm>
          <a:prstGeom prst="rect">
            <a:avLst/>
          </a:prstGeom>
          <a:solidFill>
            <a:srgbClr val="FF9966"/>
          </a:solidFill>
          <a:ln w="9525">
            <a:solidFill>
              <a:srgbClr val="FF9966"/>
            </a:solidFill>
            <a:miter lim="800000"/>
            <a:headEnd/>
            <a:tailEnd/>
          </a:ln>
        </p:spPr>
        <p:txBody>
          <a:bodyPr tIns="180000" bIns="180000">
            <a:spAutoFit/>
          </a:bodyPr>
          <a:lstStyle/>
          <a:p>
            <a:pPr algn="ctr" defTabSz="3867150">
              <a:lnSpc>
                <a:spcPct val="80000"/>
              </a:lnSpc>
            </a:pPr>
            <a:endParaRPr lang="en-US" altLang="zh-TW" sz="7200" dirty="0">
              <a:latin typeface="標楷體" pitchFamily="65" charset="-120"/>
            </a:endParaRPr>
          </a:p>
          <a:p>
            <a:pPr algn="ctr" defTabSz="3867150">
              <a:lnSpc>
                <a:spcPct val="80000"/>
              </a:lnSpc>
            </a:pPr>
            <a:endParaRPr lang="en-US" altLang="zh-TW" sz="6600" b="1" dirty="0"/>
          </a:p>
          <a:p>
            <a:pPr algn="ctr" defTabSz="3867150">
              <a:lnSpc>
                <a:spcPct val="80000"/>
              </a:lnSpc>
            </a:pPr>
            <a:r>
              <a:rPr lang="zh-TW" altLang="en-US" sz="7200" b="1" smtClean="0"/>
              <a:t>論文海報</a:t>
            </a:r>
            <a:r>
              <a:rPr lang="zh-TW" altLang="en-US" sz="7200" b="1" dirty="0"/>
              <a:t>發表範例</a:t>
            </a:r>
            <a:endParaRPr lang="en-US" altLang="zh-TW" sz="7200" b="1" dirty="0"/>
          </a:p>
          <a:p>
            <a:pPr algn="ctr" defTabSz="3867150">
              <a:lnSpc>
                <a:spcPct val="80000"/>
              </a:lnSpc>
              <a:spcBef>
                <a:spcPts val="3600"/>
              </a:spcBef>
              <a:spcAft>
                <a:spcPts val="1800"/>
              </a:spcAft>
            </a:pPr>
            <a:r>
              <a:rPr lang="zh-TW" altLang="en-US" sz="5400" dirty="0">
                <a:solidFill>
                  <a:schemeClr val="tx2"/>
                </a:solidFill>
              </a:rPr>
              <a:t>作者一</a:t>
            </a:r>
            <a:r>
              <a:rPr lang="en-US" altLang="zh-TW" sz="5400" baseline="30000" dirty="0"/>
              <a:t>1</a:t>
            </a:r>
          </a:p>
          <a:p>
            <a:pPr algn="ctr" defTabSz="3867150">
              <a:lnSpc>
                <a:spcPct val="80000"/>
              </a:lnSpc>
              <a:spcBef>
                <a:spcPts val="3600"/>
              </a:spcBef>
              <a:spcAft>
                <a:spcPts val="1800"/>
              </a:spcAft>
            </a:pPr>
            <a:r>
              <a:rPr lang="en-US" altLang="zh-TW" sz="4800" baseline="30000" dirty="0"/>
              <a:t>1</a:t>
            </a:r>
            <a:r>
              <a:rPr lang="zh-TW" altLang="en-US" sz="4800" dirty="0">
                <a:latin typeface="標楷體" pitchFamily="65" charset="-120"/>
              </a:rPr>
              <a:t>聖母醫護管理專科學校護理科</a:t>
            </a:r>
            <a:endParaRPr lang="en-US" altLang="zh-TW" sz="4800" dirty="0">
              <a:latin typeface="標楷體" pitchFamily="65" charset="-120"/>
            </a:endParaRPr>
          </a:p>
          <a:p>
            <a:pPr algn="ctr" defTabSz="3867150">
              <a:lnSpc>
                <a:spcPct val="80000"/>
              </a:lnSpc>
              <a:spcBef>
                <a:spcPts val="3000"/>
              </a:spcBef>
            </a:pPr>
            <a:endParaRPr lang="zh-TW" altLang="en-US" sz="4800" dirty="0">
              <a:latin typeface="標楷體" pitchFamily="65" charset="-120"/>
            </a:endParaRP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11522075" y="10287000"/>
            <a:ext cx="5522913" cy="771525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defTabSz="3867150">
              <a:defRPr/>
            </a:pPr>
            <a:r>
              <a:rPr lang="en-US" altLang="zh-TW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研究背景與目的</a:t>
            </a:r>
            <a:endParaRPr lang="zh-TW" altLang="en-US" sz="4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076" name="Text Box 19"/>
          <p:cNvSpPr txBox="1">
            <a:spLocks noChangeArrowheads="1"/>
          </p:cNvSpPr>
          <p:nvPr/>
        </p:nvSpPr>
        <p:spPr bwMode="auto">
          <a:xfrm>
            <a:off x="792163" y="11572875"/>
            <a:ext cx="27290712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just" defTabSz="3867150">
              <a:spcBef>
                <a:spcPct val="0"/>
              </a:spcBef>
            </a:pPr>
            <a:r>
              <a:rPr lang="zh-TW" altLang="en-US" sz="2800" dirty="0">
                <a:cs typeface="Times New Roman" pitchFamily="18" charset="0"/>
              </a:rPr>
              <a:t>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</a:t>
            </a:r>
          </a:p>
        </p:txBody>
      </p:sp>
      <p:sp>
        <p:nvSpPr>
          <p:cNvPr id="3077" name="文字方塊 15"/>
          <p:cNvSpPr txBox="1">
            <a:spLocks noChangeArrowheads="1"/>
          </p:cNvSpPr>
          <p:nvPr/>
        </p:nvSpPr>
        <p:spPr bwMode="auto">
          <a:xfrm>
            <a:off x="0" y="41300400"/>
            <a:ext cx="28803600" cy="1810065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tIns="180000" bIns="180000">
            <a:spAutoFit/>
          </a:bodyPr>
          <a:lstStyle/>
          <a:p>
            <a:pPr algn="r" defTabSz="3867150">
              <a:spcBef>
                <a:spcPts val="600"/>
              </a:spcBef>
            </a:pPr>
            <a:endParaRPr lang="en-US" altLang="zh-TW" sz="2800" dirty="0">
              <a:latin typeface="Arial" charset="0"/>
            </a:endParaRPr>
          </a:p>
          <a:p>
            <a:pPr algn="r" defTabSz="3867150">
              <a:spcBef>
                <a:spcPts val="600"/>
              </a:spcBef>
            </a:pPr>
            <a:r>
              <a:rPr lang="en-US" altLang="zh-TW" sz="2800"/>
              <a:t>“</a:t>
            </a:r>
            <a:r>
              <a:rPr lang="en-US" altLang="zh-TW" sz="2800" smtClean="0"/>
              <a:t>2017/06/03”</a:t>
            </a:r>
            <a:r>
              <a:rPr lang="zh-TW" altLang="en-US" sz="2800" dirty="0" smtClean="0"/>
              <a:t> 聖母醫護管理專科學校 </a:t>
            </a:r>
            <a:r>
              <a:rPr lang="en-US" altLang="zh-TW" sz="2800" dirty="0"/>
              <a:t>, </a:t>
            </a:r>
            <a:endParaRPr lang="en-US" altLang="zh-TW" sz="2800" dirty="0" smtClean="0"/>
          </a:p>
          <a:p>
            <a:pPr algn="r" defTabSz="3867150">
              <a:spcBef>
                <a:spcPts val="600"/>
              </a:spcBef>
            </a:pPr>
            <a:r>
              <a:rPr lang="en-US" altLang="zh-TW" sz="2800" dirty="0" smtClean="0"/>
              <a:t>St</a:t>
            </a:r>
            <a:r>
              <a:rPr lang="en-US" altLang="zh-TW" sz="2800" dirty="0"/>
              <a:t>. Mary's Junior College of Medicine, Nursing and </a:t>
            </a:r>
            <a:r>
              <a:rPr lang="en-US" altLang="zh-TW" sz="2800" dirty="0" err="1" smtClean="0"/>
              <a:t>Management,Yilan,Taiwan</a:t>
            </a:r>
            <a:endParaRPr lang="zh-TW" altLang="en-US" sz="3600" dirty="0">
              <a:latin typeface="Arial" charset="0"/>
            </a:endParaRPr>
          </a:p>
        </p:txBody>
      </p:sp>
      <p:sp>
        <p:nvSpPr>
          <p:cNvPr id="3078" name="Text Box 19"/>
          <p:cNvSpPr txBox="1">
            <a:spLocks noChangeArrowheads="1"/>
          </p:cNvSpPr>
          <p:nvPr/>
        </p:nvSpPr>
        <p:spPr bwMode="auto">
          <a:xfrm>
            <a:off x="0" y="38709600"/>
            <a:ext cx="28260675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just" defTabSz="3867150">
              <a:spcBef>
                <a:spcPct val="0"/>
              </a:spcBef>
            </a:pPr>
            <a:r>
              <a:rPr lang="zh-TW" altLang="en-US" sz="2800" dirty="0">
                <a:cs typeface="Times New Roman" pitchFamily="18" charset="0"/>
              </a:rPr>
              <a:t>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792163" y="22971125"/>
            <a:ext cx="4857750" cy="771525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defTabSz="3867150">
              <a:defRPr/>
            </a:pPr>
            <a:r>
              <a:rPr lang="en-US" altLang="zh-TW" sz="4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4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結果與討論</a:t>
            </a:r>
            <a:endParaRPr lang="zh-TW" altLang="en-US" sz="4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13393738" y="37555488"/>
            <a:ext cx="2222500" cy="771525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defTabSz="3867150">
              <a:defRPr/>
            </a:pPr>
            <a:r>
              <a:rPr lang="en-US" altLang="zh-TW" sz="4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4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結論</a:t>
            </a:r>
            <a:endParaRPr lang="zh-TW" altLang="en-US" sz="4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081" name="Text Box 38"/>
          <p:cNvSpPr txBox="1">
            <a:spLocks noChangeArrowheads="1"/>
          </p:cNvSpPr>
          <p:nvPr/>
        </p:nvSpPr>
        <p:spPr bwMode="auto">
          <a:xfrm>
            <a:off x="-1" y="0"/>
            <a:ext cx="15841663" cy="15081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867150">
              <a:spcBef>
                <a:spcPts val="1800"/>
              </a:spcBef>
            </a:pPr>
            <a:r>
              <a:rPr lang="en-US" altLang="zh-TW" sz="4800" dirty="0" smtClean="0"/>
              <a:t>2017</a:t>
            </a:r>
            <a:r>
              <a:rPr lang="zh-TW" altLang="en-US" sz="4800" dirty="0" smtClean="0"/>
              <a:t>年</a:t>
            </a:r>
            <a:r>
              <a:rPr lang="zh-TW" altLang="en-US" sz="4800" dirty="0"/>
              <a:t>醫護與健康科技</a:t>
            </a:r>
            <a:r>
              <a:rPr lang="zh-TW" altLang="en-US" sz="4800" dirty="0" smtClean="0"/>
              <a:t>研討會</a:t>
            </a:r>
            <a:endParaRPr lang="en-US" altLang="zh-TW" sz="4800" dirty="0" smtClean="0"/>
          </a:p>
          <a:p>
            <a:pPr defTabSz="3867150">
              <a:spcBef>
                <a:spcPts val="0"/>
              </a:spcBef>
            </a:pPr>
            <a:r>
              <a:rPr lang="en-US" altLang="zh-TW" sz="4400" dirty="0" smtClean="0"/>
              <a:t>2017 </a:t>
            </a:r>
            <a:r>
              <a:rPr lang="en-US" altLang="zh-TW" sz="4400" dirty="0"/>
              <a:t>Annual Symposium on Medical Nursing and Health </a:t>
            </a:r>
            <a:r>
              <a:rPr lang="en-US" altLang="zh-TW" sz="4400" dirty="0" smtClean="0"/>
              <a:t>Technology. </a:t>
            </a:r>
            <a:endParaRPr lang="zh-TW" altLang="en-US" sz="4400" dirty="0"/>
          </a:p>
        </p:txBody>
      </p:sp>
      <p:sp>
        <p:nvSpPr>
          <p:cNvPr id="3082" name="Text Box 39"/>
          <p:cNvSpPr txBox="1">
            <a:spLocks noChangeArrowheads="1"/>
          </p:cNvSpPr>
          <p:nvPr/>
        </p:nvSpPr>
        <p:spPr bwMode="auto">
          <a:xfrm>
            <a:off x="23974492" y="258618"/>
            <a:ext cx="4699000" cy="7699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3867150"/>
            <a:r>
              <a:rPr lang="zh-TW" altLang="en-US" sz="4400" dirty="0"/>
              <a:t>護理與健康照護組</a:t>
            </a:r>
            <a:endParaRPr lang="zh-TW" altLang="en-US" sz="4400" u="sng" dirty="0"/>
          </a:p>
        </p:txBody>
      </p:sp>
      <p:sp>
        <p:nvSpPr>
          <p:cNvPr id="3083" name="Text Box 41"/>
          <p:cNvSpPr txBox="1">
            <a:spLocks noChangeArrowheads="1"/>
          </p:cNvSpPr>
          <p:nvPr/>
        </p:nvSpPr>
        <p:spPr bwMode="auto">
          <a:xfrm>
            <a:off x="12869863" y="15471775"/>
            <a:ext cx="3287712" cy="76993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defTabSz="3867150">
              <a:defRPr/>
            </a:pPr>
            <a:r>
              <a:rPr lang="en-US" altLang="zh-TW" sz="4400" b="1" dirty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en-US" sz="4400" b="1" dirty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研究方法</a:t>
            </a:r>
          </a:p>
        </p:txBody>
      </p:sp>
      <p:sp>
        <p:nvSpPr>
          <p:cNvPr id="3084" name="Text Box 19"/>
          <p:cNvSpPr txBox="1">
            <a:spLocks noChangeArrowheads="1"/>
          </p:cNvSpPr>
          <p:nvPr/>
        </p:nvSpPr>
        <p:spPr bwMode="auto">
          <a:xfrm>
            <a:off x="1008063" y="16706850"/>
            <a:ext cx="13825537" cy="56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just" defTabSz="3867150">
              <a:spcBef>
                <a:spcPct val="0"/>
              </a:spcBef>
            </a:pPr>
            <a:r>
              <a:rPr lang="zh-TW" altLang="en-US" sz="2800">
                <a:cs typeface="Times New Roman" pitchFamily="18" charset="0"/>
              </a:rPr>
              <a:t>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</a:t>
            </a:r>
          </a:p>
        </p:txBody>
      </p:sp>
      <p:grpSp>
        <p:nvGrpSpPr>
          <p:cNvPr id="3085" name="Group 43"/>
          <p:cNvGrpSpPr>
            <a:grpSpLocks/>
          </p:cNvGrpSpPr>
          <p:nvPr/>
        </p:nvGrpSpPr>
        <p:grpSpPr bwMode="auto">
          <a:xfrm>
            <a:off x="16922750" y="16346488"/>
            <a:ext cx="10080625" cy="6591300"/>
            <a:chOff x="771" y="10433"/>
            <a:chExt cx="5035" cy="3141"/>
          </a:xfrm>
        </p:grpSpPr>
        <p:grpSp>
          <p:nvGrpSpPr>
            <p:cNvPr id="3165" name="Group 44"/>
            <p:cNvGrpSpPr>
              <a:grpSpLocks/>
            </p:cNvGrpSpPr>
            <p:nvPr/>
          </p:nvGrpSpPr>
          <p:grpSpPr bwMode="auto">
            <a:xfrm>
              <a:off x="771" y="10433"/>
              <a:ext cx="5035" cy="2631"/>
              <a:chOff x="771" y="10433"/>
              <a:chExt cx="5035" cy="2631"/>
            </a:xfrm>
          </p:grpSpPr>
          <p:grpSp>
            <p:nvGrpSpPr>
              <p:cNvPr id="3167" name="Group 45"/>
              <p:cNvGrpSpPr>
                <a:grpSpLocks/>
              </p:cNvGrpSpPr>
              <p:nvPr/>
            </p:nvGrpSpPr>
            <p:grpSpPr bwMode="auto">
              <a:xfrm>
                <a:off x="771" y="10433"/>
                <a:ext cx="5035" cy="2631"/>
                <a:chOff x="1800" y="7200"/>
                <a:chExt cx="8640" cy="4680"/>
              </a:xfrm>
            </p:grpSpPr>
            <p:sp>
              <p:nvSpPr>
                <p:cNvPr id="3172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1800" y="7200"/>
                  <a:ext cx="2160" cy="1260"/>
                </a:xfrm>
                <a:prstGeom prst="rect">
                  <a:avLst/>
                </a:prstGeom>
                <a:solidFill>
                  <a:srgbClr val="FF996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91424" tIns="45710" rIns="91424" bIns="45710"/>
                <a:lstStyle/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 b="1" u="sng"/>
                    <a:t>需求面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工作負荷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角色衝突</a:t>
                  </a:r>
                  <a:endParaRPr lang="zh-TW" altLang="en-US" sz="1900"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3173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800" y="9000"/>
                  <a:ext cx="2160" cy="1260"/>
                </a:xfrm>
                <a:prstGeom prst="rect">
                  <a:avLst/>
                </a:prstGeom>
                <a:solidFill>
                  <a:srgbClr val="FF996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91424" tIns="45710" rIns="91424" bIns="45710"/>
                <a:lstStyle/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 b="1" u="sng"/>
                    <a:t>資源面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工作自主性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社會支持</a:t>
                  </a:r>
                  <a:endParaRPr lang="zh-TW" altLang="en-US" sz="1900"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3174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5220" y="7920"/>
                  <a:ext cx="2160" cy="1620"/>
                </a:xfrm>
                <a:prstGeom prst="rect">
                  <a:avLst/>
                </a:prstGeom>
                <a:solidFill>
                  <a:srgbClr val="FF996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91424" tIns="45710" rIns="91424" bIns="45710"/>
                <a:lstStyle/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 b="1" u="sng"/>
                    <a:t>職業倦怠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情緒耗竭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去人性化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成就感低落</a:t>
                  </a:r>
                  <a:endParaRPr lang="zh-TW" altLang="en-US" sz="1900"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3175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8280" y="7920"/>
                  <a:ext cx="2160" cy="1620"/>
                </a:xfrm>
                <a:prstGeom prst="rect">
                  <a:avLst/>
                </a:prstGeom>
                <a:solidFill>
                  <a:srgbClr val="FF996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91424" tIns="45710" rIns="91424" bIns="45710"/>
                <a:lstStyle/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 b="1" u="sng"/>
                    <a:t>倦怠結果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組織承諾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離職意向</a:t>
                  </a:r>
                  <a:endParaRPr lang="zh-TW" altLang="en-US" sz="1900"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3176" name="Line 50"/>
                <p:cNvSpPr>
                  <a:spLocks noChangeShapeType="1"/>
                </p:cNvSpPr>
                <p:nvPr/>
              </p:nvSpPr>
              <p:spPr bwMode="auto">
                <a:xfrm>
                  <a:off x="3960" y="7740"/>
                  <a:ext cx="1260" cy="9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177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3960" y="8820"/>
                  <a:ext cx="1260" cy="72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178" name="Line 52"/>
                <p:cNvSpPr>
                  <a:spLocks noChangeShapeType="1"/>
                </p:cNvSpPr>
                <p:nvPr/>
              </p:nvSpPr>
              <p:spPr bwMode="auto">
                <a:xfrm>
                  <a:off x="7380" y="8640"/>
                  <a:ext cx="90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17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5220" y="10260"/>
                  <a:ext cx="2160" cy="1620"/>
                </a:xfrm>
                <a:prstGeom prst="rect">
                  <a:avLst/>
                </a:prstGeom>
                <a:solidFill>
                  <a:srgbClr val="FF996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91424" tIns="45710" rIns="91424" bIns="45710"/>
                <a:lstStyle/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 b="1" u="sng"/>
                    <a:t>控制變項</a:t>
                  </a:r>
                </a:p>
                <a:p>
                  <a:pPr defTabSz="4321175">
                    <a:spcBef>
                      <a:spcPct val="0"/>
                    </a:spcBef>
                  </a:pPr>
                  <a:r>
                    <a:rPr lang="zh-TW" altLang="en-US" sz="1900"/>
                    <a:t>性別、年齡、教育程度、婚姻狀況、工作職位</a:t>
                  </a:r>
                  <a:endParaRPr lang="zh-TW" altLang="en-US" sz="1900"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3180" name="Line 54"/>
                <p:cNvSpPr>
                  <a:spLocks noChangeShapeType="1"/>
                </p:cNvSpPr>
                <p:nvPr/>
              </p:nvSpPr>
              <p:spPr bwMode="auto">
                <a:xfrm flipV="1">
                  <a:off x="6300" y="9540"/>
                  <a:ext cx="0" cy="72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ysDot"/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sp>
            <p:nvSpPr>
              <p:cNvPr id="3168" name="Text Box 55"/>
              <p:cNvSpPr txBox="1">
                <a:spLocks noChangeArrowheads="1"/>
              </p:cNvSpPr>
              <p:nvPr/>
            </p:nvSpPr>
            <p:spPr bwMode="auto">
              <a:xfrm>
                <a:off x="2132" y="10614"/>
                <a:ext cx="454" cy="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424" tIns="45710" rIns="91424" bIns="45710"/>
              <a:lstStyle/>
              <a:p>
                <a:pPr defTabSz="4321175">
                  <a:spcBef>
                    <a:spcPct val="0"/>
                  </a:spcBef>
                </a:pPr>
                <a:r>
                  <a:rPr lang="en-US" altLang="zh-TW">
                    <a:ea typeface="新細明體" pitchFamily="18" charset="-120"/>
                  </a:rPr>
                  <a:t>H</a:t>
                </a:r>
                <a:r>
                  <a:rPr lang="en-US" altLang="zh-TW" baseline="-25000">
                    <a:ea typeface="新細明體" pitchFamily="18" charset="-120"/>
                  </a:rPr>
                  <a:t>1</a:t>
                </a:r>
                <a:endParaRPr lang="en-US" altLang="zh-TW"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3169" name="Text Box 56"/>
              <p:cNvSpPr txBox="1">
                <a:spLocks noChangeArrowheads="1"/>
              </p:cNvSpPr>
              <p:nvPr/>
            </p:nvSpPr>
            <p:spPr bwMode="auto">
              <a:xfrm>
                <a:off x="3039" y="10569"/>
                <a:ext cx="499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424" tIns="45710" rIns="91424" bIns="45710"/>
              <a:lstStyle/>
              <a:p>
                <a:pPr defTabSz="4321175">
                  <a:spcBef>
                    <a:spcPct val="0"/>
                  </a:spcBef>
                </a:pPr>
                <a:r>
                  <a:rPr lang="en-US" altLang="zh-TW">
                    <a:solidFill>
                      <a:srgbClr val="000000"/>
                    </a:solidFill>
                    <a:ea typeface="新細明體" pitchFamily="18" charset="-120"/>
                  </a:rPr>
                  <a:t>H</a:t>
                </a:r>
                <a:r>
                  <a:rPr lang="en-US" altLang="zh-TW" baseline="-25000">
                    <a:solidFill>
                      <a:srgbClr val="000000"/>
                    </a:solidFill>
                    <a:ea typeface="新細明體" pitchFamily="18" charset="-120"/>
                  </a:rPr>
                  <a:t>4</a:t>
                </a:r>
                <a:endParaRPr lang="en-US" altLang="zh-TW"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3170" name="Text Box 57"/>
              <p:cNvSpPr txBox="1">
                <a:spLocks noChangeArrowheads="1"/>
              </p:cNvSpPr>
              <p:nvPr/>
            </p:nvSpPr>
            <p:spPr bwMode="auto">
              <a:xfrm>
                <a:off x="4082" y="10977"/>
                <a:ext cx="408" cy="2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424" tIns="45710" rIns="91424" bIns="45710"/>
              <a:lstStyle/>
              <a:p>
                <a:pPr defTabSz="4321175">
                  <a:spcBef>
                    <a:spcPct val="0"/>
                  </a:spcBef>
                </a:pPr>
                <a:r>
                  <a:rPr lang="en-US" altLang="zh-TW">
                    <a:ea typeface="新細明體" pitchFamily="18" charset="-120"/>
                  </a:rPr>
                  <a:t>H</a:t>
                </a:r>
                <a:r>
                  <a:rPr lang="en-US" altLang="zh-TW" baseline="-25000">
                    <a:ea typeface="新細明體" pitchFamily="18" charset="-120"/>
                  </a:rPr>
                  <a:t>3</a:t>
                </a:r>
                <a:endParaRPr lang="en-US" altLang="zh-TW"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3171" name="Text Box 58"/>
              <p:cNvSpPr txBox="1">
                <a:spLocks noChangeArrowheads="1"/>
              </p:cNvSpPr>
              <p:nvPr/>
            </p:nvSpPr>
            <p:spPr bwMode="auto">
              <a:xfrm>
                <a:off x="2223" y="11521"/>
                <a:ext cx="408" cy="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424" tIns="45710" rIns="91424" bIns="45710"/>
              <a:lstStyle/>
              <a:p>
                <a:pPr defTabSz="4321175">
                  <a:spcBef>
                    <a:spcPct val="0"/>
                  </a:spcBef>
                </a:pPr>
                <a:r>
                  <a:rPr lang="en-US" altLang="zh-TW">
                    <a:ea typeface="新細明體" pitchFamily="18" charset="-120"/>
                  </a:rPr>
                  <a:t>H</a:t>
                </a:r>
                <a:r>
                  <a:rPr lang="en-US" altLang="zh-TW" baseline="-25000">
                    <a:ea typeface="新細明體" pitchFamily="18" charset="-120"/>
                  </a:rPr>
                  <a:t>2</a:t>
                </a:r>
                <a:endParaRPr lang="en-US" altLang="zh-TW">
                  <a:latin typeface="Arial" charset="0"/>
                  <a:ea typeface="新細明體" pitchFamily="18" charset="-120"/>
                </a:endParaRPr>
              </a:p>
            </p:txBody>
          </p:sp>
        </p:grpSp>
        <p:sp>
          <p:nvSpPr>
            <p:cNvPr id="3166" name="Text Box 59"/>
            <p:cNvSpPr txBox="1">
              <a:spLocks noChangeArrowheads="1"/>
            </p:cNvSpPr>
            <p:nvPr/>
          </p:nvSpPr>
          <p:spPr bwMode="auto">
            <a:xfrm>
              <a:off x="2631" y="13182"/>
              <a:ext cx="1234" cy="3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91424" tIns="45710" rIns="91424" bIns="45710">
              <a:spAutoFit/>
            </a:bodyPr>
            <a:lstStyle/>
            <a:p>
              <a:pPr defTabSz="4321175">
                <a:spcBef>
                  <a:spcPct val="0"/>
                </a:spcBef>
              </a:pPr>
              <a:r>
                <a:rPr lang="zh-TW" altLang="en-US" b="1"/>
                <a:t>圖</a:t>
              </a:r>
              <a:r>
                <a:rPr lang="en-US" altLang="zh-TW" b="1"/>
                <a:t>1</a:t>
              </a:r>
              <a:r>
                <a:rPr lang="zh-TW" altLang="en-US" b="1"/>
                <a:t>：研究架構圖</a:t>
              </a:r>
            </a:p>
            <a:p>
              <a:pPr defTabSz="4321175">
                <a:spcBef>
                  <a:spcPct val="0"/>
                </a:spcBef>
              </a:pPr>
              <a:endParaRPr lang="zh-TW" altLang="en-US" b="1"/>
            </a:p>
          </p:txBody>
        </p:sp>
      </p:grpSp>
      <p:sp>
        <p:nvSpPr>
          <p:cNvPr id="3086" name="Text Box 19"/>
          <p:cNvSpPr txBox="1">
            <a:spLocks noChangeArrowheads="1"/>
          </p:cNvSpPr>
          <p:nvPr/>
        </p:nvSpPr>
        <p:spPr bwMode="auto">
          <a:xfrm>
            <a:off x="1081088" y="24842788"/>
            <a:ext cx="13682662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just" defTabSz="3867150">
              <a:spcBef>
                <a:spcPct val="0"/>
              </a:spcBef>
            </a:pPr>
            <a:r>
              <a:rPr lang="zh-TW" altLang="en-US" sz="2800" dirty="0">
                <a:cs typeface="Times New Roman" pitchFamily="18" charset="0"/>
              </a:rPr>
              <a:t>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</a:t>
            </a:r>
          </a:p>
        </p:txBody>
      </p:sp>
      <p:sp>
        <p:nvSpPr>
          <p:cNvPr id="3087" name="Text Box 19"/>
          <p:cNvSpPr txBox="1">
            <a:spLocks noChangeArrowheads="1"/>
          </p:cNvSpPr>
          <p:nvPr/>
        </p:nvSpPr>
        <p:spPr bwMode="auto">
          <a:xfrm>
            <a:off x="1223963" y="31683325"/>
            <a:ext cx="13825537" cy="56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just" defTabSz="3867150">
              <a:spcBef>
                <a:spcPct val="0"/>
              </a:spcBef>
            </a:pPr>
            <a:r>
              <a:rPr lang="zh-TW" altLang="en-US" sz="2800">
                <a:cs typeface="Times New Roman" pitchFamily="18" charset="0"/>
              </a:rPr>
              <a:t>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</a:t>
            </a:r>
          </a:p>
        </p:txBody>
      </p:sp>
      <p:sp>
        <p:nvSpPr>
          <p:cNvPr id="3088" name="Text Box 63"/>
          <p:cNvSpPr txBox="1">
            <a:spLocks noChangeArrowheads="1"/>
          </p:cNvSpPr>
          <p:nvPr/>
        </p:nvSpPr>
        <p:spPr bwMode="auto">
          <a:xfrm>
            <a:off x="1997075" y="23802975"/>
            <a:ext cx="297815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3867150"/>
            <a:r>
              <a:rPr lang="en-US" altLang="zh-TW" sz="4000"/>
              <a:t>3.1 </a:t>
            </a:r>
            <a:r>
              <a:rPr lang="zh-TW" altLang="en-US" sz="4000"/>
              <a:t>章節標題</a:t>
            </a:r>
          </a:p>
        </p:txBody>
      </p:sp>
      <p:sp>
        <p:nvSpPr>
          <p:cNvPr id="3089" name="Text Box 64"/>
          <p:cNvSpPr txBox="1">
            <a:spLocks noChangeArrowheads="1"/>
          </p:cNvSpPr>
          <p:nvPr/>
        </p:nvSpPr>
        <p:spPr bwMode="auto">
          <a:xfrm>
            <a:off x="1368425" y="30532388"/>
            <a:ext cx="297815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3867150"/>
            <a:r>
              <a:rPr lang="en-US" altLang="zh-TW" sz="4000"/>
              <a:t>3.2 </a:t>
            </a:r>
            <a:r>
              <a:rPr lang="zh-TW" altLang="en-US" sz="4000"/>
              <a:t>章節標題</a:t>
            </a:r>
          </a:p>
        </p:txBody>
      </p:sp>
      <p:graphicFrame>
        <p:nvGraphicFramePr>
          <p:cNvPr id="4265" name="Group 169"/>
          <p:cNvGraphicFramePr>
            <a:graphicFrameLocks noGrp="1"/>
          </p:cNvGraphicFramePr>
          <p:nvPr/>
        </p:nvGraphicFramePr>
        <p:xfrm>
          <a:off x="15986125" y="24987250"/>
          <a:ext cx="12025313" cy="6840540"/>
        </p:xfrm>
        <a:graphic>
          <a:graphicData uri="http://schemas.openxmlformats.org/drawingml/2006/table">
            <a:tbl>
              <a:tblPr/>
              <a:tblGrid>
                <a:gridCol w="2312988"/>
                <a:gridCol w="2052637"/>
                <a:gridCol w="1757363"/>
                <a:gridCol w="1797050"/>
                <a:gridCol w="4105275"/>
              </a:tblGrid>
              <a:tr h="815975"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構面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原始得分組距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實際得分組距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平均值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標準化得分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個人需求面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工作負荷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6-30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12-30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20.79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69.30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角色衝突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8-40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11-40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22.58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56.45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個人資源面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工作自主性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6-30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9-30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19.93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66.43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社會支持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15-75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27-75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53.82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71.76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職業倦怠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情緒耗竭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5-25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6-25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16.81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67.24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去人性化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5-25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7-23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14.90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59.60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成就感低落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7-35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7-34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17.45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49.86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職業倦怠結果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組織承諾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15-75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23-74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49.58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66.11 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離職意向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5-25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5-25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16.15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64.60 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64" name="Text Box 167"/>
          <p:cNvSpPr txBox="1">
            <a:spLocks noChangeArrowheads="1"/>
          </p:cNvSpPr>
          <p:nvPr/>
        </p:nvSpPr>
        <p:spPr bwMode="auto">
          <a:xfrm>
            <a:off x="15841663" y="24123650"/>
            <a:ext cx="297815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3867150"/>
            <a:r>
              <a:rPr lang="zh-TW" altLang="en-US" sz="4000"/>
              <a:t>表</a:t>
            </a:r>
            <a:r>
              <a:rPr lang="en-US" altLang="zh-TW" sz="4000"/>
              <a:t>1…………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386715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386715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</TotalTime>
  <Words>1763</Words>
  <Application>Microsoft Office PowerPoint</Application>
  <PresentationFormat>自訂</PresentationFormat>
  <Paragraphs>110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標楷體</vt:lpstr>
      <vt:lpstr>Arial</vt:lpstr>
      <vt:lpstr>Times New Roman</vt:lpstr>
      <vt:lpstr>預設簡報設計</vt:lpstr>
      <vt:lpstr>壁報論文海報製作說明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winxps</dc:creator>
  <cp:lastModifiedBy>user</cp:lastModifiedBy>
  <cp:revision>88</cp:revision>
  <cp:lastPrinted>2015-05-01T08:05:28Z</cp:lastPrinted>
  <dcterms:created xsi:type="dcterms:W3CDTF">2007-10-22T09:55:50Z</dcterms:created>
  <dcterms:modified xsi:type="dcterms:W3CDTF">2017-02-16T09:25:55Z</dcterms:modified>
</cp:coreProperties>
</file>